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52" r:id="rId1"/>
  </p:sldMasterIdLst>
  <p:notesMasterIdLst>
    <p:notesMasterId r:id="rId69"/>
  </p:notesMasterIdLst>
  <p:handoutMasterIdLst>
    <p:handoutMasterId r:id="rId70"/>
  </p:handoutMasterIdLst>
  <p:sldIdLst>
    <p:sldId id="256" r:id="rId2"/>
    <p:sldId id="292" r:id="rId3"/>
    <p:sldId id="293" r:id="rId4"/>
    <p:sldId id="359" r:id="rId5"/>
    <p:sldId id="295" r:id="rId6"/>
    <p:sldId id="296" r:id="rId7"/>
    <p:sldId id="297" r:id="rId8"/>
    <p:sldId id="298" r:id="rId9"/>
    <p:sldId id="299" r:id="rId10"/>
    <p:sldId id="300" r:id="rId11"/>
    <p:sldId id="301" r:id="rId12"/>
    <p:sldId id="302" r:id="rId13"/>
    <p:sldId id="303" r:id="rId14"/>
    <p:sldId id="304" r:id="rId15"/>
    <p:sldId id="305" r:id="rId16"/>
    <p:sldId id="306" r:id="rId17"/>
    <p:sldId id="307" r:id="rId18"/>
    <p:sldId id="308" r:id="rId19"/>
    <p:sldId id="309" r:id="rId20"/>
    <p:sldId id="310" r:id="rId21"/>
    <p:sldId id="311" r:id="rId22"/>
    <p:sldId id="312" r:id="rId23"/>
    <p:sldId id="313" r:id="rId24"/>
    <p:sldId id="314" r:id="rId25"/>
    <p:sldId id="315" r:id="rId26"/>
    <p:sldId id="316" r:id="rId27"/>
    <p:sldId id="317" r:id="rId28"/>
    <p:sldId id="318" r:id="rId29"/>
    <p:sldId id="319" r:id="rId30"/>
    <p:sldId id="320" r:id="rId31"/>
    <p:sldId id="321" r:id="rId32"/>
    <p:sldId id="322" r:id="rId33"/>
    <p:sldId id="323" r:id="rId34"/>
    <p:sldId id="324" r:id="rId35"/>
    <p:sldId id="325" r:id="rId36"/>
    <p:sldId id="326" r:id="rId37"/>
    <p:sldId id="327" r:id="rId38"/>
    <p:sldId id="328" r:id="rId39"/>
    <p:sldId id="329" r:id="rId40"/>
    <p:sldId id="330" r:id="rId41"/>
    <p:sldId id="331" r:id="rId42"/>
    <p:sldId id="332" r:id="rId43"/>
    <p:sldId id="333" r:id="rId44"/>
    <p:sldId id="334" r:id="rId45"/>
    <p:sldId id="335" r:id="rId46"/>
    <p:sldId id="336" r:id="rId47"/>
    <p:sldId id="337" r:id="rId48"/>
    <p:sldId id="338" r:id="rId49"/>
    <p:sldId id="339" r:id="rId50"/>
    <p:sldId id="340" r:id="rId51"/>
    <p:sldId id="341" r:id="rId52"/>
    <p:sldId id="342" r:id="rId53"/>
    <p:sldId id="343" r:id="rId54"/>
    <p:sldId id="344" r:id="rId55"/>
    <p:sldId id="345" r:id="rId56"/>
    <p:sldId id="346" r:id="rId57"/>
    <p:sldId id="347" r:id="rId58"/>
    <p:sldId id="348" r:id="rId59"/>
    <p:sldId id="349" r:id="rId60"/>
    <p:sldId id="350" r:id="rId61"/>
    <p:sldId id="351" r:id="rId62"/>
    <p:sldId id="352" r:id="rId63"/>
    <p:sldId id="353" r:id="rId64"/>
    <p:sldId id="354" r:id="rId65"/>
    <p:sldId id="355" r:id="rId66"/>
    <p:sldId id="356" r:id="rId67"/>
    <p:sldId id="357" r:id="rId68"/>
  </p:sldIdLst>
  <p:sldSz cx="6858000" cy="51435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orient="horz" pos="305">
          <p15:clr>
            <a:srgbClr val="A4A3A4"/>
          </p15:clr>
        </p15:guide>
        <p15:guide id="3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1ABC9C"/>
    <a:srgbClr val="F98634"/>
    <a:srgbClr val="1487B1"/>
    <a:srgbClr val="FFE6E5"/>
    <a:srgbClr val="F09B99"/>
    <a:srgbClr val="FFFFFF"/>
    <a:srgbClr val="FFAA01"/>
    <a:srgbClr val="F9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01" autoAdjust="0"/>
    <p:restoredTop sz="95161" autoAdjust="0"/>
  </p:normalViewPr>
  <p:slideViewPr>
    <p:cSldViewPr>
      <p:cViewPr varScale="1">
        <p:scale>
          <a:sx n="111" d="100"/>
          <a:sy n="111" d="100"/>
        </p:scale>
        <p:origin x="1128" y="96"/>
      </p:cViewPr>
      <p:guideLst>
        <p:guide orient="horz" pos="1620"/>
        <p:guide orient="horz" pos="305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9" d="100"/>
          <a:sy n="79" d="100"/>
        </p:scale>
        <p:origin x="106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A23B522A-F5AF-4128-9CA4-35FEE599281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7948BE7-DDDA-44F9-A6DF-2E7BACE08D4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cs typeface="Arial" charset="0"/>
              </a:defRPr>
            </a:lvl1pPr>
          </a:lstStyle>
          <a:p>
            <a:pPr>
              <a:defRPr/>
            </a:pPr>
            <a:fld id="{1382F4BC-216C-4715-AA0A-F14BE003E5C7}" type="datetimeFigureOut">
              <a:rPr lang="ru-RU"/>
              <a:pPr>
                <a:defRPr/>
              </a:pPr>
              <a:t>26.05.2022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86453AC-0FA8-4228-B914-7E48A0720FC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4556225-CCA5-4164-BA44-1ECA7E98EFD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8D0A89D-A445-42A1-A964-33EA08007B4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F099E865-0A28-4F22-A2D3-D6A720ED134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3E88436-E94C-4E79-B108-6E3C22CDE284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2BDB2EA-FA96-4B8E-88DF-B5954AEB1D78}" type="datetimeFigureOut">
              <a:rPr lang="ru-RU"/>
              <a:pPr>
                <a:defRPr/>
              </a:pPr>
              <a:t>26.05.2022</a:t>
            </a:fld>
            <a:endParaRPr lang="ru-RU"/>
          </a:p>
        </p:txBody>
      </p:sp>
      <p:sp>
        <p:nvSpPr>
          <p:cNvPr id="4" name="Образ слайда 3">
            <a:extLst>
              <a:ext uri="{FF2B5EF4-FFF2-40B4-BE49-F238E27FC236}">
                <a16:creationId xmlns:a16="http://schemas.microsoft.com/office/drawing/2014/main" id="{34932FA0-CDB1-4234-91FD-B11213685FE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>
            <a:extLst>
              <a:ext uri="{FF2B5EF4-FFF2-40B4-BE49-F238E27FC236}">
                <a16:creationId xmlns:a16="http://schemas.microsoft.com/office/drawing/2014/main" id="{D2DB16AF-7C34-4253-8A3B-F66162EA71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CAEBB39-0E71-44A0-80E5-5B54453F266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964F9CC-2DC2-4B6F-8FD0-81DF3E18EEF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6EC54B55-7DFF-4BDD-A6BE-8D0007FA664E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Образ слайда 1">
            <a:extLst>
              <a:ext uri="{FF2B5EF4-FFF2-40B4-BE49-F238E27FC236}">
                <a16:creationId xmlns:a16="http://schemas.microsoft.com/office/drawing/2014/main" id="{054C7245-02A5-4EB5-9D71-62E29B5F08D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8" name="Заметки 2">
            <a:extLst>
              <a:ext uri="{FF2B5EF4-FFF2-40B4-BE49-F238E27FC236}">
                <a16:creationId xmlns:a16="http://schemas.microsoft.com/office/drawing/2014/main" id="{A007A99C-6673-403B-9FA2-D265A5D65DA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/>
              <a:t>Добрый день, коллеги! Начало будет неожиданным </a:t>
            </a:r>
            <a:r>
              <a:rPr lang="ru-RU" altLang="ru-RU">
                <a:sym typeface="Wingdings" panose="05000000000000000000" pitchFamily="2" charset="2"/>
              </a:rPr>
              <a:t> Каждый мужчина в этом мире должен вырастить дерево, воспитать сына и построить дом. Некоторые так увлекаются, что строят 9 этажные дома на 150 квартир , а потом не знаю, что с этим со всем делать. Итак, меня зовут Егоров Никита, я руководитель отдела маркетинга компании 1С-Рарус в Челябинске и мой доклад «Единая система управления ЖКХ от счетчика до </a:t>
            </a:r>
            <a:r>
              <a:rPr lang="en-US" altLang="ru-RU">
                <a:sym typeface="Wingdings" panose="05000000000000000000" pitchFamily="2" charset="2"/>
              </a:rPr>
              <a:t>Web</a:t>
            </a:r>
            <a:r>
              <a:rPr lang="ru-RU" altLang="ru-RU">
                <a:sym typeface="Wingdings" panose="05000000000000000000" pitchFamily="2" charset="2"/>
              </a:rPr>
              <a:t> с помощью 1С:Предприятия 8 и 1С-Битрикс». Девушек в зале прощу не обижаться, дома строят в основном мужчины, а руководят управляющими компаниями в основном женщины. Это наше жизненное наблюдение.</a:t>
            </a:r>
            <a:endParaRPr lang="ru-RU" altLang="ru-RU"/>
          </a:p>
        </p:txBody>
      </p:sp>
      <p:sp>
        <p:nvSpPr>
          <p:cNvPr id="14339" name="Номер слайда 3">
            <a:extLst>
              <a:ext uri="{FF2B5EF4-FFF2-40B4-BE49-F238E27FC236}">
                <a16:creationId xmlns:a16="http://schemas.microsoft.com/office/drawing/2014/main" id="{169A8DA4-1A1A-4E60-B09D-855A79DBCA0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B9C6C974-722D-4991-A723-36F3E7162561}" type="slidenum">
              <a:rPr lang="ru-RU" altLang="ru-RU"/>
              <a:pPr/>
              <a:t>1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hape 144">
            <a:extLst>
              <a:ext uri="{FF2B5EF4-FFF2-40B4-BE49-F238E27FC236}">
                <a16:creationId xmlns:a16="http://schemas.microsoft.com/office/drawing/2014/main" id="{0361CC2E-8F17-46EC-B87D-B7CE23CB6251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/>
          </a:p>
        </p:txBody>
      </p:sp>
      <p:sp>
        <p:nvSpPr>
          <p:cNvPr id="35842" name="Shape 145">
            <a:extLst>
              <a:ext uri="{FF2B5EF4-FFF2-40B4-BE49-F238E27FC236}">
                <a16:creationId xmlns:a16="http://schemas.microsoft.com/office/drawing/2014/main" id="{1D4D4E0C-175C-44FB-8FE5-E5EE164C863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w 120000"/>
              <a:gd name="T9" fmla="*/ 0 h 120000"/>
              <a:gd name="T10" fmla="*/ 120000 w 120000"/>
              <a:gd name="T11" fmla="*/ 12000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hape 158">
            <a:extLst>
              <a:ext uri="{FF2B5EF4-FFF2-40B4-BE49-F238E27FC236}">
                <a16:creationId xmlns:a16="http://schemas.microsoft.com/office/drawing/2014/main" id="{CF81D0A5-789A-40FD-BE8C-149E594B5403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/>
          </a:p>
        </p:txBody>
      </p:sp>
      <p:sp>
        <p:nvSpPr>
          <p:cNvPr id="37890" name="Shape 159">
            <a:extLst>
              <a:ext uri="{FF2B5EF4-FFF2-40B4-BE49-F238E27FC236}">
                <a16:creationId xmlns:a16="http://schemas.microsoft.com/office/drawing/2014/main" id="{AA5015C6-A96E-435F-957F-12181A8A095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w 120000"/>
              <a:gd name="T9" fmla="*/ 0 h 120000"/>
              <a:gd name="T10" fmla="*/ 120000 w 120000"/>
              <a:gd name="T11" fmla="*/ 12000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hape 171">
            <a:extLst>
              <a:ext uri="{FF2B5EF4-FFF2-40B4-BE49-F238E27FC236}">
                <a16:creationId xmlns:a16="http://schemas.microsoft.com/office/drawing/2014/main" id="{7A893805-2593-416A-A1BB-D55C3348FBAA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/>
          </a:p>
        </p:txBody>
      </p:sp>
      <p:sp>
        <p:nvSpPr>
          <p:cNvPr id="39938" name="Shape 172">
            <a:extLst>
              <a:ext uri="{FF2B5EF4-FFF2-40B4-BE49-F238E27FC236}">
                <a16:creationId xmlns:a16="http://schemas.microsoft.com/office/drawing/2014/main" id="{22F27611-BBFF-4912-85CA-3BE098E243A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w 120000"/>
              <a:gd name="T9" fmla="*/ 0 h 120000"/>
              <a:gd name="T10" fmla="*/ 120000 w 120000"/>
              <a:gd name="T11" fmla="*/ 12000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hape 184">
            <a:extLst>
              <a:ext uri="{FF2B5EF4-FFF2-40B4-BE49-F238E27FC236}">
                <a16:creationId xmlns:a16="http://schemas.microsoft.com/office/drawing/2014/main" id="{271AAFE5-D92C-486E-B9F0-A8E4BBAB00E8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/>
          </a:p>
        </p:txBody>
      </p:sp>
      <p:sp>
        <p:nvSpPr>
          <p:cNvPr id="41986" name="Shape 185">
            <a:extLst>
              <a:ext uri="{FF2B5EF4-FFF2-40B4-BE49-F238E27FC236}">
                <a16:creationId xmlns:a16="http://schemas.microsoft.com/office/drawing/2014/main" id="{D9BACA4A-6DBA-4F22-9B6F-32702F0B186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w 120000"/>
              <a:gd name="T9" fmla="*/ 0 h 120000"/>
              <a:gd name="T10" fmla="*/ 120000 w 120000"/>
              <a:gd name="T11" fmla="*/ 12000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hape 194">
            <a:extLst>
              <a:ext uri="{FF2B5EF4-FFF2-40B4-BE49-F238E27FC236}">
                <a16:creationId xmlns:a16="http://schemas.microsoft.com/office/drawing/2014/main" id="{0CF8F74E-404D-4262-B816-5475B8048E3C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/>
          </a:p>
        </p:txBody>
      </p:sp>
      <p:sp>
        <p:nvSpPr>
          <p:cNvPr id="44034" name="Shape 195">
            <a:extLst>
              <a:ext uri="{FF2B5EF4-FFF2-40B4-BE49-F238E27FC236}">
                <a16:creationId xmlns:a16="http://schemas.microsoft.com/office/drawing/2014/main" id="{81618F33-1CF4-4CCE-8B27-0B8F336D47A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w 120000"/>
              <a:gd name="T9" fmla="*/ 0 h 120000"/>
              <a:gd name="T10" fmla="*/ 120000 w 120000"/>
              <a:gd name="T11" fmla="*/ 12000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hape 205">
            <a:extLst>
              <a:ext uri="{FF2B5EF4-FFF2-40B4-BE49-F238E27FC236}">
                <a16:creationId xmlns:a16="http://schemas.microsoft.com/office/drawing/2014/main" id="{7374D134-AC37-44CE-B4ED-AE5051F56CB8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/>
          </a:p>
        </p:txBody>
      </p:sp>
      <p:sp>
        <p:nvSpPr>
          <p:cNvPr id="46082" name="Shape 206">
            <a:extLst>
              <a:ext uri="{FF2B5EF4-FFF2-40B4-BE49-F238E27FC236}">
                <a16:creationId xmlns:a16="http://schemas.microsoft.com/office/drawing/2014/main" id="{6CAE2992-9BD2-4645-9D67-6BF4D04C527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w 120000"/>
              <a:gd name="T9" fmla="*/ 0 h 120000"/>
              <a:gd name="T10" fmla="*/ 120000 w 120000"/>
              <a:gd name="T11" fmla="*/ 12000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Shape 217">
            <a:extLst>
              <a:ext uri="{FF2B5EF4-FFF2-40B4-BE49-F238E27FC236}">
                <a16:creationId xmlns:a16="http://schemas.microsoft.com/office/drawing/2014/main" id="{7D8C9223-0775-4624-A89F-40EA92E2D3F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w 120000"/>
              <a:gd name="T9" fmla="*/ 0 h 120000"/>
              <a:gd name="T10" fmla="*/ 120000 w 120000"/>
              <a:gd name="T11" fmla="*/ 12000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0" name="Shape 218">
            <a:extLst>
              <a:ext uri="{FF2B5EF4-FFF2-40B4-BE49-F238E27FC236}">
                <a16:creationId xmlns:a16="http://schemas.microsoft.com/office/drawing/2014/main" id="{18CAF2CB-819F-4BF6-8F7C-CF601A7732DC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/>
          </a:p>
        </p:txBody>
      </p:sp>
      <p:sp>
        <p:nvSpPr>
          <p:cNvPr id="48131" name="Shape 219">
            <a:extLst>
              <a:ext uri="{FF2B5EF4-FFF2-40B4-BE49-F238E27FC236}">
                <a16:creationId xmlns:a16="http://schemas.microsoft.com/office/drawing/2014/main" id="{246BBBFD-7D83-4F88-92C4-57D2A051705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buClr>
                <a:srgbClr val="000000"/>
              </a:buClr>
              <a:buSzPct val="25000"/>
              <a:buFont typeface="Arial" panose="020B0604020202020204" pitchFamily="34" charset="0"/>
              <a:buNone/>
            </a:pPr>
            <a:fld id="{EEEC8C8D-01AB-4C1F-8A01-9B02BEA3B6B5}" type="slidenum">
              <a:rPr lang="en-US" altLang="ru-RU"/>
              <a:pPr>
                <a:buClr>
                  <a:srgbClr val="000000"/>
                </a:buClr>
                <a:buSzPct val="25000"/>
                <a:buFont typeface="Arial" panose="020B0604020202020204" pitchFamily="34" charset="0"/>
                <a:buNone/>
              </a:pPr>
              <a:t>19</a:t>
            </a:fld>
            <a:endParaRPr lang="en-US" alt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hape 228">
            <a:extLst>
              <a:ext uri="{FF2B5EF4-FFF2-40B4-BE49-F238E27FC236}">
                <a16:creationId xmlns:a16="http://schemas.microsoft.com/office/drawing/2014/main" id="{785A5021-6773-4388-98DC-53B914C3899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w 120000"/>
              <a:gd name="T9" fmla="*/ 0 h 120000"/>
              <a:gd name="T10" fmla="*/ 120000 w 120000"/>
              <a:gd name="T11" fmla="*/ 12000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8" name="Shape 229">
            <a:extLst>
              <a:ext uri="{FF2B5EF4-FFF2-40B4-BE49-F238E27FC236}">
                <a16:creationId xmlns:a16="http://schemas.microsoft.com/office/drawing/2014/main" id="{88FA146A-C975-43D6-BF5E-4FB135C3550F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/>
          </a:p>
        </p:txBody>
      </p:sp>
      <p:sp>
        <p:nvSpPr>
          <p:cNvPr id="50179" name="Shape 230">
            <a:extLst>
              <a:ext uri="{FF2B5EF4-FFF2-40B4-BE49-F238E27FC236}">
                <a16:creationId xmlns:a16="http://schemas.microsoft.com/office/drawing/2014/main" id="{339C72E5-B186-403D-8972-6EA43C9E97F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buClr>
                <a:srgbClr val="000000"/>
              </a:buClr>
              <a:buSzPct val="25000"/>
              <a:buFont typeface="Arial" panose="020B0604020202020204" pitchFamily="34" charset="0"/>
              <a:buNone/>
            </a:pPr>
            <a:fld id="{C866B462-CB1A-4470-91CD-207C369DAECD}" type="slidenum">
              <a:rPr lang="en-US" altLang="ru-RU"/>
              <a:pPr>
                <a:buClr>
                  <a:srgbClr val="000000"/>
                </a:buClr>
                <a:buSzPct val="25000"/>
                <a:buFont typeface="Arial" panose="020B0604020202020204" pitchFamily="34" charset="0"/>
                <a:buNone/>
              </a:pPr>
              <a:t>20</a:t>
            </a:fld>
            <a:endParaRPr lang="en-US" alt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Shape 238">
            <a:extLst>
              <a:ext uri="{FF2B5EF4-FFF2-40B4-BE49-F238E27FC236}">
                <a16:creationId xmlns:a16="http://schemas.microsoft.com/office/drawing/2014/main" id="{2581B590-4787-4C56-86F9-04D4BAAE3E1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w 120000"/>
              <a:gd name="T9" fmla="*/ 0 h 120000"/>
              <a:gd name="T10" fmla="*/ 120000 w 120000"/>
              <a:gd name="T11" fmla="*/ 12000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6" name="Shape 239">
            <a:extLst>
              <a:ext uri="{FF2B5EF4-FFF2-40B4-BE49-F238E27FC236}">
                <a16:creationId xmlns:a16="http://schemas.microsoft.com/office/drawing/2014/main" id="{28EE2BAD-A63B-49A8-8B99-30DE7CBAA97D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/>
          </a:p>
        </p:txBody>
      </p:sp>
      <p:sp>
        <p:nvSpPr>
          <p:cNvPr id="52227" name="Shape 240">
            <a:extLst>
              <a:ext uri="{FF2B5EF4-FFF2-40B4-BE49-F238E27FC236}">
                <a16:creationId xmlns:a16="http://schemas.microsoft.com/office/drawing/2014/main" id="{D613680B-0F46-4E70-B998-C93DFF4049C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buClr>
                <a:srgbClr val="000000"/>
              </a:buClr>
              <a:buSzPct val="25000"/>
              <a:buFont typeface="Arial" panose="020B0604020202020204" pitchFamily="34" charset="0"/>
              <a:buNone/>
            </a:pPr>
            <a:fld id="{785E68A5-3235-4E1C-96D0-B89D9D8B4406}" type="slidenum">
              <a:rPr lang="en-US" altLang="ru-RU"/>
              <a:pPr>
                <a:buClr>
                  <a:srgbClr val="000000"/>
                </a:buClr>
                <a:buSzPct val="25000"/>
                <a:buFont typeface="Arial" panose="020B0604020202020204" pitchFamily="34" charset="0"/>
                <a:buNone/>
              </a:pPr>
              <a:t>21</a:t>
            </a:fld>
            <a:endParaRPr lang="en-US" alt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Shape 249">
            <a:extLst>
              <a:ext uri="{FF2B5EF4-FFF2-40B4-BE49-F238E27FC236}">
                <a16:creationId xmlns:a16="http://schemas.microsoft.com/office/drawing/2014/main" id="{4915BAD0-B6E8-4C70-88B2-E4BF992C2434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/>
          </a:p>
        </p:txBody>
      </p:sp>
      <p:sp>
        <p:nvSpPr>
          <p:cNvPr id="54274" name="Shape 250">
            <a:extLst>
              <a:ext uri="{FF2B5EF4-FFF2-40B4-BE49-F238E27FC236}">
                <a16:creationId xmlns:a16="http://schemas.microsoft.com/office/drawing/2014/main" id="{A13C4513-D8AA-4D73-B1A0-FDB274A9DB8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w 120000"/>
              <a:gd name="T9" fmla="*/ 0 h 120000"/>
              <a:gd name="T10" fmla="*/ 120000 w 120000"/>
              <a:gd name="T11" fmla="*/ 12000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раз слайда 1">
            <a:extLst>
              <a:ext uri="{FF2B5EF4-FFF2-40B4-BE49-F238E27FC236}">
                <a16:creationId xmlns:a16="http://schemas.microsoft.com/office/drawing/2014/main" id="{9BF8C61A-08AA-432E-AA98-DFF83B488B1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6" name="Заметки 2">
            <a:extLst>
              <a:ext uri="{FF2B5EF4-FFF2-40B4-BE49-F238E27FC236}">
                <a16:creationId xmlns:a16="http://schemas.microsoft.com/office/drawing/2014/main" id="{F6051B27-4F16-481D-8C9A-2D87DC8B528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87" name="Номер слайда 3">
            <a:extLst>
              <a:ext uri="{FF2B5EF4-FFF2-40B4-BE49-F238E27FC236}">
                <a16:creationId xmlns:a16="http://schemas.microsoft.com/office/drawing/2014/main" id="{DDB4260E-AF0D-4586-8C38-CAEAE4A66F8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2B6E790E-27D3-4C3B-BA9D-B7CCCCB17115}" type="slidenum">
              <a:rPr lang="en-US" altLang="ru-RU"/>
              <a:pPr/>
              <a:t>2</a:t>
            </a:fld>
            <a:endParaRPr lang="en-US" alt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Shape 249">
            <a:extLst>
              <a:ext uri="{FF2B5EF4-FFF2-40B4-BE49-F238E27FC236}">
                <a16:creationId xmlns:a16="http://schemas.microsoft.com/office/drawing/2014/main" id="{A33B020B-A78C-4498-9131-487F1601F832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/>
          </a:p>
        </p:txBody>
      </p:sp>
      <p:sp>
        <p:nvSpPr>
          <p:cNvPr id="56322" name="Shape 250">
            <a:extLst>
              <a:ext uri="{FF2B5EF4-FFF2-40B4-BE49-F238E27FC236}">
                <a16:creationId xmlns:a16="http://schemas.microsoft.com/office/drawing/2014/main" id="{3652B8FF-8890-4ECE-BD85-8A2CC4B32C5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w 120000"/>
              <a:gd name="T9" fmla="*/ 0 h 120000"/>
              <a:gd name="T10" fmla="*/ 120000 w 120000"/>
              <a:gd name="T11" fmla="*/ 12000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Shape 261">
            <a:extLst>
              <a:ext uri="{FF2B5EF4-FFF2-40B4-BE49-F238E27FC236}">
                <a16:creationId xmlns:a16="http://schemas.microsoft.com/office/drawing/2014/main" id="{72F048CE-D953-4083-8E0D-1492338F52C0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/>
          </a:p>
        </p:txBody>
      </p:sp>
      <p:sp>
        <p:nvSpPr>
          <p:cNvPr id="58370" name="Shape 262">
            <a:extLst>
              <a:ext uri="{FF2B5EF4-FFF2-40B4-BE49-F238E27FC236}">
                <a16:creationId xmlns:a16="http://schemas.microsoft.com/office/drawing/2014/main" id="{F16E19E1-7957-4F4B-8DBE-B66FECE75FA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w 120000"/>
              <a:gd name="T9" fmla="*/ 0 h 120000"/>
              <a:gd name="T10" fmla="*/ 120000 w 120000"/>
              <a:gd name="T11" fmla="*/ 12000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Shape 261">
            <a:extLst>
              <a:ext uri="{FF2B5EF4-FFF2-40B4-BE49-F238E27FC236}">
                <a16:creationId xmlns:a16="http://schemas.microsoft.com/office/drawing/2014/main" id="{862F6B48-CC49-48A4-9FAE-1C6447B84872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/>
          </a:p>
        </p:txBody>
      </p:sp>
      <p:sp>
        <p:nvSpPr>
          <p:cNvPr id="60418" name="Shape 262">
            <a:extLst>
              <a:ext uri="{FF2B5EF4-FFF2-40B4-BE49-F238E27FC236}">
                <a16:creationId xmlns:a16="http://schemas.microsoft.com/office/drawing/2014/main" id="{8691BFF2-A478-4C14-9A5B-5FB3EECC08F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w 120000"/>
              <a:gd name="T9" fmla="*/ 0 h 120000"/>
              <a:gd name="T10" fmla="*/ 120000 w 120000"/>
              <a:gd name="T11" fmla="*/ 12000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Shape 271">
            <a:extLst>
              <a:ext uri="{FF2B5EF4-FFF2-40B4-BE49-F238E27FC236}">
                <a16:creationId xmlns:a16="http://schemas.microsoft.com/office/drawing/2014/main" id="{E1C6F988-253A-4CC5-AFDC-6C155FA1AA2C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/>
          </a:p>
        </p:txBody>
      </p:sp>
      <p:sp>
        <p:nvSpPr>
          <p:cNvPr id="62466" name="Shape 272">
            <a:extLst>
              <a:ext uri="{FF2B5EF4-FFF2-40B4-BE49-F238E27FC236}">
                <a16:creationId xmlns:a16="http://schemas.microsoft.com/office/drawing/2014/main" id="{9CD5B901-E1B5-43BB-A1B4-EC8002B8367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w 120000"/>
              <a:gd name="T9" fmla="*/ 0 h 120000"/>
              <a:gd name="T10" fmla="*/ 120000 w 120000"/>
              <a:gd name="T11" fmla="*/ 12000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Shape 271">
            <a:extLst>
              <a:ext uri="{FF2B5EF4-FFF2-40B4-BE49-F238E27FC236}">
                <a16:creationId xmlns:a16="http://schemas.microsoft.com/office/drawing/2014/main" id="{744E8D7A-2BE9-4C8C-875B-DF4F87A29FBA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/>
          </a:p>
        </p:txBody>
      </p:sp>
      <p:sp>
        <p:nvSpPr>
          <p:cNvPr id="64514" name="Shape 272">
            <a:extLst>
              <a:ext uri="{FF2B5EF4-FFF2-40B4-BE49-F238E27FC236}">
                <a16:creationId xmlns:a16="http://schemas.microsoft.com/office/drawing/2014/main" id="{7F096AC9-D6EF-4432-8D71-6D3C753DE08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w 120000"/>
              <a:gd name="T9" fmla="*/ 0 h 120000"/>
              <a:gd name="T10" fmla="*/ 120000 w 120000"/>
              <a:gd name="T11" fmla="*/ 12000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Shape 282">
            <a:extLst>
              <a:ext uri="{FF2B5EF4-FFF2-40B4-BE49-F238E27FC236}">
                <a16:creationId xmlns:a16="http://schemas.microsoft.com/office/drawing/2014/main" id="{FC957046-3152-4477-8B37-051838FF6D1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w 120000"/>
              <a:gd name="T9" fmla="*/ 0 h 120000"/>
              <a:gd name="T10" fmla="*/ 120000 w 120000"/>
              <a:gd name="T11" fmla="*/ 12000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2" name="Shape 283">
            <a:extLst>
              <a:ext uri="{FF2B5EF4-FFF2-40B4-BE49-F238E27FC236}">
                <a16:creationId xmlns:a16="http://schemas.microsoft.com/office/drawing/2014/main" id="{99BF4885-2A36-4E6F-9E95-C0277FE21D77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/>
          </a:p>
        </p:txBody>
      </p:sp>
      <p:sp>
        <p:nvSpPr>
          <p:cNvPr id="66563" name="Shape 284">
            <a:extLst>
              <a:ext uri="{FF2B5EF4-FFF2-40B4-BE49-F238E27FC236}">
                <a16:creationId xmlns:a16="http://schemas.microsoft.com/office/drawing/2014/main" id="{9C2A0D2D-EFFC-413D-9683-7129AFB71C0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buClr>
                <a:srgbClr val="000000"/>
              </a:buClr>
              <a:buSzPct val="25000"/>
              <a:buFont typeface="Arial" panose="020B0604020202020204" pitchFamily="34" charset="0"/>
              <a:buNone/>
            </a:pPr>
            <a:fld id="{225C411D-C72B-4A4E-805C-A0B3E03A0383}" type="slidenum">
              <a:rPr lang="en-US" altLang="ru-RU"/>
              <a:pPr>
                <a:buClr>
                  <a:srgbClr val="000000"/>
                </a:buClr>
                <a:buSzPct val="25000"/>
                <a:buFont typeface="Arial" panose="020B0604020202020204" pitchFamily="34" charset="0"/>
                <a:buNone/>
              </a:pPr>
              <a:t>28</a:t>
            </a:fld>
            <a:endParaRPr lang="en-US" altLang="ru-R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Shape 292">
            <a:extLst>
              <a:ext uri="{FF2B5EF4-FFF2-40B4-BE49-F238E27FC236}">
                <a16:creationId xmlns:a16="http://schemas.microsoft.com/office/drawing/2014/main" id="{C0D8059B-112A-43C7-8FAB-260CFC03060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w 120000"/>
              <a:gd name="T9" fmla="*/ 0 h 120000"/>
              <a:gd name="T10" fmla="*/ 120000 w 120000"/>
              <a:gd name="T11" fmla="*/ 12000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0" name="Shape 293">
            <a:extLst>
              <a:ext uri="{FF2B5EF4-FFF2-40B4-BE49-F238E27FC236}">
                <a16:creationId xmlns:a16="http://schemas.microsoft.com/office/drawing/2014/main" id="{6D75A3B8-3254-4372-B3FF-10D52428CD66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/>
          </a:p>
        </p:txBody>
      </p:sp>
      <p:sp>
        <p:nvSpPr>
          <p:cNvPr id="68611" name="Shape 294">
            <a:extLst>
              <a:ext uri="{FF2B5EF4-FFF2-40B4-BE49-F238E27FC236}">
                <a16:creationId xmlns:a16="http://schemas.microsoft.com/office/drawing/2014/main" id="{B2B82267-F1FE-4A23-923F-705D9E67A8C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buClr>
                <a:srgbClr val="000000"/>
              </a:buClr>
              <a:buSzPct val="25000"/>
              <a:buFont typeface="Arial" panose="020B0604020202020204" pitchFamily="34" charset="0"/>
              <a:buNone/>
            </a:pPr>
            <a:fld id="{9515EF21-784F-49D9-8131-7242E89C30F5}" type="slidenum">
              <a:rPr lang="en-US" altLang="ru-RU"/>
              <a:pPr>
                <a:buClr>
                  <a:srgbClr val="000000"/>
                </a:buClr>
                <a:buSzPct val="25000"/>
                <a:buFont typeface="Arial" panose="020B0604020202020204" pitchFamily="34" charset="0"/>
                <a:buNone/>
              </a:pPr>
              <a:t>29</a:t>
            </a:fld>
            <a:endParaRPr lang="en-US" altLang="ru-RU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Shape 302">
            <a:extLst>
              <a:ext uri="{FF2B5EF4-FFF2-40B4-BE49-F238E27FC236}">
                <a16:creationId xmlns:a16="http://schemas.microsoft.com/office/drawing/2014/main" id="{A9B73C89-58DE-4E50-A563-71A4E7A8182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w 120000"/>
              <a:gd name="T9" fmla="*/ 0 h 120000"/>
              <a:gd name="T10" fmla="*/ 120000 w 120000"/>
              <a:gd name="T11" fmla="*/ 12000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8" name="Shape 303">
            <a:extLst>
              <a:ext uri="{FF2B5EF4-FFF2-40B4-BE49-F238E27FC236}">
                <a16:creationId xmlns:a16="http://schemas.microsoft.com/office/drawing/2014/main" id="{377E06E2-0231-473B-9848-94C0184F2761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/>
          </a:p>
        </p:txBody>
      </p:sp>
      <p:sp>
        <p:nvSpPr>
          <p:cNvPr id="70659" name="Shape 304">
            <a:extLst>
              <a:ext uri="{FF2B5EF4-FFF2-40B4-BE49-F238E27FC236}">
                <a16:creationId xmlns:a16="http://schemas.microsoft.com/office/drawing/2014/main" id="{96BB4617-7E25-4B3A-8618-9159BB191CB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buClr>
                <a:srgbClr val="000000"/>
              </a:buClr>
              <a:buSzPct val="25000"/>
              <a:buFont typeface="Arial" panose="020B0604020202020204" pitchFamily="34" charset="0"/>
              <a:buNone/>
            </a:pPr>
            <a:fld id="{3C93E54C-3ABB-4224-85F5-6323F1C5D261}" type="slidenum">
              <a:rPr lang="en-US" altLang="ru-RU"/>
              <a:pPr>
                <a:buClr>
                  <a:srgbClr val="000000"/>
                </a:buClr>
                <a:buSzPct val="25000"/>
                <a:buFont typeface="Arial" panose="020B0604020202020204" pitchFamily="34" charset="0"/>
                <a:buNone/>
              </a:pPr>
              <a:t>30</a:t>
            </a:fld>
            <a:endParaRPr lang="en-US" altLang="ru-RU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Shape 312">
            <a:extLst>
              <a:ext uri="{FF2B5EF4-FFF2-40B4-BE49-F238E27FC236}">
                <a16:creationId xmlns:a16="http://schemas.microsoft.com/office/drawing/2014/main" id="{03F5A095-8992-4F61-80A9-22C778E431A2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/>
          </a:p>
        </p:txBody>
      </p:sp>
      <p:sp>
        <p:nvSpPr>
          <p:cNvPr id="72706" name="Shape 313">
            <a:extLst>
              <a:ext uri="{FF2B5EF4-FFF2-40B4-BE49-F238E27FC236}">
                <a16:creationId xmlns:a16="http://schemas.microsoft.com/office/drawing/2014/main" id="{C9354E0E-5461-406C-B261-B8A39442D81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w 120000"/>
              <a:gd name="T9" fmla="*/ 0 h 120000"/>
              <a:gd name="T10" fmla="*/ 120000 w 120000"/>
              <a:gd name="T11" fmla="*/ 12000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Shape 312">
            <a:extLst>
              <a:ext uri="{FF2B5EF4-FFF2-40B4-BE49-F238E27FC236}">
                <a16:creationId xmlns:a16="http://schemas.microsoft.com/office/drawing/2014/main" id="{62F83A34-D4CA-4CE2-9613-98D21B8B996A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/>
          </a:p>
        </p:txBody>
      </p:sp>
      <p:sp>
        <p:nvSpPr>
          <p:cNvPr id="74754" name="Shape 313">
            <a:extLst>
              <a:ext uri="{FF2B5EF4-FFF2-40B4-BE49-F238E27FC236}">
                <a16:creationId xmlns:a16="http://schemas.microsoft.com/office/drawing/2014/main" id="{9EC69A32-82C5-4D11-A65D-2B0D8C60044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w 120000"/>
              <a:gd name="T9" fmla="*/ 0 h 120000"/>
              <a:gd name="T10" fmla="*/ 120000 w 120000"/>
              <a:gd name="T11" fmla="*/ 12000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hape 377">
            <a:extLst>
              <a:ext uri="{FF2B5EF4-FFF2-40B4-BE49-F238E27FC236}">
                <a16:creationId xmlns:a16="http://schemas.microsoft.com/office/drawing/2014/main" id="{2D227676-D3EC-4889-922B-27FFB016F41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2857500" y="514350"/>
            <a:ext cx="3429000" cy="2571750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w 120000"/>
              <a:gd name="T9" fmla="*/ 0 h 120000"/>
              <a:gd name="T10" fmla="*/ 120000 w 120000"/>
              <a:gd name="T11" fmla="*/ 12000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4" name="Shape 378">
            <a:extLst>
              <a:ext uri="{FF2B5EF4-FFF2-40B4-BE49-F238E27FC236}">
                <a16:creationId xmlns:a16="http://schemas.microsoft.com/office/drawing/2014/main" id="{EC3C336E-F5D6-40F3-8D2B-3D3DED7375CD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xfrm>
            <a:off x="914400" y="3257550"/>
            <a:ext cx="7315200" cy="30861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Shape 324">
            <a:extLst>
              <a:ext uri="{FF2B5EF4-FFF2-40B4-BE49-F238E27FC236}">
                <a16:creationId xmlns:a16="http://schemas.microsoft.com/office/drawing/2014/main" id="{C4F02739-1864-4913-B67F-FB6AC1B5CE4A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/>
          </a:p>
        </p:txBody>
      </p:sp>
      <p:sp>
        <p:nvSpPr>
          <p:cNvPr id="76802" name="Shape 325">
            <a:extLst>
              <a:ext uri="{FF2B5EF4-FFF2-40B4-BE49-F238E27FC236}">
                <a16:creationId xmlns:a16="http://schemas.microsoft.com/office/drawing/2014/main" id="{1A50BC37-3D1C-491E-988D-412529B347B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w 120000"/>
              <a:gd name="T9" fmla="*/ 0 h 120000"/>
              <a:gd name="T10" fmla="*/ 120000 w 120000"/>
              <a:gd name="T11" fmla="*/ 12000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Shape 337">
            <a:extLst>
              <a:ext uri="{FF2B5EF4-FFF2-40B4-BE49-F238E27FC236}">
                <a16:creationId xmlns:a16="http://schemas.microsoft.com/office/drawing/2014/main" id="{06B22836-57B4-45CF-931F-CD6B895F6309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/>
          </a:p>
        </p:txBody>
      </p:sp>
      <p:sp>
        <p:nvSpPr>
          <p:cNvPr id="78850" name="Shape 338">
            <a:extLst>
              <a:ext uri="{FF2B5EF4-FFF2-40B4-BE49-F238E27FC236}">
                <a16:creationId xmlns:a16="http://schemas.microsoft.com/office/drawing/2014/main" id="{1E3B4AD1-1033-45C2-BDD5-77C946078D8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w 120000"/>
              <a:gd name="T9" fmla="*/ 0 h 120000"/>
              <a:gd name="T10" fmla="*/ 120000 w 120000"/>
              <a:gd name="T11" fmla="*/ 12000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Shape 351">
            <a:extLst>
              <a:ext uri="{FF2B5EF4-FFF2-40B4-BE49-F238E27FC236}">
                <a16:creationId xmlns:a16="http://schemas.microsoft.com/office/drawing/2014/main" id="{0D3DB00A-5AA6-4853-838D-6039E3F0603D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/>
          </a:p>
        </p:txBody>
      </p:sp>
      <p:sp>
        <p:nvSpPr>
          <p:cNvPr id="80898" name="Shape 352">
            <a:extLst>
              <a:ext uri="{FF2B5EF4-FFF2-40B4-BE49-F238E27FC236}">
                <a16:creationId xmlns:a16="http://schemas.microsoft.com/office/drawing/2014/main" id="{B1485677-B947-44FA-996B-B740EC12CE7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w 120000"/>
              <a:gd name="T9" fmla="*/ 0 h 120000"/>
              <a:gd name="T10" fmla="*/ 120000 w 120000"/>
              <a:gd name="T11" fmla="*/ 12000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Shape 363">
            <a:extLst>
              <a:ext uri="{FF2B5EF4-FFF2-40B4-BE49-F238E27FC236}">
                <a16:creationId xmlns:a16="http://schemas.microsoft.com/office/drawing/2014/main" id="{75740FBF-27A2-40D3-88E3-EA11BC48BA6F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/>
          </a:p>
        </p:txBody>
      </p:sp>
      <p:sp>
        <p:nvSpPr>
          <p:cNvPr id="82946" name="Shape 364">
            <a:extLst>
              <a:ext uri="{FF2B5EF4-FFF2-40B4-BE49-F238E27FC236}">
                <a16:creationId xmlns:a16="http://schemas.microsoft.com/office/drawing/2014/main" id="{28435A86-4C42-4F51-B6BD-A46843A3826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w 120000"/>
              <a:gd name="T9" fmla="*/ 0 h 120000"/>
              <a:gd name="T10" fmla="*/ 120000 w 120000"/>
              <a:gd name="T11" fmla="*/ 12000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Shape 373">
            <a:extLst>
              <a:ext uri="{FF2B5EF4-FFF2-40B4-BE49-F238E27FC236}">
                <a16:creationId xmlns:a16="http://schemas.microsoft.com/office/drawing/2014/main" id="{071E9721-53F8-4A9A-8F50-37A094F73BDD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/>
          </a:p>
        </p:txBody>
      </p:sp>
      <p:sp>
        <p:nvSpPr>
          <p:cNvPr id="84994" name="Shape 374">
            <a:extLst>
              <a:ext uri="{FF2B5EF4-FFF2-40B4-BE49-F238E27FC236}">
                <a16:creationId xmlns:a16="http://schemas.microsoft.com/office/drawing/2014/main" id="{3A0E6A62-C16B-4F4F-82FC-F0D8A8B7812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w 120000"/>
              <a:gd name="T9" fmla="*/ 0 h 120000"/>
              <a:gd name="T10" fmla="*/ 120000 w 120000"/>
              <a:gd name="T11" fmla="*/ 12000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Shape 389">
            <a:extLst>
              <a:ext uri="{FF2B5EF4-FFF2-40B4-BE49-F238E27FC236}">
                <a16:creationId xmlns:a16="http://schemas.microsoft.com/office/drawing/2014/main" id="{A87CD224-E470-4170-B14B-FAC89EBAD67F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/>
          </a:p>
        </p:txBody>
      </p:sp>
      <p:sp>
        <p:nvSpPr>
          <p:cNvPr id="87042" name="Shape 390">
            <a:extLst>
              <a:ext uri="{FF2B5EF4-FFF2-40B4-BE49-F238E27FC236}">
                <a16:creationId xmlns:a16="http://schemas.microsoft.com/office/drawing/2014/main" id="{FC565FAC-3BED-441A-ABC8-A9F9E69D680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w 120000"/>
              <a:gd name="T9" fmla="*/ 0 h 120000"/>
              <a:gd name="T10" fmla="*/ 120000 w 120000"/>
              <a:gd name="T11" fmla="*/ 12000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Shape 399">
            <a:extLst>
              <a:ext uri="{FF2B5EF4-FFF2-40B4-BE49-F238E27FC236}">
                <a16:creationId xmlns:a16="http://schemas.microsoft.com/office/drawing/2014/main" id="{982C0C7E-81B4-4E7E-844E-D2BC8B5E2ECA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/>
          </a:p>
        </p:txBody>
      </p:sp>
      <p:sp>
        <p:nvSpPr>
          <p:cNvPr id="89090" name="Shape 400">
            <a:extLst>
              <a:ext uri="{FF2B5EF4-FFF2-40B4-BE49-F238E27FC236}">
                <a16:creationId xmlns:a16="http://schemas.microsoft.com/office/drawing/2014/main" id="{CA0C1FD2-FB2D-44CC-B61B-2E05FAF2B2A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w 120000"/>
              <a:gd name="T9" fmla="*/ 0 h 120000"/>
              <a:gd name="T10" fmla="*/ 120000 w 120000"/>
              <a:gd name="T11" fmla="*/ 12000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Shape 409">
            <a:extLst>
              <a:ext uri="{FF2B5EF4-FFF2-40B4-BE49-F238E27FC236}">
                <a16:creationId xmlns:a16="http://schemas.microsoft.com/office/drawing/2014/main" id="{E5ED0B98-5D1F-40C2-A56A-395A2BC653FB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/>
          </a:p>
        </p:txBody>
      </p:sp>
      <p:sp>
        <p:nvSpPr>
          <p:cNvPr id="91138" name="Shape 410">
            <a:extLst>
              <a:ext uri="{FF2B5EF4-FFF2-40B4-BE49-F238E27FC236}">
                <a16:creationId xmlns:a16="http://schemas.microsoft.com/office/drawing/2014/main" id="{0D498887-A45B-4D53-9ADF-CC2480C350A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w 120000"/>
              <a:gd name="T9" fmla="*/ 0 h 120000"/>
              <a:gd name="T10" fmla="*/ 120000 w 120000"/>
              <a:gd name="T11" fmla="*/ 12000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Shape 421">
            <a:extLst>
              <a:ext uri="{FF2B5EF4-FFF2-40B4-BE49-F238E27FC236}">
                <a16:creationId xmlns:a16="http://schemas.microsoft.com/office/drawing/2014/main" id="{6EA2A6B0-8DAC-4277-8364-D766CA07E28A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/>
          </a:p>
        </p:txBody>
      </p:sp>
      <p:sp>
        <p:nvSpPr>
          <p:cNvPr id="93186" name="Shape 422">
            <a:extLst>
              <a:ext uri="{FF2B5EF4-FFF2-40B4-BE49-F238E27FC236}">
                <a16:creationId xmlns:a16="http://schemas.microsoft.com/office/drawing/2014/main" id="{D3423C4F-1382-496B-B675-067E594C93F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w 120000"/>
              <a:gd name="T9" fmla="*/ 0 h 120000"/>
              <a:gd name="T10" fmla="*/ 120000 w 120000"/>
              <a:gd name="T11" fmla="*/ 12000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Shape 433">
            <a:extLst>
              <a:ext uri="{FF2B5EF4-FFF2-40B4-BE49-F238E27FC236}">
                <a16:creationId xmlns:a16="http://schemas.microsoft.com/office/drawing/2014/main" id="{5DBB7273-9460-49EC-ABDD-366B956702D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w 120000"/>
              <a:gd name="T9" fmla="*/ 0 h 120000"/>
              <a:gd name="T10" fmla="*/ 120000 w 120000"/>
              <a:gd name="T11" fmla="*/ 12000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5234" name="Shape 434">
            <a:extLst>
              <a:ext uri="{FF2B5EF4-FFF2-40B4-BE49-F238E27FC236}">
                <a16:creationId xmlns:a16="http://schemas.microsoft.com/office/drawing/2014/main" id="{A75E2A2C-162F-4FDA-A117-5F8D4C498B12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/>
          </a:p>
        </p:txBody>
      </p:sp>
      <p:sp>
        <p:nvSpPr>
          <p:cNvPr id="95235" name="Shape 435">
            <a:extLst>
              <a:ext uri="{FF2B5EF4-FFF2-40B4-BE49-F238E27FC236}">
                <a16:creationId xmlns:a16="http://schemas.microsoft.com/office/drawing/2014/main" id="{CC3D85BF-0FA1-4339-9456-C6C32AA8251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buClr>
                <a:srgbClr val="000000"/>
              </a:buClr>
              <a:buSzPct val="25000"/>
              <a:buFont typeface="Arial" panose="020B0604020202020204" pitchFamily="34" charset="0"/>
              <a:buNone/>
            </a:pPr>
            <a:fld id="{A1D92106-52E9-418C-BE46-3419ECC1394C}" type="slidenum">
              <a:rPr lang="en-US" altLang="ru-RU"/>
              <a:pPr>
                <a:buClr>
                  <a:srgbClr val="000000"/>
                </a:buClr>
                <a:buSzPct val="25000"/>
                <a:buFont typeface="Arial" panose="020B0604020202020204" pitchFamily="34" charset="0"/>
                <a:buNone/>
              </a:pPr>
              <a:t>42</a:t>
            </a:fld>
            <a:endParaRPr lang="en-US" alt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Образ слайда 1">
            <a:extLst>
              <a:ext uri="{FF2B5EF4-FFF2-40B4-BE49-F238E27FC236}">
                <a16:creationId xmlns:a16="http://schemas.microsoft.com/office/drawing/2014/main" id="{F0A6FACC-4781-4E1B-ACF3-C1AD4945781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6" name="Заметки 2">
            <a:extLst>
              <a:ext uri="{FF2B5EF4-FFF2-40B4-BE49-F238E27FC236}">
                <a16:creationId xmlns:a16="http://schemas.microsoft.com/office/drawing/2014/main" id="{37F3E7B8-7152-43F4-9192-DB997C5907D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21507" name="Номер слайда 3">
            <a:extLst>
              <a:ext uri="{FF2B5EF4-FFF2-40B4-BE49-F238E27FC236}">
                <a16:creationId xmlns:a16="http://schemas.microsoft.com/office/drawing/2014/main" id="{CAE25693-DF1C-42A4-8DB1-9FC614E78B7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3B96FCC0-98D5-4EAB-AE8D-783B6FDCE13C}" type="slidenum">
              <a:rPr lang="en-US" altLang="ru-RU"/>
              <a:pPr/>
              <a:t>5</a:t>
            </a:fld>
            <a:endParaRPr lang="en-US" altLang="ru-RU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Shape 443">
            <a:extLst>
              <a:ext uri="{FF2B5EF4-FFF2-40B4-BE49-F238E27FC236}">
                <a16:creationId xmlns:a16="http://schemas.microsoft.com/office/drawing/2014/main" id="{D9A8E357-DA30-4407-AA18-980487C0F1F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w 120000"/>
              <a:gd name="T9" fmla="*/ 0 h 120000"/>
              <a:gd name="T10" fmla="*/ 120000 w 120000"/>
              <a:gd name="T11" fmla="*/ 12000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7282" name="Shape 444">
            <a:extLst>
              <a:ext uri="{FF2B5EF4-FFF2-40B4-BE49-F238E27FC236}">
                <a16:creationId xmlns:a16="http://schemas.microsoft.com/office/drawing/2014/main" id="{77A96FF4-6500-4550-8B6E-6DD039F72551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/>
          </a:p>
        </p:txBody>
      </p:sp>
      <p:sp>
        <p:nvSpPr>
          <p:cNvPr id="97283" name="Shape 445">
            <a:extLst>
              <a:ext uri="{FF2B5EF4-FFF2-40B4-BE49-F238E27FC236}">
                <a16:creationId xmlns:a16="http://schemas.microsoft.com/office/drawing/2014/main" id="{A58D0A1D-1FF4-4882-9ABA-C65DDEC56C3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buClr>
                <a:srgbClr val="000000"/>
              </a:buClr>
              <a:buSzPct val="25000"/>
              <a:buFont typeface="Arial" panose="020B0604020202020204" pitchFamily="34" charset="0"/>
              <a:buNone/>
            </a:pPr>
            <a:fld id="{F41A9CB2-04DD-4C0A-9EE3-D23EB1CDA2C1}" type="slidenum">
              <a:rPr lang="en-US" altLang="ru-RU"/>
              <a:pPr>
                <a:buClr>
                  <a:srgbClr val="000000"/>
                </a:buClr>
                <a:buSzPct val="25000"/>
                <a:buFont typeface="Arial" panose="020B0604020202020204" pitchFamily="34" charset="0"/>
                <a:buNone/>
              </a:pPr>
              <a:t>43</a:t>
            </a:fld>
            <a:endParaRPr lang="en-US" altLang="ru-RU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Shape 451">
            <a:extLst>
              <a:ext uri="{FF2B5EF4-FFF2-40B4-BE49-F238E27FC236}">
                <a16:creationId xmlns:a16="http://schemas.microsoft.com/office/drawing/2014/main" id="{FBAC77E2-9C7E-43FC-BBC6-3CD914A452F4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/>
          </a:p>
        </p:txBody>
      </p:sp>
      <p:sp>
        <p:nvSpPr>
          <p:cNvPr id="99330" name="Shape 452">
            <a:extLst>
              <a:ext uri="{FF2B5EF4-FFF2-40B4-BE49-F238E27FC236}">
                <a16:creationId xmlns:a16="http://schemas.microsoft.com/office/drawing/2014/main" id="{54466D91-2820-4108-9825-38D066DDAAD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w 120000"/>
              <a:gd name="T9" fmla="*/ 0 h 120000"/>
              <a:gd name="T10" fmla="*/ 120000 w 120000"/>
              <a:gd name="T11" fmla="*/ 12000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Shape 451">
            <a:extLst>
              <a:ext uri="{FF2B5EF4-FFF2-40B4-BE49-F238E27FC236}">
                <a16:creationId xmlns:a16="http://schemas.microsoft.com/office/drawing/2014/main" id="{B04AE81A-87D8-44A6-AA94-461AA7C8BF75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/>
          </a:p>
        </p:txBody>
      </p:sp>
      <p:sp>
        <p:nvSpPr>
          <p:cNvPr id="101378" name="Shape 452">
            <a:extLst>
              <a:ext uri="{FF2B5EF4-FFF2-40B4-BE49-F238E27FC236}">
                <a16:creationId xmlns:a16="http://schemas.microsoft.com/office/drawing/2014/main" id="{393AF62F-C3AD-4D74-94F5-B7709267B6F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w 120000"/>
              <a:gd name="T9" fmla="*/ 0 h 120000"/>
              <a:gd name="T10" fmla="*/ 120000 w 120000"/>
              <a:gd name="T11" fmla="*/ 12000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Shape 463">
            <a:extLst>
              <a:ext uri="{FF2B5EF4-FFF2-40B4-BE49-F238E27FC236}">
                <a16:creationId xmlns:a16="http://schemas.microsoft.com/office/drawing/2014/main" id="{D42AB6CF-23B0-4166-A619-38B750DA213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w 120000"/>
              <a:gd name="T9" fmla="*/ 0 h 120000"/>
              <a:gd name="T10" fmla="*/ 120000 w 120000"/>
              <a:gd name="T11" fmla="*/ 12000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6" name="Shape 464">
            <a:extLst>
              <a:ext uri="{FF2B5EF4-FFF2-40B4-BE49-F238E27FC236}">
                <a16:creationId xmlns:a16="http://schemas.microsoft.com/office/drawing/2014/main" id="{72FE3287-B7EB-4658-997B-5E8412854477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/>
          </a:p>
        </p:txBody>
      </p:sp>
      <p:sp>
        <p:nvSpPr>
          <p:cNvPr id="103427" name="Shape 465">
            <a:extLst>
              <a:ext uri="{FF2B5EF4-FFF2-40B4-BE49-F238E27FC236}">
                <a16:creationId xmlns:a16="http://schemas.microsoft.com/office/drawing/2014/main" id="{F25747A1-E87B-41B5-894C-C34EA7E1EE6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buClr>
                <a:srgbClr val="000000"/>
              </a:buClr>
              <a:buSzPct val="25000"/>
              <a:buFont typeface="Arial" panose="020B0604020202020204" pitchFamily="34" charset="0"/>
              <a:buNone/>
            </a:pPr>
            <a:fld id="{DDEA87D8-2F2B-42D1-8B68-07F240FFB432}" type="slidenum">
              <a:rPr lang="en-US" altLang="ru-RU"/>
              <a:pPr>
                <a:buClr>
                  <a:srgbClr val="000000"/>
                </a:buClr>
                <a:buSzPct val="25000"/>
                <a:buFont typeface="Arial" panose="020B0604020202020204" pitchFamily="34" charset="0"/>
                <a:buNone/>
              </a:pPr>
              <a:t>46</a:t>
            </a:fld>
            <a:endParaRPr lang="en-US" altLang="ru-RU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Shape 474">
            <a:extLst>
              <a:ext uri="{FF2B5EF4-FFF2-40B4-BE49-F238E27FC236}">
                <a16:creationId xmlns:a16="http://schemas.microsoft.com/office/drawing/2014/main" id="{8E76346C-53C7-4562-8227-4F8ABB95B67B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/>
          </a:p>
        </p:txBody>
      </p:sp>
      <p:sp>
        <p:nvSpPr>
          <p:cNvPr id="105474" name="Shape 475">
            <a:extLst>
              <a:ext uri="{FF2B5EF4-FFF2-40B4-BE49-F238E27FC236}">
                <a16:creationId xmlns:a16="http://schemas.microsoft.com/office/drawing/2014/main" id="{87B898A1-2D63-4C19-BBDC-80DC77513B7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w 120000"/>
              <a:gd name="T9" fmla="*/ 0 h 120000"/>
              <a:gd name="T10" fmla="*/ 120000 w 120000"/>
              <a:gd name="T11" fmla="*/ 12000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Shape 485">
            <a:extLst>
              <a:ext uri="{FF2B5EF4-FFF2-40B4-BE49-F238E27FC236}">
                <a16:creationId xmlns:a16="http://schemas.microsoft.com/office/drawing/2014/main" id="{D3F27CB4-402B-41AC-807F-D18A26E61FB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w 120000"/>
              <a:gd name="T9" fmla="*/ 0 h 120000"/>
              <a:gd name="T10" fmla="*/ 120000 w 120000"/>
              <a:gd name="T11" fmla="*/ 12000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2" name="Shape 486">
            <a:extLst>
              <a:ext uri="{FF2B5EF4-FFF2-40B4-BE49-F238E27FC236}">
                <a16:creationId xmlns:a16="http://schemas.microsoft.com/office/drawing/2014/main" id="{788E7127-4B11-4447-88E9-D9C2BADBA79A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/>
          </a:p>
        </p:txBody>
      </p:sp>
      <p:sp>
        <p:nvSpPr>
          <p:cNvPr id="107523" name="Shape 487">
            <a:extLst>
              <a:ext uri="{FF2B5EF4-FFF2-40B4-BE49-F238E27FC236}">
                <a16:creationId xmlns:a16="http://schemas.microsoft.com/office/drawing/2014/main" id="{334090F1-90A0-4D77-9EB0-3374D729943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buClr>
                <a:srgbClr val="000000"/>
              </a:buClr>
              <a:buSzPct val="25000"/>
              <a:buFont typeface="Arial" panose="020B0604020202020204" pitchFamily="34" charset="0"/>
              <a:buNone/>
            </a:pPr>
            <a:fld id="{9B2653D5-8424-496D-B5EB-00A10840044D}" type="slidenum">
              <a:rPr lang="en-US" altLang="ru-RU"/>
              <a:pPr>
                <a:buClr>
                  <a:srgbClr val="000000"/>
                </a:buClr>
                <a:buSzPct val="25000"/>
                <a:buFont typeface="Arial" panose="020B0604020202020204" pitchFamily="34" charset="0"/>
                <a:buNone/>
              </a:pPr>
              <a:t>48</a:t>
            </a:fld>
            <a:endParaRPr lang="en-US" altLang="ru-RU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Shape 493">
            <a:extLst>
              <a:ext uri="{FF2B5EF4-FFF2-40B4-BE49-F238E27FC236}">
                <a16:creationId xmlns:a16="http://schemas.microsoft.com/office/drawing/2014/main" id="{624AD82E-20DE-4177-A62A-F9D49984E1A6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/>
          </a:p>
        </p:txBody>
      </p:sp>
      <p:sp>
        <p:nvSpPr>
          <p:cNvPr id="109570" name="Shape 494">
            <a:extLst>
              <a:ext uri="{FF2B5EF4-FFF2-40B4-BE49-F238E27FC236}">
                <a16:creationId xmlns:a16="http://schemas.microsoft.com/office/drawing/2014/main" id="{E7E3228B-EBB6-4DD0-84FA-45DC2E303CA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w 120000"/>
              <a:gd name="T9" fmla="*/ 0 h 120000"/>
              <a:gd name="T10" fmla="*/ 120000 w 120000"/>
              <a:gd name="T11" fmla="*/ 12000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Shape 504">
            <a:extLst>
              <a:ext uri="{FF2B5EF4-FFF2-40B4-BE49-F238E27FC236}">
                <a16:creationId xmlns:a16="http://schemas.microsoft.com/office/drawing/2014/main" id="{5603D2D7-E5A2-49DC-8D3E-7244E932B369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/>
          </a:p>
        </p:txBody>
      </p:sp>
      <p:sp>
        <p:nvSpPr>
          <p:cNvPr id="111618" name="Shape 505">
            <a:extLst>
              <a:ext uri="{FF2B5EF4-FFF2-40B4-BE49-F238E27FC236}">
                <a16:creationId xmlns:a16="http://schemas.microsoft.com/office/drawing/2014/main" id="{E951602A-9B6D-41C0-9117-B3DF3509FE1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w 120000"/>
              <a:gd name="T9" fmla="*/ 0 h 120000"/>
              <a:gd name="T10" fmla="*/ 120000 w 120000"/>
              <a:gd name="T11" fmla="*/ 12000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Shape 514">
            <a:extLst>
              <a:ext uri="{FF2B5EF4-FFF2-40B4-BE49-F238E27FC236}">
                <a16:creationId xmlns:a16="http://schemas.microsoft.com/office/drawing/2014/main" id="{8018EE6E-D351-43B0-84BE-AA14103EF88E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/>
          </a:p>
        </p:txBody>
      </p:sp>
      <p:sp>
        <p:nvSpPr>
          <p:cNvPr id="113666" name="Shape 515">
            <a:extLst>
              <a:ext uri="{FF2B5EF4-FFF2-40B4-BE49-F238E27FC236}">
                <a16:creationId xmlns:a16="http://schemas.microsoft.com/office/drawing/2014/main" id="{38AEFCEA-7691-4EF8-92FA-73073AD4219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w 120000"/>
              <a:gd name="T9" fmla="*/ 0 h 120000"/>
              <a:gd name="T10" fmla="*/ 120000 w 120000"/>
              <a:gd name="T11" fmla="*/ 12000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Shape 524">
            <a:extLst>
              <a:ext uri="{FF2B5EF4-FFF2-40B4-BE49-F238E27FC236}">
                <a16:creationId xmlns:a16="http://schemas.microsoft.com/office/drawing/2014/main" id="{349E60DB-E25D-41A8-AA28-FD25CBFDD53C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/>
          </a:p>
        </p:txBody>
      </p:sp>
      <p:sp>
        <p:nvSpPr>
          <p:cNvPr id="115714" name="Shape 525">
            <a:extLst>
              <a:ext uri="{FF2B5EF4-FFF2-40B4-BE49-F238E27FC236}">
                <a16:creationId xmlns:a16="http://schemas.microsoft.com/office/drawing/2014/main" id="{5DF9767C-D0D9-4173-BE71-0DDB4972C00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w 120000"/>
              <a:gd name="T9" fmla="*/ 0 h 120000"/>
              <a:gd name="T10" fmla="*/ 120000 w 120000"/>
              <a:gd name="T11" fmla="*/ 12000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hape 95">
            <a:extLst>
              <a:ext uri="{FF2B5EF4-FFF2-40B4-BE49-F238E27FC236}">
                <a16:creationId xmlns:a16="http://schemas.microsoft.com/office/drawing/2014/main" id="{69A12502-78C4-4B8E-8A72-517EA41032A8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/>
          </a:p>
        </p:txBody>
      </p:sp>
      <p:sp>
        <p:nvSpPr>
          <p:cNvPr id="23554" name="Shape 96">
            <a:extLst>
              <a:ext uri="{FF2B5EF4-FFF2-40B4-BE49-F238E27FC236}">
                <a16:creationId xmlns:a16="http://schemas.microsoft.com/office/drawing/2014/main" id="{ED0C0317-9096-442F-938A-344FD4D4D07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w 120000"/>
              <a:gd name="T9" fmla="*/ 0 h 120000"/>
              <a:gd name="T10" fmla="*/ 120000 w 120000"/>
              <a:gd name="T11" fmla="*/ 12000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Shape 536">
            <a:extLst>
              <a:ext uri="{FF2B5EF4-FFF2-40B4-BE49-F238E27FC236}">
                <a16:creationId xmlns:a16="http://schemas.microsoft.com/office/drawing/2014/main" id="{257BEB06-6B7B-48A8-9AA2-840085202CE2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/>
          </a:p>
        </p:txBody>
      </p:sp>
      <p:sp>
        <p:nvSpPr>
          <p:cNvPr id="117762" name="Shape 537">
            <a:extLst>
              <a:ext uri="{FF2B5EF4-FFF2-40B4-BE49-F238E27FC236}">
                <a16:creationId xmlns:a16="http://schemas.microsoft.com/office/drawing/2014/main" id="{A00F0168-380C-4EF7-9535-7353F5D51B2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w 120000"/>
              <a:gd name="T9" fmla="*/ 0 h 120000"/>
              <a:gd name="T10" fmla="*/ 120000 w 120000"/>
              <a:gd name="T11" fmla="*/ 12000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Shape 547">
            <a:extLst>
              <a:ext uri="{FF2B5EF4-FFF2-40B4-BE49-F238E27FC236}">
                <a16:creationId xmlns:a16="http://schemas.microsoft.com/office/drawing/2014/main" id="{E6ADFB55-3893-41E8-862A-946F83A14E75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/>
          </a:p>
        </p:txBody>
      </p:sp>
      <p:sp>
        <p:nvSpPr>
          <p:cNvPr id="119810" name="Shape 548">
            <a:extLst>
              <a:ext uri="{FF2B5EF4-FFF2-40B4-BE49-F238E27FC236}">
                <a16:creationId xmlns:a16="http://schemas.microsoft.com/office/drawing/2014/main" id="{77A9BBDE-29DA-4BBD-A10B-95D5165678B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w 120000"/>
              <a:gd name="T9" fmla="*/ 0 h 120000"/>
              <a:gd name="T10" fmla="*/ 120000 w 120000"/>
              <a:gd name="T11" fmla="*/ 12000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Shape 559">
            <a:extLst>
              <a:ext uri="{FF2B5EF4-FFF2-40B4-BE49-F238E27FC236}">
                <a16:creationId xmlns:a16="http://schemas.microsoft.com/office/drawing/2014/main" id="{00C80386-02F0-4465-BBDD-D6393220FB77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/>
          </a:p>
        </p:txBody>
      </p:sp>
      <p:sp>
        <p:nvSpPr>
          <p:cNvPr id="121858" name="Shape 560">
            <a:extLst>
              <a:ext uri="{FF2B5EF4-FFF2-40B4-BE49-F238E27FC236}">
                <a16:creationId xmlns:a16="http://schemas.microsoft.com/office/drawing/2014/main" id="{5985B644-CAA8-4E4A-B5A1-6F340D67832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w 120000"/>
              <a:gd name="T9" fmla="*/ 0 h 120000"/>
              <a:gd name="T10" fmla="*/ 120000 w 120000"/>
              <a:gd name="T11" fmla="*/ 12000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Shape 570">
            <a:extLst>
              <a:ext uri="{FF2B5EF4-FFF2-40B4-BE49-F238E27FC236}">
                <a16:creationId xmlns:a16="http://schemas.microsoft.com/office/drawing/2014/main" id="{666F32D5-0FBF-46E6-8981-B0C2D08FF14A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/>
          </a:p>
        </p:txBody>
      </p:sp>
      <p:sp>
        <p:nvSpPr>
          <p:cNvPr id="123906" name="Shape 571">
            <a:extLst>
              <a:ext uri="{FF2B5EF4-FFF2-40B4-BE49-F238E27FC236}">
                <a16:creationId xmlns:a16="http://schemas.microsoft.com/office/drawing/2014/main" id="{3DBED6D1-C6F7-47B2-B9A0-2026F8BDC50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w 120000"/>
              <a:gd name="T9" fmla="*/ 0 h 120000"/>
              <a:gd name="T10" fmla="*/ 120000 w 120000"/>
              <a:gd name="T11" fmla="*/ 12000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Shape 583">
            <a:extLst>
              <a:ext uri="{FF2B5EF4-FFF2-40B4-BE49-F238E27FC236}">
                <a16:creationId xmlns:a16="http://schemas.microsoft.com/office/drawing/2014/main" id="{CEE7FF5D-4608-4D12-B2D1-476209BB5A06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/>
          </a:p>
        </p:txBody>
      </p:sp>
      <p:sp>
        <p:nvSpPr>
          <p:cNvPr id="125954" name="Shape 584">
            <a:extLst>
              <a:ext uri="{FF2B5EF4-FFF2-40B4-BE49-F238E27FC236}">
                <a16:creationId xmlns:a16="http://schemas.microsoft.com/office/drawing/2014/main" id="{F5A0358E-2495-425B-A71B-780DFAF2378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w 120000"/>
              <a:gd name="T9" fmla="*/ 0 h 120000"/>
              <a:gd name="T10" fmla="*/ 120000 w 120000"/>
              <a:gd name="T11" fmla="*/ 12000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Shape 583">
            <a:extLst>
              <a:ext uri="{FF2B5EF4-FFF2-40B4-BE49-F238E27FC236}">
                <a16:creationId xmlns:a16="http://schemas.microsoft.com/office/drawing/2014/main" id="{880C3488-179A-4B5B-B509-49C75029639C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/>
          </a:p>
        </p:txBody>
      </p:sp>
      <p:sp>
        <p:nvSpPr>
          <p:cNvPr id="128002" name="Shape 584">
            <a:extLst>
              <a:ext uri="{FF2B5EF4-FFF2-40B4-BE49-F238E27FC236}">
                <a16:creationId xmlns:a16="http://schemas.microsoft.com/office/drawing/2014/main" id="{CBDB5CA5-5816-4DAE-B0F4-EEDB444BC5D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w 120000"/>
              <a:gd name="T9" fmla="*/ 0 h 120000"/>
              <a:gd name="T10" fmla="*/ 120000 w 120000"/>
              <a:gd name="T11" fmla="*/ 12000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Shape 595">
            <a:extLst>
              <a:ext uri="{FF2B5EF4-FFF2-40B4-BE49-F238E27FC236}">
                <a16:creationId xmlns:a16="http://schemas.microsoft.com/office/drawing/2014/main" id="{52CF5B76-2783-4CAE-8BA1-01ACA62D6B97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/>
          </a:p>
        </p:txBody>
      </p:sp>
      <p:sp>
        <p:nvSpPr>
          <p:cNvPr id="130050" name="Shape 596">
            <a:extLst>
              <a:ext uri="{FF2B5EF4-FFF2-40B4-BE49-F238E27FC236}">
                <a16:creationId xmlns:a16="http://schemas.microsoft.com/office/drawing/2014/main" id="{0291501E-E0DC-4281-BCB9-F592C8F7FA5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w 120000"/>
              <a:gd name="T9" fmla="*/ 0 h 120000"/>
              <a:gd name="T10" fmla="*/ 120000 w 120000"/>
              <a:gd name="T11" fmla="*/ 12000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Shape 606">
            <a:extLst>
              <a:ext uri="{FF2B5EF4-FFF2-40B4-BE49-F238E27FC236}">
                <a16:creationId xmlns:a16="http://schemas.microsoft.com/office/drawing/2014/main" id="{FE9CE969-D8AE-41F9-9799-E8D2DB7AC4D6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/>
          </a:p>
        </p:txBody>
      </p:sp>
      <p:sp>
        <p:nvSpPr>
          <p:cNvPr id="132098" name="Shape 607">
            <a:extLst>
              <a:ext uri="{FF2B5EF4-FFF2-40B4-BE49-F238E27FC236}">
                <a16:creationId xmlns:a16="http://schemas.microsoft.com/office/drawing/2014/main" id="{B77AF2ED-5211-4B91-9878-00DF6DE23F8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w 120000"/>
              <a:gd name="T9" fmla="*/ 0 h 120000"/>
              <a:gd name="T10" fmla="*/ 120000 w 120000"/>
              <a:gd name="T11" fmla="*/ 12000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Shape 617">
            <a:extLst>
              <a:ext uri="{FF2B5EF4-FFF2-40B4-BE49-F238E27FC236}">
                <a16:creationId xmlns:a16="http://schemas.microsoft.com/office/drawing/2014/main" id="{CABE3396-8BA3-4378-9071-A317C436E7D2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/>
          </a:p>
        </p:txBody>
      </p:sp>
      <p:sp>
        <p:nvSpPr>
          <p:cNvPr id="134146" name="Shape 618">
            <a:extLst>
              <a:ext uri="{FF2B5EF4-FFF2-40B4-BE49-F238E27FC236}">
                <a16:creationId xmlns:a16="http://schemas.microsoft.com/office/drawing/2014/main" id="{E4470E6A-7F96-4FD8-A983-4CC1476D2B9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w 120000"/>
              <a:gd name="T9" fmla="*/ 0 h 120000"/>
              <a:gd name="T10" fmla="*/ 120000 w 120000"/>
              <a:gd name="T11" fmla="*/ 12000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Shape 626">
            <a:extLst>
              <a:ext uri="{FF2B5EF4-FFF2-40B4-BE49-F238E27FC236}">
                <a16:creationId xmlns:a16="http://schemas.microsoft.com/office/drawing/2014/main" id="{DE876041-71F3-4565-BB3A-DB6C2C47CA0E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/>
          </a:p>
        </p:txBody>
      </p:sp>
      <p:sp>
        <p:nvSpPr>
          <p:cNvPr id="136194" name="Shape 627">
            <a:extLst>
              <a:ext uri="{FF2B5EF4-FFF2-40B4-BE49-F238E27FC236}">
                <a16:creationId xmlns:a16="http://schemas.microsoft.com/office/drawing/2014/main" id="{7564A2D9-952F-4A70-B0E5-5F5816F67A9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w 120000"/>
              <a:gd name="T9" fmla="*/ 0 h 120000"/>
              <a:gd name="T10" fmla="*/ 120000 w 120000"/>
              <a:gd name="T11" fmla="*/ 12000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hape 95">
            <a:extLst>
              <a:ext uri="{FF2B5EF4-FFF2-40B4-BE49-F238E27FC236}">
                <a16:creationId xmlns:a16="http://schemas.microsoft.com/office/drawing/2014/main" id="{74724950-0BE4-435B-AB80-E1064640B89A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/>
          </a:p>
        </p:txBody>
      </p:sp>
      <p:sp>
        <p:nvSpPr>
          <p:cNvPr id="25602" name="Shape 96">
            <a:extLst>
              <a:ext uri="{FF2B5EF4-FFF2-40B4-BE49-F238E27FC236}">
                <a16:creationId xmlns:a16="http://schemas.microsoft.com/office/drawing/2014/main" id="{99BB084D-533A-40E5-B570-AD90CDE706D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w 120000"/>
              <a:gd name="T9" fmla="*/ 0 h 120000"/>
              <a:gd name="T10" fmla="*/ 120000 w 120000"/>
              <a:gd name="T11" fmla="*/ 12000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1" name="Shape 626">
            <a:extLst>
              <a:ext uri="{FF2B5EF4-FFF2-40B4-BE49-F238E27FC236}">
                <a16:creationId xmlns:a16="http://schemas.microsoft.com/office/drawing/2014/main" id="{0AD36AD3-2E13-4EA5-B7D6-DD832EEF9B43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/>
          </a:p>
        </p:txBody>
      </p:sp>
      <p:sp>
        <p:nvSpPr>
          <p:cNvPr id="138242" name="Shape 627">
            <a:extLst>
              <a:ext uri="{FF2B5EF4-FFF2-40B4-BE49-F238E27FC236}">
                <a16:creationId xmlns:a16="http://schemas.microsoft.com/office/drawing/2014/main" id="{21C9CF9D-AF39-48DF-9688-39680DEE21C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w 120000"/>
              <a:gd name="T9" fmla="*/ 0 h 120000"/>
              <a:gd name="T10" fmla="*/ 120000 w 120000"/>
              <a:gd name="T11" fmla="*/ 12000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Shape 669">
            <a:extLst>
              <a:ext uri="{FF2B5EF4-FFF2-40B4-BE49-F238E27FC236}">
                <a16:creationId xmlns:a16="http://schemas.microsoft.com/office/drawing/2014/main" id="{5E32BA91-4087-43BC-A146-7075C25700FB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/>
          </a:p>
        </p:txBody>
      </p:sp>
      <p:sp>
        <p:nvSpPr>
          <p:cNvPr id="140290" name="Shape 670">
            <a:extLst>
              <a:ext uri="{FF2B5EF4-FFF2-40B4-BE49-F238E27FC236}">
                <a16:creationId xmlns:a16="http://schemas.microsoft.com/office/drawing/2014/main" id="{10D52944-A426-4A25-86B4-89D64A5F2E1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w 120000"/>
              <a:gd name="T9" fmla="*/ 0 h 120000"/>
              <a:gd name="T10" fmla="*/ 120000 w 120000"/>
              <a:gd name="T11" fmla="*/ 12000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7" name="Shape 377">
            <a:extLst>
              <a:ext uri="{FF2B5EF4-FFF2-40B4-BE49-F238E27FC236}">
                <a16:creationId xmlns:a16="http://schemas.microsoft.com/office/drawing/2014/main" id="{4C2AED6E-1156-4628-B43E-1E0D93575C7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2857500" y="514350"/>
            <a:ext cx="3429000" cy="2571750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w 120000"/>
              <a:gd name="T9" fmla="*/ 0 h 120000"/>
              <a:gd name="T10" fmla="*/ 120000 w 120000"/>
              <a:gd name="T11" fmla="*/ 12000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2338" name="Shape 378">
            <a:extLst>
              <a:ext uri="{FF2B5EF4-FFF2-40B4-BE49-F238E27FC236}">
                <a16:creationId xmlns:a16="http://schemas.microsoft.com/office/drawing/2014/main" id="{D028E725-B733-4AA9-9FCB-D1F4233BA5CC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xfrm>
            <a:off x="914400" y="3257550"/>
            <a:ext cx="7315200" cy="30861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5" name="Образ слайда 1">
            <a:extLst>
              <a:ext uri="{FF2B5EF4-FFF2-40B4-BE49-F238E27FC236}">
                <a16:creationId xmlns:a16="http://schemas.microsoft.com/office/drawing/2014/main" id="{A87C837A-1C96-4F47-9B43-4093F50200B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4386" name="Заметки 2">
            <a:extLst>
              <a:ext uri="{FF2B5EF4-FFF2-40B4-BE49-F238E27FC236}">
                <a16:creationId xmlns:a16="http://schemas.microsoft.com/office/drawing/2014/main" id="{A02A44BF-F33B-4E27-96CE-67B3A599586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z="2800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3" name="Образ слайда 1">
            <a:extLst>
              <a:ext uri="{FF2B5EF4-FFF2-40B4-BE49-F238E27FC236}">
                <a16:creationId xmlns:a16="http://schemas.microsoft.com/office/drawing/2014/main" id="{B7ABA5D7-9381-48E9-8CD5-B8D5A15BB40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6434" name="Заметки 2">
            <a:extLst>
              <a:ext uri="{FF2B5EF4-FFF2-40B4-BE49-F238E27FC236}">
                <a16:creationId xmlns:a16="http://schemas.microsoft.com/office/drawing/2014/main" id="{3B5291A9-94DE-4716-9549-0DF7AE90352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hape 377">
            <a:extLst>
              <a:ext uri="{FF2B5EF4-FFF2-40B4-BE49-F238E27FC236}">
                <a16:creationId xmlns:a16="http://schemas.microsoft.com/office/drawing/2014/main" id="{6095D0FA-81C8-444E-8BDC-D1C7355C0FA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2857500" y="514350"/>
            <a:ext cx="3429000" cy="2571750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w 120000"/>
              <a:gd name="T9" fmla="*/ 0 h 120000"/>
              <a:gd name="T10" fmla="*/ 120000 w 120000"/>
              <a:gd name="T11" fmla="*/ 12000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0" name="Shape 378">
            <a:extLst>
              <a:ext uri="{FF2B5EF4-FFF2-40B4-BE49-F238E27FC236}">
                <a16:creationId xmlns:a16="http://schemas.microsoft.com/office/drawing/2014/main" id="{74B01FD8-1717-491D-A441-C799EAB30DE4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xfrm>
            <a:off x="914400" y="3257550"/>
            <a:ext cx="7315200" cy="30861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hape 134">
            <a:extLst>
              <a:ext uri="{FF2B5EF4-FFF2-40B4-BE49-F238E27FC236}">
                <a16:creationId xmlns:a16="http://schemas.microsoft.com/office/drawing/2014/main" id="{A0D00CA9-95A3-4908-836A-CE275166D1C8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/>
          </a:p>
        </p:txBody>
      </p:sp>
      <p:sp>
        <p:nvSpPr>
          <p:cNvPr id="31746" name="Shape 135">
            <a:extLst>
              <a:ext uri="{FF2B5EF4-FFF2-40B4-BE49-F238E27FC236}">
                <a16:creationId xmlns:a16="http://schemas.microsoft.com/office/drawing/2014/main" id="{644FD922-59FA-400A-BC7F-693E442688B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w 120000"/>
              <a:gd name="T9" fmla="*/ 0 h 120000"/>
              <a:gd name="T10" fmla="*/ 120000 w 120000"/>
              <a:gd name="T11" fmla="*/ 12000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hape 144">
            <a:extLst>
              <a:ext uri="{FF2B5EF4-FFF2-40B4-BE49-F238E27FC236}">
                <a16:creationId xmlns:a16="http://schemas.microsoft.com/office/drawing/2014/main" id="{1769F017-66BC-4597-8291-F6D4EA4CE547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/>
          </a:p>
        </p:txBody>
      </p:sp>
      <p:sp>
        <p:nvSpPr>
          <p:cNvPr id="33794" name="Shape 145">
            <a:extLst>
              <a:ext uri="{FF2B5EF4-FFF2-40B4-BE49-F238E27FC236}">
                <a16:creationId xmlns:a16="http://schemas.microsoft.com/office/drawing/2014/main" id="{DE6535C5-1CE0-4DE0-B3FF-45E8B8C0E53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w 120000"/>
              <a:gd name="T9" fmla="*/ 0 h 120000"/>
              <a:gd name="T10" fmla="*/ 120000 w 120000"/>
              <a:gd name="T11" fmla="*/ 12000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5">
            <a:extLst>
              <a:ext uri="{FF2B5EF4-FFF2-40B4-BE49-F238E27FC236}">
                <a16:creationId xmlns:a16="http://schemas.microsoft.com/office/drawing/2014/main" id="{BB102B15-9FEE-4691-944F-D36E430AA63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DEFC04A-ADEC-4B5F-B61C-6FA986343C3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47335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214754" y="122511"/>
            <a:ext cx="3537347" cy="1081088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>
              <a:defRPr sz="2100" b="1"/>
            </a:lvl1pPr>
          </a:lstStyle>
          <a:p>
            <a:pPr lvl="0"/>
            <a:r>
              <a:rPr lang="ru-RU" altLang="ru-RU"/>
              <a:t>Образец заголовка</a:t>
            </a:r>
            <a:endParaRPr lang="ru-RU" altLang="ru-RU" dirty="0"/>
          </a:p>
        </p:txBody>
      </p:sp>
      <p:sp>
        <p:nvSpPr>
          <p:cNvPr id="10" name="Текст 2"/>
          <p:cNvSpPr>
            <a:spLocks noGrp="1"/>
          </p:cNvSpPr>
          <p:nvPr>
            <p:ph idx="1"/>
          </p:nvPr>
        </p:nvSpPr>
        <p:spPr>
          <a:xfrm>
            <a:off x="342900" y="1200151"/>
            <a:ext cx="6172200" cy="3394472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Номер слайда 5">
            <a:extLst>
              <a:ext uri="{FF2B5EF4-FFF2-40B4-BE49-F238E27FC236}">
                <a16:creationId xmlns:a16="http://schemas.microsoft.com/office/drawing/2014/main" id="{5B766A92-E596-46A1-8BEB-E501FE91C95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397A03E-1DF4-4D96-88F1-42122E072FF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30281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Fomin_D\Desktop\Рисунок1.png">
            <a:extLst>
              <a:ext uri="{FF2B5EF4-FFF2-40B4-BE49-F238E27FC236}">
                <a16:creationId xmlns:a16="http://schemas.microsoft.com/office/drawing/2014/main" id="{BECDC427-F59E-44CE-AB17-E828379B15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916832" y="2143125"/>
            <a:ext cx="4104456" cy="857250"/>
          </a:xfrm>
        </p:spPr>
        <p:txBody>
          <a:bodyPr/>
          <a:lstStyle>
            <a:lvl1pPr>
              <a:defRPr b="1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3497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>
            <a:extLst>
              <a:ext uri="{FF2B5EF4-FFF2-40B4-BE49-F238E27FC236}">
                <a16:creationId xmlns:a16="http://schemas.microsoft.com/office/drawing/2014/main" id="{B2574056-86FD-4E24-8B2E-39874926092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32463" y="195263"/>
            <a:ext cx="909637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3">
            <a:extLst>
              <a:ext uri="{FF2B5EF4-FFF2-40B4-BE49-F238E27FC236}">
                <a16:creationId xmlns:a16="http://schemas.microsoft.com/office/drawing/2014/main" id="{FEE9BDCB-8A3A-4E65-9DFF-D83B6E371E5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0638"/>
            <a:ext cx="1119188" cy="863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омер слайда 4">
            <a:extLst>
              <a:ext uri="{FF2B5EF4-FFF2-40B4-BE49-F238E27FC236}">
                <a16:creationId xmlns:a16="http://schemas.microsoft.com/office/drawing/2014/main" id="{6BE59272-A2EC-4754-9FC9-5DC394AC849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7AC1109-3A52-48B9-9E4F-E7F34AC4D15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76232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>
            <a:extLst>
              <a:ext uri="{FF2B5EF4-FFF2-40B4-BE49-F238E27FC236}">
                <a16:creationId xmlns:a16="http://schemas.microsoft.com/office/drawing/2014/main" id="{96C234D7-74D1-4049-A578-8AC6EF54439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963" y="87313"/>
            <a:ext cx="912812" cy="72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1371C02-6123-45BD-BD81-30840FBFE77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FA6C9CB-CB39-4958-9672-F8C3F48F219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75086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with fiv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32201" y="243436"/>
            <a:ext cx="6026945" cy="323835"/>
          </a:xfrm>
          <a:prstGeom prst="rect">
            <a:avLst/>
          </a:prstGeom>
        </p:spPr>
        <p:txBody>
          <a:bodyPr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519" b="1">
                <a:solidFill>
                  <a:schemeClr val="tx1">
                    <a:lumMod val="75000"/>
                    <a:lumOff val="25000"/>
                  </a:schemeClr>
                </a:solidFill>
                <a:latin typeface="Lato"/>
                <a:cs typeface="Lato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432201" y="608900"/>
            <a:ext cx="6026945" cy="171338"/>
          </a:xfrm>
          <a:prstGeom prst="rect">
            <a:avLst/>
          </a:prstGeom>
        </p:spPr>
        <p:txBody>
          <a:bodyPr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88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ru-RU" dirty="0" err="1"/>
              <a:t>Образец текста</a:t>
            </a:r>
          </a:p>
        </p:txBody>
      </p:sp>
      <p:sp>
        <p:nvSpPr>
          <p:cNvPr id="30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432201" y="1092193"/>
            <a:ext cx="6026945" cy="643478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50000"/>
              </a:lnSpc>
              <a:spcBef>
                <a:spcPts val="0"/>
              </a:spcBef>
              <a:buNone/>
              <a:defRPr sz="675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ru-RU" dirty="0" err="1"/>
              <a:t>Образец текста</a:t>
            </a:r>
          </a:p>
        </p:txBody>
      </p:sp>
      <p:sp>
        <p:nvSpPr>
          <p:cNvPr id="24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32198" y="1897071"/>
            <a:ext cx="1104503" cy="2150003"/>
          </a:xfrm>
          <a:prstGeom prst="rect">
            <a:avLst/>
          </a:prstGeom>
        </p:spPr>
        <p:txBody>
          <a:bodyPr lIns="243798" tIns="121900" rIns="243798" bIns="121900"/>
          <a:lstStyle>
            <a:lvl1pPr marL="0" indent="0" algn="ctr">
              <a:buNone/>
              <a:defRPr sz="675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25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432197" y="4156418"/>
            <a:ext cx="1104503" cy="171338"/>
          </a:xfrm>
          <a:prstGeom prst="rect">
            <a:avLst/>
          </a:prstGeom>
        </p:spPr>
        <p:txBody>
          <a:bodyPr lIns="0" tIns="103884" rIns="0" bIns="10388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788" b="1">
                <a:solidFill>
                  <a:schemeClr val="accent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ru-RU" dirty="0" err="1"/>
              <a:t>Образец текста</a:t>
            </a:r>
          </a:p>
        </p:txBody>
      </p:sp>
      <p:sp>
        <p:nvSpPr>
          <p:cNvPr id="26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432198" y="4378346"/>
            <a:ext cx="1104503" cy="473051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50000"/>
              </a:lnSpc>
              <a:spcBef>
                <a:spcPts val="0"/>
              </a:spcBef>
              <a:buNone/>
              <a:defRPr sz="675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ru-RU" dirty="0" err="1"/>
              <a:t>Образец текста</a:t>
            </a:r>
          </a:p>
        </p:txBody>
      </p:sp>
      <p:sp>
        <p:nvSpPr>
          <p:cNvPr id="31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1657749" y="1897071"/>
            <a:ext cx="1104503" cy="2150003"/>
          </a:xfrm>
          <a:prstGeom prst="rect">
            <a:avLst/>
          </a:prstGeom>
        </p:spPr>
        <p:txBody>
          <a:bodyPr lIns="243798" tIns="121900" rIns="243798" bIns="121900"/>
          <a:lstStyle>
            <a:lvl1pPr marL="0" indent="0" algn="ctr">
              <a:buNone/>
              <a:defRPr sz="675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32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1657748" y="4156418"/>
            <a:ext cx="1104503" cy="171338"/>
          </a:xfrm>
          <a:prstGeom prst="rect">
            <a:avLst/>
          </a:prstGeom>
        </p:spPr>
        <p:txBody>
          <a:bodyPr lIns="0" tIns="103884" rIns="0" bIns="10388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788" b="1">
                <a:solidFill>
                  <a:schemeClr val="accent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ru-RU" dirty="0" err="1"/>
              <a:t>Образец текста</a:t>
            </a:r>
          </a:p>
        </p:txBody>
      </p:sp>
      <p:sp>
        <p:nvSpPr>
          <p:cNvPr id="33" name="Text Placeholder 2"/>
          <p:cNvSpPr>
            <a:spLocks noGrp="1"/>
          </p:cNvSpPr>
          <p:nvPr>
            <p:ph type="body" sz="quarter" idx="22"/>
          </p:nvPr>
        </p:nvSpPr>
        <p:spPr>
          <a:xfrm>
            <a:off x="1657749" y="4378346"/>
            <a:ext cx="1104503" cy="473051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50000"/>
              </a:lnSpc>
              <a:spcBef>
                <a:spcPts val="0"/>
              </a:spcBef>
              <a:buNone/>
              <a:defRPr sz="675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ru-RU" dirty="0" err="1"/>
              <a:t>Образец текста</a:t>
            </a:r>
          </a:p>
        </p:txBody>
      </p:sp>
      <p:sp>
        <p:nvSpPr>
          <p:cNvPr id="37" name="Picture Placeholder 2"/>
          <p:cNvSpPr>
            <a:spLocks noGrp="1"/>
          </p:cNvSpPr>
          <p:nvPr>
            <p:ph type="pic" sz="quarter" idx="23"/>
          </p:nvPr>
        </p:nvSpPr>
        <p:spPr>
          <a:xfrm>
            <a:off x="2876749" y="1897071"/>
            <a:ext cx="1104503" cy="2150003"/>
          </a:xfrm>
          <a:prstGeom prst="rect">
            <a:avLst/>
          </a:prstGeom>
        </p:spPr>
        <p:txBody>
          <a:bodyPr lIns="243798" tIns="121900" rIns="243798" bIns="121900"/>
          <a:lstStyle>
            <a:lvl1pPr marL="0" indent="0" algn="ctr">
              <a:buNone/>
              <a:defRPr sz="675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38" name="Text Placeholder 7"/>
          <p:cNvSpPr>
            <a:spLocks noGrp="1"/>
          </p:cNvSpPr>
          <p:nvPr>
            <p:ph type="body" sz="quarter" idx="24"/>
          </p:nvPr>
        </p:nvSpPr>
        <p:spPr>
          <a:xfrm>
            <a:off x="2876749" y="4156418"/>
            <a:ext cx="1104503" cy="171338"/>
          </a:xfrm>
          <a:prstGeom prst="rect">
            <a:avLst/>
          </a:prstGeom>
        </p:spPr>
        <p:txBody>
          <a:bodyPr lIns="0" tIns="103884" rIns="0" bIns="10388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788" b="1">
                <a:solidFill>
                  <a:schemeClr val="accent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ru-RU" dirty="0" err="1"/>
              <a:t>Образец текста</a:t>
            </a:r>
          </a:p>
        </p:txBody>
      </p:sp>
      <p:sp>
        <p:nvSpPr>
          <p:cNvPr id="39" name="Text Placeholder 2"/>
          <p:cNvSpPr>
            <a:spLocks noGrp="1"/>
          </p:cNvSpPr>
          <p:nvPr>
            <p:ph type="body" sz="quarter" idx="25"/>
          </p:nvPr>
        </p:nvSpPr>
        <p:spPr>
          <a:xfrm>
            <a:off x="2876749" y="4378346"/>
            <a:ext cx="1104503" cy="473051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50000"/>
              </a:lnSpc>
              <a:spcBef>
                <a:spcPts val="0"/>
              </a:spcBef>
              <a:buNone/>
              <a:defRPr sz="675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ru-RU" dirty="0" err="1"/>
              <a:t>Образец текста</a:t>
            </a:r>
          </a:p>
        </p:txBody>
      </p:sp>
      <p:sp>
        <p:nvSpPr>
          <p:cNvPr id="40" name="Picture Placeholder 2"/>
          <p:cNvSpPr>
            <a:spLocks noGrp="1"/>
          </p:cNvSpPr>
          <p:nvPr>
            <p:ph type="pic" sz="quarter" idx="26"/>
          </p:nvPr>
        </p:nvSpPr>
        <p:spPr>
          <a:xfrm>
            <a:off x="4127700" y="1897071"/>
            <a:ext cx="1104503" cy="2150003"/>
          </a:xfrm>
          <a:prstGeom prst="rect">
            <a:avLst/>
          </a:prstGeom>
        </p:spPr>
        <p:txBody>
          <a:bodyPr lIns="243798" tIns="121900" rIns="243798" bIns="121900"/>
          <a:lstStyle>
            <a:lvl1pPr marL="0" indent="0" algn="ctr">
              <a:buNone/>
              <a:defRPr sz="675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41" name="Text Placeholder 7"/>
          <p:cNvSpPr>
            <a:spLocks noGrp="1"/>
          </p:cNvSpPr>
          <p:nvPr>
            <p:ph type="body" sz="quarter" idx="27"/>
          </p:nvPr>
        </p:nvSpPr>
        <p:spPr>
          <a:xfrm>
            <a:off x="4127700" y="4156418"/>
            <a:ext cx="1104503" cy="171338"/>
          </a:xfrm>
          <a:prstGeom prst="rect">
            <a:avLst/>
          </a:prstGeom>
        </p:spPr>
        <p:txBody>
          <a:bodyPr lIns="0" tIns="103884" rIns="0" bIns="10388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788" b="1">
                <a:solidFill>
                  <a:schemeClr val="accent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ru-RU" dirty="0" err="1"/>
              <a:t>Образец текста</a:t>
            </a:r>
          </a:p>
        </p:txBody>
      </p:sp>
      <p:sp>
        <p:nvSpPr>
          <p:cNvPr id="42" name="Text Placeholder 2"/>
          <p:cNvSpPr>
            <a:spLocks noGrp="1"/>
          </p:cNvSpPr>
          <p:nvPr>
            <p:ph type="body" sz="quarter" idx="28"/>
          </p:nvPr>
        </p:nvSpPr>
        <p:spPr>
          <a:xfrm>
            <a:off x="4127700" y="4378346"/>
            <a:ext cx="1104503" cy="473051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50000"/>
              </a:lnSpc>
              <a:spcBef>
                <a:spcPts val="0"/>
              </a:spcBef>
              <a:buNone/>
              <a:defRPr sz="675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ru-RU" dirty="0" err="1"/>
              <a:t>Образец текста</a:t>
            </a:r>
          </a:p>
        </p:txBody>
      </p:sp>
      <p:sp>
        <p:nvSpPr>
          <p:cNvPr id="52" name="Picture Placeholder 2"/>
          <p:cNvSpPr>
            <a:spLocks noGrp="1"/>
          </p:cNvSpPr>
          <p:nvPr>
            <p:ph type="pic" sz="quarter" idx="29"/>
          </p:nvPr>
        </p:nvSpPr>
        <p:spPr>
          <a:xfrm>
            <a:off x="5354639" y="1897071"/>
            <a:ext cx="1104503" cy="2150003"/>
          </a:xfrm>
          <a:prstGeom prst="rect">
            <a:avLst/>
          </a:prstGeom>
        </p:spPr>
        <p:txBody>
          <a:bodyPr lIns="243798" tIns="121900" rIns="243798" bIns="121900"/>
          <a:lstStyle>
            <a:lvl1pPr marL="0" indent="0" algn="ctr">
              <a:buNone/>
              <a:defRPr sz="675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53" name="Text Placeholder 7"/>
          <p:cNvSpPr>
            <a:spLocks noGrp="1"/>
          </p:cNvSpPr>
          <p:nvPr>
            <p:ph type="body" sz="quarter" idx="30"/>
          </p:nvPr>
        </p:nvSpPr>
        <p:spPr>
          <a:xfrm>
            <a:off x="5354639" y="4156418"/>
            <a:ext cx="1104503" cy="171338"/>
          </a:xfrm>
          <a:prstGeom prst="rect">
            <a:avLst/>
          </a:prstGeom>
        </p:spPr>
        <p:txBody>
          <a:bodyPr lIns="0" tIns="103884" rIns="0" bIns="10388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788" b="1">
                <a:solidFill>
                  <a:schemeClr val="accent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ru-RU" dirty="0" err="1"/>
              <a:t>Образец текста</a:t>
            </a:r>
          </a:p>
        </p:txBody>
      </p:sp>
      <p:sp>
        <p:nvSpPr>
          <p:cNvPr id="54" name="Text Placeholder 2"/>
          <p:cNvSpPr>
            <a:spLocks noGrp="1"/>
          </p:cNvSpPr>
          <p:nvPr>
            <p:ph type="body" sz="quarter" idx="31"/>
          </p:nvPr>
        </p:nvSpPr>
        <p:spPr>
          <a:xfrm>
            <a:off x="5354639" y="4378346"/>
            <a:ext cx="1104503" cy="473051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50000"/>
              </a:lnSpc>
              <a:spcBef>
                <a:spcPts val="0"/>
              </a:spcBef>
              <a:buNone/>
              <a:defRPr sz="675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ru-RU" dirty="0" err="1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672293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le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1136A0E-050C-46C6-9DE5-0550B4A977A1}"/>
              </a:ext>
            </a:extLst>
          </p:cNvPr>
          <p:cNvSpPr/>
          <p:nvPr userDrawn="1"/>
        </p:nvSpPr>
        <p:spPr>
          <a:xfrm>
            <a:off x="123825" y="4729163"/>
            <a:ext cx="1009650" cy="265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125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charset="0"/>
              </a:rPr>
              <a:t>www.vgkh.ru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9691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+ 1 column + imag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8">
            <a:extLst>
              <a:ext uri="{FF2B5EF4-FFF2-40B4-BE49-F238E27FC236}">
                <a16:creationId xmlns:a16="http://schemas.microsoft.com/office/drawing/2014/main" id="{956A64AD-2F66-49BE-A80A-E676A7351193}"/>
              </a:ext>
            </a:extLst>
          </p:cNvPr>
          <p:cNvSpPr>
            <a:spLocks/>
          </p:cNvSpPr>
          <p:nvPr/>
        </p:nvSpPr>
        <p:spPr bwMode="auto">
          <a:xfrm>
            <a:off x="163513" y="-9525"/>
            <a:ext cx="3957637" cy="5167313"/>
          </a:xfrm>
          <a:custGeom>
            <a:avLst/>
            <a:gdLst>
              <a:gd name="T0" fmla="*/ 387 w 211075"/>
              <a:gd name="T1" fmla="*/ 0 h 206683"/>
              <a:gd name="T2" fmla="*/ 0 w 211075"/>
              <a:gd name="T3" fmla="*/ 206683 h 206683"/>
              <a:gd name="T4" fmla="*/ 211075 w 211075"/>
              <a:gd name="T5" fmla="*/ 206545 h 206683"/>
              <a:gd name="T6" fmla="*/ 155812 w 211075"/>
              <a:gd name="T7" fmla="*/ 301 h 206683"/>
              <a:gd name="T8" fmla="*/ 0 w 211075"/>
              <a:gd name="T9" fmla="*/ 0 h 206683"/>
              <a:gd name="T10" fmla="*/ 211075 w 211075"/>
              <a:gd name="T11" fmla="*/ 206683 h 2066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1075" h="206683" extrusionOk="0">
                <a:moveTo>
                  <a:pt x="387" y="0"/>
                </a:moveTo>
                <a:lnTo>
                  <a:pt x="0" y="206683"/>
                </a:lnTo>
                <a:lnTo>
                  <a:pt x="211075" y="206545"/>
                </a:lnTo>
                <a:lnTo>
                  <a:pt x="155812" y="301"/>
                </a:lnTo>
                <a:close/>
              </a:path>
            </a:pathLst>
          </a:custGeom>
          <a:solidFill>
            <a:srgbClr val="000000">
              <a:alpha val="745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" name="Shape 19">
            <a:extLst>
              <a:ext uri="{FF2B5EF4-FFF2-40B4-BE49-F238E27FC236}">
                <a16:creationId xmlns:a16="http://schemas.microsoft.com/office/drawing/2014/main" id="{ADEC1946-7DB4-4466-AD8D-C487297320A0}"/>
              </a:ext>
            </a:extLst>
          </p:cNvPr>
          <p:cNvSpPr>
            <a:spLocks/>
          </p:cNvSpPr>
          <p:nvPr/>
        </p:nvSpPr>
        <p:spPr bwMode="auto">
          <a:xfrm>
            <a:off x="-7938" y="-9525"/>
            <a:ext cx="3957638" cy="5167313"/>
          </a:xfrm>
          <a:custGeom>
            <a:avLst/>
            <a:gdLst>
              <a:gd name="T0" fmla="*/ 387 w 211075"/>
              <a:gd name="T1" fmla="*/ 0 h 206683"/>
              <a:gd name="T2" fmla="*/ 0 w 211075"/>
              <a:gd name="T3" fmla="*/ 206683 h 206683"/>
              <a:gd name="T4" fmla="*/ 211075 w 211075"/>
              <a:gd name="T5" fmla="*/ 206545 h 206683"/>
              <a:gd name="T6" fmla="*/ 155812 w 211075"/>
              <a:gd name="T7" fmla="*/ 301 h 206683"/>
              <a:gd name="T8" fmla="*/ 0 w 211075"/>
              <a:gd name="T9" fmla="*/ 0 h 206683"/>
              <a:gd name="T10" fmla="*/ 211075 w 211075"/>
              <a:gd name="T11" fmla="*/ 206683 h 2066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1075" h="206683" extrusionOk="0">
                <a:moveTo>
                  <a:pt x="387" y="0"/>
                </a:moveTo>
                <a:lnTo>
                  <a:pt x="0" y="206683"/>
                </a:lnTo>
                <a:lnTo>
                  <a:pt x="211075" y="206545"/>
                </a:lnTo>
                <a:lnTo>
                  <a:pt x="155812" y="30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628732" y="1807901"/>
            <a:ext cx="2361149" cy="485699"/>
          </a:xfrm>
          <a:prstGeom prst="rect">
            <a:avLst/>
          </a:prstGeom>
        </p:spPr>
        <p:txBody>
          <a:bodyPr lIns="91425" tIns="91425" rIns="91425" bIns="91425" anchor="b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628688" y="2419350"/>
            <a:ext cx="2361149" cy="2255700"/>
          </a:xfrm>
          <a:prstGeom prst="rect">
            <a:avLst/>
          </a:prstGeom>
        </p:spPr>
        <p:txBody>
          <a:bodyPr lIns="91425" tIns="91425" rIns="91425" b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390248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layout with centered title and subtitle placeholders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>
            <a:extLst>
              <a:ext uri="{FF2B5EF4-FFF2-40B4-BE49-F238E27FC236}">
                <a16:creationId xmlns:a16="http://schemas.microsoft.com/office/drawing/2014/main" id="{90621E4E-5963-48E8-B0E3-BED531336550}"/>
              </a:ext>
            </a:extLst>
          </p:cNvPr>
          <p:cNvSpPr/>
          <p:nvPr userDrawn="1"/>
        </p:nvSpPr>
        <p:spPr>
          <a:xfrm>
            <a:off x="123825" y="4729163"/>
            <a:ext cx="1009650" cy="265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125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charset="0"/>
              </a:rPr>
              <a:t>www.vgkh.ru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cs typeface="Arial" charset="0"/>
            </a:endParaRPr>
          </a:p>
        </p:txBody>
      </p:sp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514350" y="1597819"/>
            <a:ext cx="5829300" cy="110251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/>
          <a:lstStyle>
            <a:lvl1pPr marL="514259" marR="0" lvl="0" indent="-514259" algn="ctr" rtl="0">
              <a:lnSpc>
                <a:spcPct val="100000"/>
              </a:lnSpc>
              <a:spcBef>
                <a:spcPts val="0"/>
              </a:spcBef>
              <a:buNone/>
              <a:defRPr sz="24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14259" marR="0" lvl="1" indent="-514259" algn="ctr" rtl="0">
              <a:lnSpc>
                <a:spcPct val="100000"/>
              </a:lnSpc>
              <a:spcBef>
                <a:spcPts val="0"/>
              </a:spcBef>
              <a:buNone/>
              <a:defRPr sz="24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514259" marR="0" lvl="2" indent="-514259" algn="ctr" rtl="0">
              <a:lnSpc>
                <a:spcPct val="100000"/>
              </a:lnSpc>
              <a:spcBef>
                <a:spcPts val="0"/>
              </a:spcBef>
              <a:buNone/>
              <a:defRPr sz="24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514259" marR="0" lvl="3" indent="-514259" algn="ctr" rtl="0">
              <a:lnSpc>
                <a:spcPct val="100000"/>
              </a:lnSpc>
              <a:spcBef>
                <a:spcPts val="0"/>
              </a:spcBef>
              <a:buNone/>
              <a:defRPr sz="24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514259" marR="0" lvl="4" indent="-514259" algn="ctr" rtl="0">
              <a:lnSpc>
                <a:spcPct val="100000"/>
              </a:lnSpc>
              <a:spcBef>
                <a:spcPts val="0"/>
              </a:spcBef>
              <a:buNone/>
              <a:defRPr sz="24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14259" marR="0" lvl="5" indent="-514259" algn="ctr" rtl="0">
              <a:lnSpc>
                <a:spcPct val="100000"/>
              </a:lnSpc>
              <a:spcBef>
                <a:spcPts val="0"/>
              </a:spcBef>
              <a:buNone/>
              <a:defRPr sz="24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14259" marR="0" lvl="6" indent="-514259" algn="ctr" rtl="0">
              <a:lnSpc>
                <a:spcPct val="100000"/>
              </a:lnSpc>
              <a:spcBef>
                <a:spcPts val="0"/>
              </a:spcBef>
              <a:buNone/>
              <a:defRPr sz="24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514259" marR="0" lvl="7" indent="-514259" algn="ctr" rtl="0">
              <a:lnSpc>
                <a:spcPct val="100000"/>
              </a:lnSpc>
              <a:spcBef>
                <a:spcPts val="0"/>
              </a:spcBef>
              <a:buNone/>
              <a:defRPr sz="24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14259" marR="0" lvl="8" indent="-514259" algn="ctr" rtl="0">
              <a:lnSpc>
                <a:spcPct val="100000"/>
              </a:lnSpc>
              <a:spcBef>
                <a:spcPts val="0"/>
              </a:spcBef>
              <a:buNone/>
              <a:defRPr sz="24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ubTitle" idx="1"/>
          </p:nvPr>
        </p:nvSpPr>
        <p:spPr>
          <a:xfrm>
            <a:off x="1028701" y="2914650"/>
            <a:ext cx="4800599" cy="13144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/>
          <a:lstStyle>
            <a:lvl1pPr marL="192847" marR="0" lvl="0" indent="-78567" algn="l" rtl="0">
              <a:lnSpc>
                <a:spcPct val="100000"/>
              </a:lnSpc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17835" marR="0" lvl="1" indent="-60711" algn="l" rtl="0">
              <a:lnSpc>
                <a:spcPct val="100000"/>
              </a:lnSpc>
              <a:spcBef>
                <a:spcPts val="315"/>
              </a:spcBef>
              <a:buClr>
                <a:schemeClr val="dk1"/>
              </a:buClr>
              <a:buSzPct val="100000"/>
              <a:buFont typeface="Arial"/>
              <a:buChar char="–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42823" marR="0" lvl="2" indent="-42855" algn="l" rtl="0">
              <a:lnSpc>
                <a:spcPct val="100000"/>
              </a:lnSpc>
              <a:spcBef>
                <a:spcPts val="270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899952" marR="0" lvl="3" indent="-57140" algn="l" rtl="0">
              <a:lnSpc>
                <a:spcPct val="100000"/>
              </a:lnSpc>
              <a:spcBef>
                <a:spcPts val="225"/>
              </a:spcBef>
              <a:buClr>
                <a:schemeClr val="dk1"/>
              </a:buClr>
              <a:buSzPct val="100000"/>
              <a:buFont typeface="Arial"/>
              <a:buChar char="–"/>
              <a:defRPr sz="11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157082" marR="0" lvl="4" indent="-57140" algn="l" rtl="0">
              <a:lnSpc>
                <a:spcPct val="100000"/>
              </a:lnSpc>
              <a:spcBef>
                <a:spcPts val="225"/>
              </a:spcBef>
              <a:buClr>
                <a:schemeClr val="dk1"/>
              </a:buClr>
              <a:buSzPct val="100000"/>
              <a:buFont typeface="Arial"/>
              <a:buChar char="»"/>
              <a:defRPr sz="11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414211" marR="0" lvl="5" indent="-57140" algn="l" rtl="0">
              <a:lnSpc>
                <a:spcPct val="100000"/>
              </a:lnSpc>
              <a:spcBef>
                <a:spcPts val="225"/>
              </a:spcBef>
              <a:buClr>
                <a:schemeClr val="dk1"/>
              </a:buClr>
              <a:buSzPct val="100000"/>
              <a:buFont typeface="Arial"/>
              <a:buChar char="»"/>
              <a:defRPr sz="11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928470" marR="0" lvl="6" indent="-57140" algn="l" rtl="0">
              <a:lnSpc>
                <a:spcPct val="100000"/>
              </a:lnSpc>
              <a:spcBef>
                <a:spcPts val="225"/>
              </a:spcBef>
              <a:buClr>
                <a:schemeClr val="dk1"/>
              </a:buClr>
              <a:buSzPct val="100000"/>
              <a:buFont typeface="Arial"/>
              <a:buChar char="»"/>
              <a:defRPr sz="11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699857" marR="0" lvl="7" indent="-57140" algn="l" rtl="0">
              <a:lnSpc>
                <a:spcPct val="100000"/>
              </a:lnSpc>
              <a:spcBef>
                <a:spcPts val="225"/>
              </a:spcBef>
              <a:buClr>
                <a:schemeClr val="dk1"/>
              </a:buClr>
              <a:buSzPct val="100000"/>
              <a:buFont typeface="Arial"/>
              <a:buChar char="»"/>
              <a:defRPr sz="11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728375" marR="0" lvl="8" indent="-57140" algn="l" rtl="0">
              <a:lnSpc>
                <a:spcPct val="100000"/>
              </a:lnSpc>
              <a:spcBef>
                <a:spcPts val="225"/>
              </a:spcBef>
              <a:buClr>
                <a:schemeClr val="dk1"/>
              </a:buClr>
              <a:buSzPct val="100000"/>
              <a:buFont typeface="Arial"/>
              <a:buChar char="»"/>
              <a:defRPr sz="11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18">
            <a:extLst>
              <a:ext uri="{FF2B5EF4-FFF2-40B4-BE49-F238E27FC236}">
                <a16:creationId xmlns:a16="http://schemas.microsoft.com/office/drawing/2014/main" id="{D8B25545-E8FB-45A7-AB05-EA82077FF23C}"/>
              </a:ext>
            </a:extLst>
          </p:cNvPr>
          <p:cNvSpPr txBox="1">
            <a:spLocks noGrp="1"/>
          </p:cNvSpPr>
          <p:nvPr>
            <p:ph type="dt" idx="10"/>
          </p:nvPr>
        </p:nvSpPr>
        <p:spPr>
          <a:xfrm>
            <a:off x="342900" y="4767263"/>
            <a:ext cx="1600200" cy="274637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75" b="0" i="0" u="none" strike="noStrike" cap="none">
                <a:solidFill>
                  <a:srgbClr val="898989"/>
                </a:solidFill>
                <a:cs typeface="Arial" charset="0"/>
              </a:defRPr>
            </a:lvl1pPr>
            <a:lvl2pPr marL="257129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12" b="0" i="0" u="none" strike="noStrike" cap="none">
                <a:solidFill>
                  <a:schemeClr val="dk1"/>
                </a:solidFill>
              </a:defRPr>
            </a:lvl2pPr>
            <a:lvl3pPr marL="514259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12" b="0" i="0" u="none" strike="noStrike" cap="none">
                <a:solidFill>
                  <a:schemeClr val="dk1"/>
                </a:solidFill>
              </a:defRPr>
            </a:lvl3pPr>
            <a:lvl4pPr marL="771388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12" b="0" i="0" u="none" strike="noStrike" cap="none">
                <a:solidFill>
                  <a:schemeClr val="dk1"/>
                </a:solidFill>
              </a:defRPr>
            </a:lvl4pPr>
            <a:lvl5pPr marL="1028517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12" b="0" i="0" u="none" strike="noStrike" cap="none">
                <a:solidFill>
                  <a:schemeClr val="dk1"/>
                </a:solidFill>
              </a:defRPr>
            </a:lvl5pPr>
            <a:lvl6pPr marL="1285646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12" b="0" i="0" u="none" strike="noStrike" cap="none">
                <a:solidFill>
                  <a:schemeClr val="dk1"/>
                </a:solidFill>
              </a:defRPr>
            </a:lvl6pPr>
            <a:lvl7pPr marL="1799905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12" b="0" i="0" u="none" strike="noStrike" cap="none">
                <a:solidFill>
                  <a:schemeClr val="dk1"/>
                </a:solidFill>
              </a:defRPr>
            </a:lvl7pPr>
            <a:lvl8pPr marL="2571293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12" b="0" i="0" u="none" strike="noStrike" cap="none">
                <a:solidFill>
                  <a:schemeClr val="dk1"/>
                </a:solidFill>
              </a:defRPr>
            </a:lvl8pPr>
            <a:lvl9pPr marL="359981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12" b="0" i="0" u="none" strike="noStrike" cap="none">
                <a:solidFill>
                  <a:schemeClr val="dk1"/>
                </a:solidFill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6" name="Shape 19">
            <a:extLst>
              <a:ext uri="{FF2B5EF4-FFF2-40B4-BE49-F238E27FC236}">
                <a16:creationId xmlns:a16="http://schemas.microsoft.com/office/drawing/2014/main" id="{7785481C-F980-4D3C-A672-FA8CCE415DB8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2343150" y="4767263"/>
            <a:ext cx="2171700" cy="274637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12" b="0" i="0" u="none" strike="noStrike" cap="none">
                <a:solidFill>
                  <a:schemeClr val="dk1"/>
                </a:solidFill>
                <a:cs typeface="Arial" charset="0"/>
              </a:defRPr>
            </a:lvl1pPr>
            <a:lvl2pPr marL="257129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12" b="0" i="0" u="none" strike="noStrike" cap="none">
                <a:solidFill>
                  <a:schemeClr val="dk1"/>
                </a:solidFill>
              </a:defRPr>
            </a:lvl2pPr>
            <a:lvl3pPr marL="514259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12" b="0" i="0" u="none" strike="noStrike" cap="none">
                <a:solidFill>
                  <a:schemeClr val="dk1"/>
                </a:solidFill>
              </a:defRPr>
            </a:lvl3pPr>
            <a:lvl4pPr marL="771388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12" b="0" i="0" u="none" strike="noStrike" cap="none">
                <a:solidFill>
                  <a:schemeClr val="dk1"/>
                </a:solidFill>
              </a:defRPr>
            </a:lvl4pPr>
            <a:lvl5pPr marL="1028517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12" b="0" i="0" u="none" strike="noStrike" cap="none">
                <a:solidFill>
                  <a:schemeClr val="dk1"/>
                </a:solidFill>
              </a:defRPr>
            </a:lvl5pPr>
            <a:lvl6pPr marL="1285646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12" b="0" i="0" u="none" strike="noStrike" cap="none">
                <a:solidFill>
                  <a:schemeClr val="dk1"/>
                </a:solidFill>
              </a:defRPr>
            </a:lvl6pPr>
            <a:lvl7pPr marL="1799905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12" b="0" i="0" u="none" strike="noStrike" cap="none">
                <a:solidFill>
                  <a:schemeClr val="dk1"/>
                </a:solidFill>
              </a:defRPr>
            </a:lvl7pPr>
            <a:lvl8pPr marL="2571293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12" b="0" i="0" u="none" strike="noStrike" cap="none">
                <a:solidFill>
                  <a:schemeClr val="dk1"/>
                </a:solidFill>
              </a:defRPr>
            </a:lvl8pPr>
            <a:lvl9pPr marL="359981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12" b="0" i="0" u="none" strike="noStrike" cap="none">
                <a:solidFill>
                  <a:schemeClr val="dk1"/>
                </a:solidFill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7" name="Shape 20">
            <a:extLst>
              <a:ext uri="{FF2B5EF4-FFF2-40B4-BE49-F238E27FC236}">
                <a16:creationId xmlns:a16="http://schemas.microsoft.com/office/drawing/2014/main" id="{263048A5-F524-4967-96F6-A60029BA80A4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/>
        <p:txBody>
          <a:bodyPr lIns="91425" tIns="45700" rIns="91425" bIns="45700">
            <a:noAutofit/>
          </a:bodyPr>
          <a:lstStyle>
            <a:lvl1pPr>
              <a:buSzPct val="25000"/>
              <a:defRPr sz="600"/>
            </a:lvl1pPr>
          </a:lstStyle>
          <a:p>
            <a:fld id="{AE51AD0F-5B61-4A89-9497-480672925F8C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042198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>
            <a:extLst>
              <a:ext uri="{FF2B5EF4-FFF2-40B4-BE49-F238E27FC236}">
                <a16:creationId xmlns:a16="http://schemas.microsoft.com/office/drawing/2014/main" id="{49EEE491-4F96-4878-9C35-155211FE0F4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160463" y="206375"/>
            <a:ext cx="410527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>
            <a:extLst>
              <a:ext uri="{FF2B5EF4-FFF2-40B4-BE49-F238E27FC236}">
                <a16:creationId xmlns:a16="http://schemas.microsoft.com/office/drawing/2014/main" id="{8B404942-6F34-4078-BA57-DFB2D6A454D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342900" y="1200150"/>
            <a:ext cx="61722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7D391AE-E84A-481E-9D7C-F07A67B612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914900" y="4767263"/>
            <a:ext cx="16002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898989"/>
                </a:solidFill>
              </a:defRPr>
            </a:lvl1pPr>
          </a:lstStyle>
          <a:p>
            <a:fld id="{C8484D81-BFCA-4967-BA3E-8A5194D3F3EA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1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Arial" charset="0"/>
          <a:cs typeface="Arial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Arial" charset="0"/>
          <a:cs typeface="Arial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Arial" charset="0"/>
          <a:cs typeface="Arial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Arial" charset="0"/>
          <a:cs typeface="Arial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133350" indent="-13335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269875" indent="-134938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Font typeface="Arial" panose="020B0604020202020204" pitchFamily="34" charset="0"/>
        <a:buChar char="•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404813" indent="-13335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539750" indent="-134938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674688" indent="-13335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7.png"/><Relationship Id="rId3" Type="http://schemas.openxmlformats.org/officeDocument/2006/relationships/image" Target="../media/image11.png"/><Relationship Id="rId7" Type="http://schemas.openxmlformats.org/officeDocument/2006/relationships/image" Target="../media/image20.png"/><Relationship Id="rId12" Type="http://schemas.openxmlformats.org/officeDocument/2006/relationships/image" Target="../media/image2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11" Type="http://schemas.openxmlformats.org/officeDocument/2006/relationships/image" Target="../media/image25.png"/><Relationship Id="rId5" Type="http://schemas.openxmlformats.org/officeDocument/2006/relationships/image" Target="../media/image14.png"/><Relationship Id="rId10" Type="http://schemas.openxmlformats.org/officeDocument/2006/relationships/image" Target="../media/image23.png"/><Relationship Id="rId4" Type="http://schemas.openxmlformats.org/officeDocument/2006/relationships/image" Target="../media/image13.png"/><Relationship Id="rId9" Type="http://schemas.openxmlformats.org/officeDocument/2006/relationships/image" Target="../media/image22.png"/><Relationship Id="rId1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vgkh.ru/jsk/site_jkh/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6.jpeg"/><Relationship Id="rId4" Type="http://schemas.openxmlformats.org/officeDocument/2006/relationships/hyperlink" Target="http://www.vdgb-soft.ru/jsk/site_jkh/" TargetMode="Externa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dgb-soft.ru/jsk/site_jkh/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9.png"/><Relationship Id="rId4" Type="http://schemas.openxmlformats.org/officeDocument/2006/relationships/hyperlink" Target="http://www.vdgb-soft.ru/mobile_apps/jkh-lichnyy-kabinet/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dgb-soft.ru/jsk/site_jkh/" TargetMode="Externa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5.jpe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dgb-soft.ru/jsk/%D0%BC%D0%BE%D0%B1%D0%B8%D0%BB%D1%8C%D0%BD%D1%8B%D0%B9_%D0%BC%D0%BE%D0%BD%D0%B8%D1%82%D0%BE%D1%80/" TargetMode="External"/><Relationship Id="rId7" Type="http://schemas.openxmlformats.org/officeDocument/2006/relationships/image" Target="../media/image61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58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13" Type="http://schemas.openxmlformats.org/officeDocument/2006/relationships/image" Target="../media/image77.png"/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12" Type="http://schemas.openxmlformats.org/officeDocument/2006/relationships/image" Target="../media/image76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0.png"/><Relationship Id="rId11" Type="http://schemas.openxmlformats.org/officeDocument/2006/relationships/image" Target="../media/image75.png"/><Relationship Id="rId5" Type="http://schemas.openxmlformats.org/officeDocument/2006/relationships/image" Target="../media/image69.png"/><Relationship Id="rId10" Type="http://schemas.openxmlformats.org/officeDocument/2006/relationships/image" Target="../media/image74.png"/><Relationship Id="rId4" Type="http://schemas.openxmlformats.org/officeDocument/2006/relationships/image" Target="../media/image68.png"/><Relationship Id="rId9" Type="http://schemas.openxmlformats.org/officeDocument/2006/relationships/image" Target="../media/image73.png"/><Relationship Id="rId14" Type="http://schemas.openxmlformats.org/officeDocument/2006/relationships/image" Target="../media/image78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dgb-soft.ru/mobile_apps/jkh-lichnyy-kabinet/" TargetMode="External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0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8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10.png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4">
            <a:extLst>
              <a:ext uri="{FF2B5EF4-FFF2-40B4-BE49-F238E27FC236}">
                <a16:creationId xmlns:a16="http://schemas.microsoft.com/office/drawing/2014/main" id="{F7941611-E6F9-4647-A099-6522BCD361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4388" y="1989138"/>
            <a:ext cx="4657725" cy="1165225"/>
          </a:xfrm>
        </p:spPr>
        <p:txBody>
          <a:bodyPr/>
          <a:lstStyle/>
          <a:p>
            <a:pPr algn="ctr"/>
            <a:r>
              <a:rPr lang="ru-RU" altLang="ru-RU">
                <a:solidFill>
                  <a:srgbClr val="FFAA01"/>
                </a:solidFill>
                <a:sym typeface="Arial" panose="020B0604020202020204" pitchFamily="34" charset="0"/>
              </a:rPr>
              <a:t>Обзор функциональных возможностей продукта 1С:Учет в управляющих компаниях ЖКХ, ТСЖ и  ЖСК</a:t>
            </a:r>
            <a:endParaRPr lang="en-US" altLang="ru-RU">
              <a:solidFill>
                <a:srgbClr val="FFAA0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5167D3B-6CE2-42DD-88EF-7BBCC92ED2D9}"/>
              </a:ext>
            </a:extLst>
          </p:cNvPr>
          <p:cNvSpPr/>
          <p:nvPr/>
        </p:nvSpPr>
        <p:spPr>
          <a:xfrm>
            <a:off x="682625" y="1693863"/>
            <a:ext cx="1665288" cy="4365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1130" dirty="0">
                <a:solidFill>
                  <a:prstClr val="black"/>
                </a:solidFill>
              </a:rPr>
              <a:t>Управление зданиями </a:t>
            </a:r>
          </a:p>
          <a:p>
            <a:pPr>
              <a:defRPr/>
            </a:pPr>
            <a:r>
              <a:rPr lang="ru-RU" sz="1130" dirty="0">
                <a:solidFill>
                  <a:prstClr val="black"/>
                </a:solidFill>
              </a:rPr>
              <a:t>и лицевыми счетами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216FA21-B08A-44D2-8D94-34FEAD1F7037}"/>
              </a:ext>
            </a:extLst>
          </p:cNvPr>
          <p:cNvSpPr/>
          <p:nvPr/>
        </p:nvSpPr>
        <p:spPr>
          <a:xfrm>
            <a:off x="2832100" y="1693863"/>
            <a:ext cx="1620838" cy="4365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1130" dirty="0">
                <a:solidFill>
                  <a:prstClr val="black"/>
                </a:solidFill>
              </a:rPr>
              <a:t>Подомовой учет затрат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F5C2E1C-F162-4B5A-95BF-7454AABDC922}"/>
              </a:ext>
            </a:extLst>
          </p:cNvPr>
          <p:cNvSpPr/>
          <p:nvPr/>
        </p:nvSpPr>
        <p:spPr>
          <a:xfrm>
            <a:off x="5041900" y="1693863"/>
            <a:ext cx="1579563" cy="4365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1130" dirty="0">
                <a:solidFill>
                  <a:prstClr val="black"/>
                </a:solidFill>
              </a:rPr>
              <a:t>ГИС ЖКХ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80C4E38-9914-4B3A-AD65-0A9A3B45A09C}"/>
              </a:ext>
            </a:extLst>
          </p:cNvPr>
          <p:cNvSpPr/>
          <p:nvPr/>
        </p:nvSpPr>
        <p:spPr>
          <a:xfrm>
            <a:off x="682625" y="2224088"/>
            <a:ext cx="1665288" cy="4349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1130" dirty="0">
                <a:solidFill>
                  <a:prstClr val="black"/>
                </a:solidFill>
              </a:rPr>
              <a:t>Работа с поставщиками услуг (РСО)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0E443835-CDC7-42F0-92DE-71213F4C4F59}"/>
              </a:ext>
            </a:extLst>
          </p:cNvPr>
          <p:cNvSpPr/>
          <p:nvPr/>
        </p:nvSpPr>
        <p:spPr>
          <a:xfrm>
            <a:off x="2832100" y="2222500"/>
            <a:ext cx="1620838" cy="4349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1130" dirty="0">
                <a:solidFill>
                  <a:prstClr val="black"/>
                </a:solidFill>
              </a:rPr>
              <a:t>Расчеты и начисления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A9457427-BDC4-4FF8-AEBA-CDA56C71FECB}"/>
              </a:ext>
            </a:extLst>
          </p:cNvPr>
          <p:cNvSpPr/>
          <p:nvPr/>
        </p:nvSpPr>
        <p:spPr>
          <a:xfrm>
            <a:off x="5041900" y="2222500"/>
            <a:ext cx="1579563" cy="4349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1130" dirty="0">
                <a:solidFill>
                  <a:prstClr val="black"/>
                </a:solidFill>
              </a:rPr>
              <a:t>Паспортный стол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41D27E41-03F9-4DD2-A2CF-AB6ACF50DA3F}"/>
              </a:ext>
            </a:extLst>
          </p:cNvPr>
          <p:cNvSpPr/>
          <p:nvPr/>
        </p:nvSpPr>
        <p:spPr>
          <a:xfrm>
            <a:off x="682625" y="2752725"/>
            <a:ext cx="1665288" cy="4365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1130" dirty="0">
                <a:solidFill>
                  <a:prstClr val="black"/>
                </a:solidFill>
              </a:rPr>
              <a:t>Аварийно-диспетчерская служба (АДС)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2F436185-52F4-4EFE-9DE7-B9433E2AC639}"/>
              </a:ext>
            </a:extLst>
          </p:cNvPr>
          <p:cNvSpPr/>
          <p:nvPr/>
        </p:nvSpPr>
        <p:spPr>
          <a:xfrm>
            <a:off x="2832100" y="2751138"/>
            <a:ext cx="1620838" cy="4365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1130" dirty="0">
                <a:solidFill>
                  <a:prstClr val="black"/>
                </a:solidFill>
              </a:rPr>
              <a:t>Прием платежей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B712F450-C020-409D-BCFE-2EDFB2829165}"/>
              </a:ext>
            </a:extLst>
          </p:cNvPr>
          <p:cNvSpPr/>
          <p:nvPr/>
        </p:nvSpPr>
        <p:spPr>
          <a:xfrm>
            <a:off x="5041900" y="2751138"/>
            <a:ext cx="1579563" cy="4365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1130" dirty="0">
                <a:solidFill>
                  <a:prstClr val="black"/>
                </a:solidFill>
              </a:rPr>
              <a:t>Бухгалтерский и налоговый учет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2AA50978-79A1-44C5-A1C0-2D862AE988DE}"/>
              </a:ext>
            </a:extLst>
          </p:cNvPr>
          <p:cNvSpPr/>
          <p:nvPr/>
        </p:nvSpPr>
        <p:spPr>
          <a:xfrm>
            <a:off x="682625" y="3281363"/>
            <a:ext cx="1665288" cy="4365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1130" dirty="0">
                <a:solidFill>
                  <a:prstClr val="black"/>
                </a:solidFill>
              </a:rPr>
              <a:t>Квитанции и ЕПД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C3EF1DA2-9ED4-4900-8629-4F558932F616}"/>
              </a:ext>
            </a:extLst>
          </p:cNvPr>
          <p:cNvSpPr/>
          <p:nvPr/>
        </p:nvSpPr>
        <p:spPr>
          <a:xfrm>
            <a:off x="2832100" y="3279775"/>
            <a:ext cx="1620838" cy="4365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1130" dirty="0">
                <a:solidFill>
                  <a:prstClr val="black"/>
                </a:solidFill>
              </a:rPr>
              <a:t>Работа с должниками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44FDBBFD-B3AC-49AC-8732-170B64A83B3C}"/>
              </a:ext>
            </a:extLst>
          </p:cNvPr>
          <p:cNvSpPr/>
          <p:nvPr/>
        </p:nvSpPr>
        <p:spPr>
          <a:xfrm>
            <a:off x="5041900" y="3279775"/>
            <a:ext cx="1735138" cy="4365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1130" dirty="0">
                <a:solidFill>
                  <a:prstClr val="black"/>
                </a:solidFill>
              </a:rPr>
              <a:t>Работа с приборами учета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D46A52CC-5721-4878-8CED-59A4C6B647AB}"/>
              </a:ext>
            </a:extLst>
          </p:cNvPr>
          <p:cNvSpPr/>
          <p:nvPr/>
        </p:nvSpPr>
        <p:spPr>
          <a:xfrm>
            <a:off x="1773238" y="4025900"/>
            <a:ext cx="3773487" cy="4365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1130" dirty="0" err="1"/>
              <a:t>Личные</a:t>
            </a:r>
            <a:r>
              <a:rPr lang="en-US" sz="1130" dirty="0"/>
              <a:t> </a:t>
            </a:r>
            <a:r>
              <a:rPr lang="en-US" sz="1130" dirty="0" err="1"/>
              <a:t>кабинеты</a:t>
            </a:r>
            <a:r>
              <a:rPr lang="en-US" sz="1130" dirty="0"/>
              <a:t> ЖКХ</a:t>
            </a:r>
            <a:r>
              <a:rPr lang="ru-RU" sz="1130" dirty="0"/>
              <a:t>: </a:t>
            </a:r>
            <a:r>
              <a:rPr lang="en-US" sz="1130" dirty="0" err="1"/>
              <a:t>моб</a:t>
            </a:r>
            <a:r>
              <a:rPr lang="ru-RU" sz="1130" dirty="0"/>
              <a:t>ильное приложение </a:t>
            </a:r>
            <a:r>
              <a:rPr lang="en-US" sz="1130" dirty="0"/>
              <a:t>+ </a:t>
            </a:r>
            <a:r>
              <a:rPr lang="ru-RU" sz="1130" dirty="0"/>
              <a:t>с</a:t>
            </a:r>
            <a:r>
              <a:rPr lang="en-US" sz="1130" dirty="0" err="1"/>
              <a:t>айт</a:t>
            </a:r>
            <a:r>
              <a:rPr lang="ru-RU" sz="1130" dirty="0"/>
              <a:t> ЖКХ</a:t>
            </a:r>
            <a:endParaRPr lang="en-US" sz="1130" dirty="0"/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CBA48484-8393-4651-AC15-33E8CE2677B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877" y="1797253"/>
            <a:ext cx="251877" cy="241802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25764952-3F34-4241-BD6C-7D1AFE3F937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7720" y="2352117"/>
            <a:ext cx="218253" cy="242503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868E30F7-8BD9-4F9B-9752-8B869F67215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9851" y="2312970"/>
            <a:ext cx="248903" cy="243925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164714CF-EF95-4061-83ED-9BDDF8E3D03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5885" y="4124542"/>
            <a:ext cx="146244" cy="235877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6FCBE982-66EB-4917-A42A-3FBC10FA61D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757" y="2873712"/>
            <a:ext cx="189642" cy="243131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F3DEC884-89CE-4EF9-A93B-FF71C87677AE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3572" y="3389316"/>
            <a:ext cx="235291" cy="240092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6E8B378E-9190-4939-BAF5-79FCEEAF5DAD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6561" y="3393464"/>
            <a:ext cx="246589" cy="231794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299A2714-D341-4D5C-9181-75F2D9EA0BFD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6960" y="2854721"/>
            <a:ext cx="231794" cy="231794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E30FB394-EF3C-42CB-ABDA-0791D9CD633B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7849" y="2871888"/>
            <a:ext cx="246737" cy="241802"/>
          </a:xfrm>
          <a:prstGeom prst="rect">
            <a:avLst/>
          </a:prstGeom>
        </p:spPr>
      </p:pic>
      <p:pic>
        <p:nvPicPr>
          <p:cNvPr id="29719" name="Рисунок 33">
            <a:extLst>
              <a:ext uri="{FF2B5EF4-FFF2-40B4-BE49-F238E27FC236}">
                <a16:creationId xmlns:a16="http://schemas.microsoft.com/office/drawing/2014/main" id="{8C81897A-80A8-4B1A-A848-CE0989295803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3700" y="2352675"/>
            <a:ext cx="266700" cy="26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20" name="Рисунок 34">
            <a:extLst>
              <a:ext uri="{FF2B5EF4-FFF2-40B4-BE49-F238E27FC236}">
                <a16:creationId xmlns:a16="http://schemas.microsoft.com/office/drawing/2014/main" id="{F0E34950-2A72-45B1-A26B-D1A860C12C1D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9888" y="1785938"/>
            <a:ext cx="290512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21" name="Рисунок 36">
            <a:extLst>
              <a:ext uri="{FF2B5EF4-FFF2-40B4-BE49-F238E27FC236}">
                <a16:creationId xmlns:a16="http://schemas.microsoft.com/office/drawing/2014/main" id="{F263DF56-DD45-4290-852A-40B2D93EB9FD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9163" y="3360738"/>
            <a:ext cx="2476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22" name="Рисунок 37">
            <a:extLst>
              <a:ext uri="{FF2B5EF4-FFF2-40B4-BE49-F238E27FC236}">
                <a16:creationId xmlns:a16="http://schemas.microsoft.com/office/drawing/2014/main" id="{64A96FAF-C8E1-4FD2-A31E-81736DA3FD16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47938" y="1797050"/>
            <a:ext cx="2667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0D470EA2-67D3-4F70-862A-78A79B8FEB30}"/>
              </a:ext>
            </a:extLst>
          </p:cNvPr>
          <p:cNvSpPr/>
          <p:nvPr/>
        </p:nvSpPr>
        <p:spPr>
          <a:xfrm>
            <a:off x="166688" y="1100138"/>
            <a:ext cx="6524625" cy="285750"/>
          </a:xfrm>
          <a:prstGeom prst="rect">
            <a:avLst/>
          </a:prstGeom>
          <a:solidFill>
            <a:srgbClr val="1487B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292117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125">
              <a:solidFill>
                <a:prstClr val="white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A49898-DCD8-41CA-8AA5-00E31C9CE85E}"/>
              </a:ext>
            </a:extLst>
          </p:cNvPr>
          <p:cNvSpPr txBox="1">
            <a:spLocks/>
          </p:cNvSpPr>
          <p:nvPr/>
        </p:nvSpPr>
        <p:spPr>
          <a:xfrm>
            <a:off x="2103438" y="1054100"/>
            <a:ext cx="2651125" cy="344488"/>
          </a:xfrm>
          <a:prstGeom prst="rect">
            <a:avLst/>
          </a:prstGeom>
        </p:spPr>
        <p:txBody>
          <a:bodyPr lIns="0" tIns="29214" rIns="0" bIns="29214" anchor="ctr"/>
          <a:lstStyle>
            <a:lvl1pPr algn="ctr" defTabSz="1038822" rtl="0" eaLnBrk="1" latinLnBrk="0" hangingPunct="1">
              <a:spcBef>
                <a:spcPct val="0"/>
              </a:spcBef>
              <a:buNone/>
              <a:defRPr sz="10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defRPr/>
            </a:pPr>
            <a:r>
              <a:rPr lang="ru-RU" sz="1518" b="1" dirty="0">
                <a:solidFill>
                  <a:prstClr val="white"/>
                </a:solidFill>
                <a:cs typeface="Arial" pitchFamily="34" charset="0"/>
              </a:rPr>
              <a:t>Подсистемы программы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>
            <a:extLst>
              <a:ext uri="{FF2B5EF4-FFF2-40B4-BE49-F238E27FC236}">
                <a16:creationId xmlns:a16="http://schemas.microsoft.com/office/drawing/2014/main" id="{8E2CB84B-232B-4B3D-ABC9-58AC4D0FC023}"/>
              </a:ext>
            </a:extLst>
          </p:cNvPr>
          <p:cNvSpPr txBox="1"/>
          <p:nvPr/>
        </p:nvSpPr>
        <p:spPr>
          <a:xfrm>
            <a:off x="1450975" y="268288"/>
            <a:ext cx="3956050" cy="307975"/>
          </a:xfrm>
          <a:prstGeom prst="rect">
            <a:avLst/>
          </a:prstGeom>
          <a:noFill/>
          <a:ln>
            <a:noFill/>
          </a:ln>
        </p:spPr>
        <p:txBody>
          <a:bodyPr lIns="51420" tIns="25703" rIns="51420" bIns="25703"/>
          <a:lstStyle/>
          <a:p>
            <a:pPr algn="ctr">
              <a:buClr>
                <a:srgbClr val="E36C09"/>
              </a:buClr>
              <a:buSzPct val="25000"/>
              <a:defRPr/>
            </a:pPr>
            <a:r>
              <a:rPr lang="en-US" sz="1518" b="1" dirty="0">
                <a:solidFill>
                  <a:srgbClr val="F98634"/>
                </a:solidFill>
                <a:sym typeface="Calibri"/>
              </a:rPr>
              <a:t>ГИС ЖКХ</a:t>
            </a:r>
          </a:p>
        </p:txBody>
      </p:sp>
      <p:pic>
        <p:nvPicPr>
          <p:cNvPr id="30722" name="Shape 141">
            <a:extLst>
              <a:ext uri="{FF2B5EF4-FFF2-40B4-BE49-F238E27FC236}">
                <a16:creationId xmlns:a16="http://schemas.microsoft.com/office/drawing/2014/main" id="{7183DC47-F353-4AEE-86FD-EBD47A4251DA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838" y="3724275"/>
            <a:ext cx="5394325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414D8A0-1991-4FEE-9149-DA910A3E2046}"/>
              </a:ext>
            </a:extLst>
          </p:cNvPr>
          <p:cNvSpPr/>
          <p:nvPr/>
        </p:nvSpPr>
        <p:spPr>
          <a:xfrm>
            <a:off x="293688" y="915988"/>
            <a:ext cx="6270625" cy="26225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5000"/>
              </a:lnSpc>
              <a:defRPr/>
            </a:pPr>
            <a:r>
              <a:rPr lang="ru-RU" sz="1012" dirty="0">
                <a:cs typeface="Arial" charset="0"/>
              </a:rPr>
              <a:t>В соответствии с частью 1 статьи 10 Федерального закона от 29 июня 2015 г. № 176-ФЗ «О внесении изменений в Жилищный кодекс Российской Федерации и отдельные законодательные акты Российской Федерации» и согласно части 10.1 статьи 161 Жилищного кодекса Российской Федерации и статьи 6 Федерального закона от 21 июля 2014 г. № 209-ФЗ «О государственной информационной системе жилищно-коммунального хозяйства» управляющая организация обязана размещать в ГИС ЖКХ сведения о многоквартирных домах. </a:t>
            </a:r>
          </a:p>
          <a:p>
            <a:pPr>
              <a:lnSpc>
                <a:spcPct val="125000"/>
              </a:lnSpc>
              <a:defRPr/>
            </a:pPr>
            <a:r>
              <a:rPr lang="ru-RU" sz="1012" dirty="0">
                <a:cs typeface="Arial" charset="0"/>
              </a:rPr>
              <a:t>В программе 1С:Учет в управляющих компаниях ЖКХ, ТСЖ и ЖСК возможен обмен с ГИС ЖКХ посредством промежуточных файлов обмена</a:t>
            </a:r>
          </a:p>
          <a:p>
            <a:pPr marL="208918" indent="-208918">
              <a:lnSpc>
                <a:spcPct val="125000"/>
              </a:lnSpc>
              <a:buClr>
                <a:srgbClr val="F98634"/>
              </a:buClr>
              <a:buFont typeface="Wingdings" panose="05000000000000000000" pitchFamily="2" charset="2"/>
              <a:buChar char="ü"/>
              <a:defRPr/>
            </a:pPr>
            <a:r>
              <a:rPr lang="ru-RU" sz="1012" dirty="0">
                <a:cs typeface="Arial" charset="0"/>
              </a:rPr>
              <a:t>раскрытие информации в ГИС ЖКХ</a:t>
            </a:r>
          </a:p>
          <a:p>
            <a:pPr marL="208918" indent="-208918">
              <a:lnSpc>
                <a:spcPct val="125000"/>
              </a:lnSpc>
              <a:buClr>
                <a:srgbClr val="F98634"/>
              </a:buClr>
              <a:buFont typeface="Wingdings" panose="05000000000000000000" pitchFamily="2" charset="2"/>
              <a:buChar char="ü"/>
              <a:defRPr/>
            </a:pPr>
            <a:r>
              <a:rPr lang="ru-RU" sz="1012" dirty="0">
                <a:cs typeface="Arial" charset="0"/>
              </a:rPr>
              <a:t>возможна выгрузка информации в ГИС ЖКХ</a:t>
            </a:r>
          </a:p>
          <a:p>
            <a:pPr marL="208918" indent="-208918">
              <a:lnSpc>
                <a:spcPct val="125000"/>
              </a:lnSpc>
              <a:buClr>
                <a:srgbClr val="F98634"/>
              </a:buClr>
              <a:buFont typeface="Wingdings" panose="05000000000000000000" pitchFamily="2" charset="2"/>
              <a:buChar char="ü"/>
              <a:defRPr/>
            </a:pPr>
            <a:r>
              <a:rPr lang="ru-RU" sz="1012" dirty="0">
                <a:cs typeface="Arial" charset="0"/>
              </a:rPr>
              <a:t>возможна загрузка информации из ГИС ЖКХ</a:t>
            </a:r>
          </a:p>
          <a:p>
            <a:pPr marL="208918" indent="-208918">
              <a:lnSpc>
                <a:spcPct val="125000"/>
              </a:lnSpc>
              <a:buClr>
                <a:srgbClr val="F98634"/>
              </a:buClr>
              <a:buFont typeface="Wingdings" panose="05000000000000000000" pitchFamily="2" charset="2"/>
              <a:buChar char="ü"/>
              <a:defRPr/>
            </a:pPr>
            <a:r>
              <a:rPr lang="ru-RU" sz="1012" dirty="0">
                <a:cs typeface="Arial" charset="0"/>
              </a:rPr>
              <a:t>все изменения в форматах обмена оперативно отражаются в обновлениях программы 1С:Учет в управляющих компаниях ЖКХ, ТСЖ и ЖСК.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Рисунок 10">
            <a:extLst>
              <a:ext uri="{FF2B5EF4-FFF2-40B4-BE49-F238E27FC236}">
                <a16:creationId xmlns:a16="http://schemas.microsoft.com/office/drawing/2014/main" id="{1EBB3774-9D9A-4896-AB00-64F763A049E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16338" y="1131888"/>
            <a:ext cx="3140075" cy="337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0" name="Shape 150">
            <a:extLst>
              <a:ext uri="{FF2B5EF4-FFF2-40B4-BE49-F238E27FC236}">
                <a16:creationId xmlns:a16="http://schemas.microsoft.com/office/drawing/2014/main" id="{5D5EF430-08ED-4F64-9807-F408B5E7A776}"/>
              </a:ext>
            </a:extLst>
          </p:cNvPr>
          <p:cNvSpPr txBox="1"/>
          <p:nvPr/>
        </p:nvSpPr>
        <p:spPr>
          <a:xfrm>
            <a:off x="1571625" y="268288"/>
            <a:ext cx="3714750" cy="530225"/>
          </a:xfrm>
          <a:prstGeom prst="rect">
            <a:avLst/>
          </a:prstGeom>
          <a:noFill/>
          <a:ln>
            <a:noFill/>
          </a:ln>
        </p:spPr>
        <p:txBody>
          <a:bodyPr lIns="51420" tIns="25703" rIns="51420" bIns="25703"/>
          <a:lstStyle/>
          <a:p>
            <a:pPr algn="ctr">
              <a:buClr>
                <a:srgbClr val="E36C09"/>
              </a:buClr>
              <a:buSzPct val="25000"/>
              <a:defRPr/>
            </a:pPr>
            <a:r>
              <a:rPr lang="en-US" sz="1518" b="1" dirty="0" err="1">
                <a:solidFill>
                  <a:srgbClr val="F98634"/>
                </a:solidFill>
                <a:sym typeface="Calibri"/>
              </a:rPr>
              <a:t>Учет</a:t>
            </a:r>
            <a:r>
              <a:rPr lang="en-US" sz="1518" b="1" dirty="0">
                <a:solidFill>
                  <a:srgbClr val="F98634"/>
                </a:solidFill>
                <a:sym typeface="Calibri"/>
              </a:rPr>
              <a:t> </a:t>
            </a:r>
            <a:r>
              <a:rPr lang="en-US" sz="1518" b="1" dirty="0" err="1">
                <a:solidFill>
                  <a:srgbClr val="F98634"/>
                </a:solidFill>
                <a:sym typeface="Calibri"/>
              </a:rPr>
              <a:t>информации</a:t>
            </a:r>
            <a:r>
              <a:rPr lang="en-US" sz="1518" b="1" dirty="0">
                <a:solidFill>
                  <a:srgbClr val="F98634"/>
                </a:solidFill>
                <a:sym typeface="Calibri"/>
              </a:rPr>
              <a:t> </a:t>
            </a:r>
            <a:r>
              <a:rPr lang="en-US" sz="1518" b="1" dirty="0" err="1">
                <a:solidFill>
                  <a:srgbClr val="F98634"/>
                </a:solidFill>
                <a:sym typeface="Calibri"/>
              </a:rPr>
              <a:t>по</a:t>
            </a:r>
            <a:r>
              <a:rPr lang="en-US" sz="1518" b="1" dirty="0">
                <a:solidFill>
                  <a:srgbClr val="F98634"/>
                </a:solidFill>
                <a:sym typeface="Calibri"/>
              </a:rPr>
              <a:t> </a:t>
            </a:r>
            <a:r>
              <a:rPr lang="en-US" sz="1518" b="1" dirty="0" err="1">
                <a:solidFill>
                  <a:srgbClr val="F98634"/>
                </a:solidFill>
                <a:sym typeface="Calibri"/>
              </a:rPr>
              <a:t>объектам</a:t>
            </a:r>
            <a:r>
              <a:rPr lang="en-US" sz="1518" b="1" dirty="0">
                <a:solidFill>
                  <a:srgbClr val="F98634"/>
                </a:solidFill>
                <a:sym typeface="Calibri"/>
              </a:rPr>
              <a:t> </a:t>
            </a:r>
            <a:r>
              <a:rPr lang="en-US" sz="1518" b="1" dirty="0" err="1">
                <a:solidFill>
                  <a:srgbClr val="F98634"/>
                </a:solidFill>
                <a:sym typeface="Calibri"/>
              </a:rPr>
              <a:t>жилого</a:t>
            </a:r>
            <a:r>
              <a:rPr lang="en-US" sz="1518" b="1" dirty="0">
                <a:solidFill>
                  <a:srgbClr val="F98634"/>
                </a:solidFill>
                <a:sym typeface="Calibri"/>
              </a:rPr>
              <a:t> и </a:t>
            </a:r>
            <a:r>
              <a:rPr lang="en-US" sz="1518" b="1" dirty="0" err="1">
                <a:solidFill>
                  <a:srgbClr val="F98634"/>
                </a:solidFill>
                <a:sym typeface="Calibri"/>
              </a:rPr>
              <a:t>нежилого</a:t>
            </a:r>
            <a:r>
              <a:rPr lang="en-US" sz="1518" b="1" dirty="0">
                <a:solidFill>
                  <a:srgbClr val="F98634"/>
                </a:solidFill>
                <a:sym typeface="Calibri"/>
              </a:rPr>
              <a:t> </a:t>
            </a:r>
            <a:r>
              <a:rPr lang="en-US" sz="1518" b="1" dirty="0" err="1">
                <a:solidFill>
                  <a:srgbClr val="F98634"/>
                </a:solidFill>
                <a:sym typeface="Calibri"/>
              </a:rPr>
              <a:t>фонда</a:t>
            </a:r>
            <a:endParaRPr lang="en-US" sz="1518" b="1" dirty="0">
              <a:solidFill>
                <a:srgbClr val="F98634"/>
              </a:solidFill>
              <a:sym typeface="Calibri"/>
            </a:endParaRPr>
          </a:p>
        </p:txBody>
      </p:sp>
      <p:sp>
        <p:nvSpPr>
          <p:cNvPr id="151" name="Shape 151">
            <a:extLst>
              <a:ext uri="{FF2B5EF4-FFF2-40B4-BE49-F238E27FC236}">
                <a16:creationId xmlns:a16="http://schemas.microsoft.com/office/drawing/2014/main" id="{2B934672-CC44-44DC-B9D8-3CA6D487AD95}"/>
              </a:ext>
            </a:extLst>
          </p:cNvPr>
          <p:cNvSpPr txBox="1"/>
          <p:nvPr/>
        </p:nvSpPr>
        <p:spPr>
          <a:xfrm>
            <a:off x="1282700" y="1684338"/>
            <a:ext cx="34925" cy="9525"/>
          </a:xfrm>
          <a:prstGeom prst="rect">
            <a:avLst/>
          </a:prstGeom>
          <a:noFill/>
          <a:ln>
            <a:noFill/>
          </a:ln>
        </p:spPr>
        <p:txBody>
          <a:bodyPr lIns="51420" tIns="51420" rIns="51420" bIns="51420"/>
          <a:lstStyle/>
          <a:p>
            <a:pPr>
              <a:defRPr/>
            </a:pPr>
            <a:endParaRPr sz="2250">
              <a:cs typeface="Arial" charset="0"/>
            </a:endParaRPr>
          </a:p>
        </p:txBody>
      </p:sp>
      <p:sp>
        <p:nvSpPr>
          <p:cNvPr id="153" name="Shape 153">
            <a:extLst>
              <a:ext uri="{FF2B5EF4-FFF2-40B4-BE49-F238E27FC236}">
                <a16:creationId xmlns:a16="http://schemas.microsoft.com/office/drawing/2014/main" id="{A087CE27-D48C-4ADF-9B48-68C22937873B}"/>
              </a:ext>
            </a:extLst>
          </p:cNvPr>
          <p:cNvSpPr txBox="1"/>
          <p:nvPr/>
        </p:nvSpPr>
        <p:spPr>
          <a:xfrm>
            <a:off x="620713" y="1773238"/>
            <a:ext cx="2454275" cy="2311400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51420" tIns="51420" rIns="51420" bIns="51420" anchor="ctr"/>
          <a:lstStyle>
            <a:defPPr>
              <a:defRPr lang="en-US"/>
            </a:defPPr>
            <a:lvl1pPr algn="ctr"/>
          </a:lstStyle>
          <a:p>
            <a:pPr marL="160706" indent="-160706" algn="l">
              <a:lnSpc>
                <a:spcPct val="150000"/>
              </a:lnSpc>
              <a:buClr>
                <a:srgbClr val="F98634"/>
              </a:buClr>
              <a:buFont typeface="Wingdings" panose="05000000000000000000" pitchFamily="2" charset="2"/>
              <a:buChar char="ü"/>
              <a:defRPr/>
            </a:pPr>
            <a:r>
              <a:rPr lang="en-US" sz="1012" dirty="0">
                <a:cs typeface="Arial" charset="0"/>
              </a:rPr>
              <a:t>МКД</a:t>
            </a:r>
            <a:r>
              <a:rPr lang="ru-RU" sz="1012" dirty="0">
                <a:cs typeface="Arial" charset="0"/>
              </a:rPr>
              <a:t>;</a:t>
            </a:r>
            <a:endParaRPr lang="en-US" sz="1012" dirty="0">
              <a:cs typeface="Arial" charset="0"/>
            </a:endParaRPr>
          </a:p>
          <a:p>
            <a:pPr marL="160706" indent="-160706" algn="l">
              <a:lnSpc>
                <a:spcPct val="150000"/>
              </a:lnSpc>
              <a:buClr>
                <a:srgbClr val="F98634"/>
              </a:buClr>
              <a:buFont typeface="Wingdings" panose="05000000000000000000" pitchFamily="2" charset="2"/>
              <a:buChar char="ü"/>
              <a:defRPr/>
            </a:pPr>
            <a:r>
              <a:rPr lang="ru-RU" sz="1012" dirty="0">
                <a:cs typeface="Arial" charset="0"/>
              </a:rPr>
              <a:t>Ч</a:t>
            </a:r>
            <a:r>
              <a:rPr lang="en-US" sz="1012" dirty="0" err="1">
                <a:cs typeface="Arial" charset="0"/>
              </a:rPr>
              <a:t>астные</a:t>
            </a:r>
            <a:r>
              <a:rPr lang="en-US" sz="1012" dirty="0">
                <a:cs typeface="Arial" charset="0"/>
              </a:rPr>
              <a:t> </a:t>
            </a:r>
            <a:r>
              <a:rPr lang="en-US" sz="1012" dirty="0" err="1">
                <a:cs typeface="Arial" charset="0"/>
              </a:rPr>
              <a:t>дома</a:t>
            </a:r>
            <a:r>
              <a:rPr lang="ru-RU" sz="1012" dirty="0">
                <a:cs typeface="Arial" charset="0"/>
              </a:rPr>
              <a:t>;</a:t>
            </a:r>
            <a:endParaRPr lang="en-US" sz="1012" dirty="0">
              <a:cs typeface="Arial" charset="0"/>
            </a:endParaRPr>
          </a:p>
          <a:p>
            <a:pPr marL="160706" indent="-160706" algn="l">
              <a:lnSpc>
                <a:spcPct val="150000"/>
              </a:lnSpc>
              <a:buClr>
                <a:srgbClr val="F98634"/>
              </a:buClr>
              <a:buFont typeface="Wingdings" panose="05000000000000000000" pitchFamily="2" charset="2"/>
              <a:buChar char="ü"/>
              <a:defRPr/>
            </a:pPr>
            <a:r>
              <a:rPr lang="ru-RU" sz="1012" dirty="0">
                <a:cs typeface="Arial" charset="0"/>
              </a:rPr>
              <a:t>П</a:t>
            </a:r>
            <a:r>
              <a:rPr lang="en-US" sz="1012" dirty="0" err="1">
                <a:cs typeface="Arial" charset="0"/>
              </a:rPr>
              <a:t>арковки</a:t>
            </a:r>
            <a:r>
              <a:rPr lang="en-US" sz="1012" dirty="0">
                <a:cs typeface="Arial" charset="0"/>
              </a:rPr>
              <a:t> (</a:t>
            </a:r>
            <a:r>
              <a:rPr lang="en-US" sz="1012" dirty="0" err="1">
                <a:cs typeface="Arial" charset="0"/>
              </a:rPr>
              <a:t>паркинги</a:t>
            </a:r>
            <a:r>
              <a:rPr lang="en-US" sz="1012" dirty="0">
                <a:cs typeface="Arial" charset="0"/>
              </a:rPr>
              <a:t>)</a:t>
            </a:r>
            <a:r>
              <a:rPr lang="ru-RU" sz="1012" dirty="0">
                <a:cs typeface="Arial" charset="0"/>
              </a:rPr>
              <a:t>;</a:t>
            </a:r>
            <a:endParaRPr lang="en-US" sz="1012" dirty="0">
              <a:cs typeface="Arial" charset="0"/>
            </a:endParaRPr>
          </a:p>
          <a:p>
            <a:pPr marL="160706" indent="-160706" algn="l">
              <a:lnSpc>
                <a:spcPct val="150000"/>
              </a:lnSpc>
              <a:buClr>
                <a:srgbClr val="F98634"/>
              </a:buClr>
              <a:buFont typeface="Wingdings" panose="05000000000000000000" pitchFamily="2" charset="2"/>
              <a:buChar char="ü"/>
              <a:defRPr/>
            </a:pPr>
            <a:r>
              <a:rPr lang="ru-RU" sz="1012" dirty="0">
                <a:cs typeface="Arial" charset="0"/>
              </a:rPr>
              <a:t>К</a:t>
            </a:r>
            <a:r>
              <a:rPr lang="en-US" sz="1012" dirty="0" err="1">
                <a:cs typeface="Arial" charset="0"/>
              </a:rPr>
              <a:t>вартиры</a:t>
            </a:r>
            <a:r>
              <a:rPr lang="en-US" sz="1012" dirty="0">
                <a:cs typeface="Arial" charset="0"/>
              </a:rPr>
              <a:t>, </a:t>
            </a:r>
            <a:r>
              <a:rPr lang="en-US" sz="1012" dirty="0" err="1">
                <a:cs typeface="Arial" charset="0"/>
              </a:rPr>
              <a:t>офисы</a:t>
            </a:r>
            <a:r>
              <a:rPr lang="ru-RU" sz="1012" dirty="0">
                <a:cs typeface="Arial" charset="0"/>
              </a:rPr>
              <a:t>;</a:t>
            </a:r>
            <a:endParaRPr lang="en-US" sz="1012" dirty="0">
              <a:cs typeface="Arial" charset="0"/>
            </a:endParaRPr>
          </a:p>
          <a:p>
            <a:pPr marL="160706" indent="-160706" algn="l">
              <a:lnSpc>
                <a:spcPct val="150000"/>
              </a:lnSpc>
              <a:buClr>
                <a:srgbClr val="F98634"/>
              </a:buClr>
              <a:buFont typeface="Wingdings" panose="05000000000000000000" pitchFamily="2" charset="2"/>
              <a:buChar char="ü"/>
              <a:defRPr/>
            </a:pPr>
            <a:r>
              <a:rPr lang="ru-RU" sz="1012" dirty="0">
                <a:cs typeface="Arial" charset="0"/>
              </a:rPr>
              <a:t>П</a:t>
            </a:r>
            <a:r>
              <a:rPr lang="en-US" sz="1012" dirty="0" err="1">
                <a:cs typeface="Arial" charset="0"/>
              </a:rPr>
              <a:t>одъезды</a:t>
            </a:r>
            <a:r>
              <a:rPr lang="ru-RU" sz="1012" dirty="0">
                <a:cs typeface="Arial" charset="0"/>
              </a:rPr>
              <a:t>;</a:t>
            </a:r>
            <a:endParaRPr lang="en-US" sz="1012" dirty="0">
              <a:cs typeface="Arial" charset="0"/>
            </a:endParaRPr>
          </a:p>
          <a:p>
            <a:pPr marL="160706" indent="-160706" algn="l">
              <a:lnSpc>
                <a:spcPct val="150000"/>
              </a:lnSpc>
              <a:buClr>
                <a:srgbClr val="F98634"/>
              </a:buClr>
              <a:buFont typeface="Wingdings" panose="05000000000000000000" pitchFamily="2" charset="2"/>
              <a:buChar char="ü"/>
              <a:defRPr/>
            </a:pPr>
            <a:r>
              <a:rPr lang="ru-RU" sz="1012" dirty="0">
                <a:cs typeface="Arial" charset="0"/>
              </a:rPr>
              <a:t>П</a:t>
            </a:r>
            <a:r>
              <a:rPr lang="en-US" sz="1012" dirty="0" err="1">
                <a:cs typeface="Arial" charset="0"/>
              </a:rPr>
              <a:t>арковочные</a:t>
            </a:r>
            <a:r>
              <a:rPr lang="en-US" sz="1012" dirty="0">
                <a:cs typeface="Arial" charset="0"/>
              </a:rPr>
              <a:t> </a:t>
            </a:r>
            <a:r>
              <a:rPr lang="en-US" sz="1012" dirty="0" err="1">
                <a:cs typeface="Arial" charset="0"/>
              </a:rPr>
              <a:t>места</a:t>
            </a:r>
            <a:r>
              <a:rPr lang="ru-RU" sz="1012" dirty="0">
                <a:cs typeface="Arial" charset="0"/>
              </a:rPr>
              <a:t>;</a:t>
            </a:r>
            <a:endParaRPr lang="en-US" sz="1012" dirty="0">
              <a:cs typeface="Arial" charset="0"/>
            </a:endParaRPr>
          </a:p>
          <a:p>
            <a:pPr marL="160706" indent="-160706" algn="l">
              <a:lnSpc>
                <a:spcPct val="150000"/>
              </a:lnSpc>
              <a:buClr>
                <a:srgbClr val="F98634"/>
              </a:buClr>
              <a:buFont typeface="Wingdings" panose="05000000000000000000" pitchFamily="2" charset="2"/>
              <a:buChar char="ü"/>
              <a:defRPr/>
            </a:pPr>
            <a:r>
              <a:rPr lang="ru-RU" sz="1012" dirty="0">
                <a:cs typeface="Arial" charset="0"/>
              </a:rPr>
              <a:t>П</a:t>
            </a:r>
            <a:r>
              <a:rPr lang="en-US" sz="1012" dirty="0" err="1">
                <a:cs typeface="Arial" charset="0"/>
              </a:rPr>
              <a:t>одвалы</a:t>
            </a:r>
            <a:r>
              <a:rPr lang="ru-RU" sz="1012" dirty="0">
                <a:cs typeface="Arial" charset="0"/>
              </a:rPr>
              <a:t>;</a:t>
            </a:r>
            <a:endParaRPr lang="en-US" sz="1012" dirty="0">
              <a:cs typeface="Arial" charset="0"/>
            </a:endParaRPr>
          </a:p>
          <a:p>
            <a:pPr marL="160706" indent="-160706" algn="l">
              <a:lnSpc>
                <a:spcPct val="150000"/>
              </a:lnSpc>
              <a:buClr>
                <a:srgbClr val="F98634"/>
              </a:buClr>
              <a:buFont typeface="Wingdings" panose="05000000000000000000" pitchFamily="2" charset="2"/>
              <a:buChar char="ü"/>
              <a:defRPr/>
            </a:pPr>
            <a:r>
              <a:rPr lang="ru-RU" sz="1012" dirty="0">
                <a:cs typeface="Arial" charset="0"/>
              </a:rPr>
              <a:t>К</a:t>
            </a:r>
            <a:r>
              <a:rPr lang="en-US" sz="1012" dirty="0" err="1">
                <a:cs typeface="Arial" charset="0"/>
              </a:rPr>
              <a:t>оммунальные</a:t>
            </a:r>
            <a:r>
              <a:rPr lang="en-US" sz="1012" dirty="0">
                <a:cs typeface="Arial" charset="0"/>
              </a:rPr>
              <a:t> </a:t>
            </a:r>
            <a:r>
              <a:rPr lang="en-US" sz="1012" dirty="0" err="1">
                <a:cs typeface="Arial" charset="0"/>
              </a:rPr>
              <a:t>квартиры</a:t>
            </a:r>
            <a:r>
              <a:rPr lang="en-US" sz="1012" dirty="0">
                <a:cs typeface="Arial" charset="0"/>
              </a:rPr>
              <a:t>, </a:t>
            </a:r>
            <a:r>
              <a:rPr lang="en-US" sz="1012" dirty="0" err="1">
                <a:cs typeface="Arial" charset="0"/>
              </a:rPr>
              <a:t>общежития</a:t>
            </a:r>
            <a:r>
              <a:rPr lang="ru-RU" sz="1012" dirty="0">
                <a:cs typeface="Arial" charset="0"/>
              </a:rPr>
              <a:t>;</a:t>
            </a:r>
            <a:endParaRPr lang="en-US" sz="1012" dirty="0">
              <a:cs typeface="Arial" charset="0"/>
            </a:endParaRPr>
          </a:p>
          <a:p>
            <a:pPr marL="160706" indent="-160706" algn="l">
              <a:lnSpc>
                <a:spcPct val="150000"/>
              </a:lnSpc>
              <a:buClr>
                <a:srgbClr val="F98634"/>
              </a:buClr>
              <a:buFont typeface="Wingdings" panose="05000000000000000000" pitchFamily="2" charset="2"/>
              <a:buChar char="ü"/>
              <a:defRPr/>
            </a:pPr>
            <a:r>
              <a:rPr lang="ru-RU" sz="1012" dirty="0">
                <a:cs typeface="Arial" charset="0"/>
              </a:rPr>
              <a:t>М</a:t>
            </a:r>
            <a:r>
              <a:rPr lang="en-US" sz="1012" dirty="0" err="1">
                <a:cs typeface="Arial" charset="0"/>
              </a:rPr>
              <a:t>еста</a:t>
            </a:r>
            <a:r>
              <a:rPr lang="en-US" sz="1012" dirty="0">
                <a:cs typeface="Arial" charset="0"/>
              </a:rPr>
              <a:t> </a:t>
            </a:r>
            <a:r>
              <a:rPr lang="en-US" sz="1012" dirty="0" err="1">
                <a:cs typeface="Arial" charset="0"/>
              </a:rPr>
              <a:t>общего</a:t>
            </a:r>
            <a:r>
              <a:rPr lang="en-US" sz="1012" dirty="0">
                <a:cs typeface="Arial" charset="0"/>
              </a:rPr>
              <a:t> </a:t>
            </a:r>
            <a:r>
              <a:rPr lang="en-US" sz="1012" dirty="0" err="1">
                <a:cs typeface="Arial" charset="0"/>
              </a:rPr>
              <a:t>пользования</a:t>
            </a:r>
            <a:r>
              <a:rPr lang="ru-RU" sz="1012" dirty="0">
                <a:cs typeface="Arial" charset="0"/>
              </a:rPr>
              <a:t>.</a:t>
            </a:r>
            <a:endParaRPr lang="en-US" sz="1012" dirty="0">
              <a:cs typeface="Arial" charset="0"/>
            </a:endParaRPr>
          </a:p>
        </p:txBody>
      </p:sp>
      <p:sp>
        <p:nvSpPr>
          <p:cNvPr id="32773" name="Прямоугольник 1">
            <a:extLst>
              <a:ext uri="{FF2B5EF4-FFF2-40B4-BE49-F238E27FC236}">
                <a16:creationId xmlns:a16="http://schemas.microsoft.com/office/drawing/2014/main" id="{9FF611F8-65B1-47D1-8D24-B0829F4CC4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500" y="1431925"/>
            <a:ext cx="1658938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ru-RU" sz="1200" b="1"/>
              <a:t>Здания и помещения</a:t>
            </a:r>
            <a:r>
              <a:rPr lang="ru-RU" altLang="ru-RU" sz="1200" b="1"/>
              <a:t>:</a:t>
            </a:r>
            <a:endParaRPr lang="en-US" altLang="ru-RU" sz="1200" b="1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>
            <a:extLst>
              <a:ext uri="{FF2B5EF4-FFF2-40B4-BE49-F238E27FC236}">
                <a16:creationId xmlns:a16="http://schemas.microsoft.com/office/drawing/2014/main" id="{6E2CBCB7-0196-45E1-ADA4-F68D73E5815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lIns="51420" tIns="25703" rIns="51420" bIns="25703" anchor="t">
            <a:no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buClr>
                <a:srgbClr val="FFFFFF"/>
              </a:buClr>
              <a:buSzPct val="25000"/>
            </a:pPr>
            <a:fld id="{08A3984A-C8E5-4D9C-AEED-7F0F482BC8FA}" type="slidenum">
              <a:rPr lang="en-US" altLang="ru-RU" sz="700" b="1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pPr>
                <a:buClr>
                  <a:srgbClr val="FFFFFF"/>
                </a:buClr>
                <a:buSzPct val="25000"/>
              </a:pPr>
              <a:t>13</a:t>
            </a:fld>
            <a:endParaRPr lang="en-US" altLang="ru-RU" sz="700" b="1">
              <a:solidFill>
                <a:srgbClr val="FFFFFF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50" name="Shape 150">
            <a:extLst>
              <a:ext uri="{FF2B5EF4-FFF2-40B4-BE49-F238E27FC236}">
                <a16:creationId xmlns:a16="http://schemas.microsoft.com/office/drawing/2014/main" id="{6EE17EE8-855C-4132-8477-03670F9725CB}"/>
              </a:ext>
            </a:extLst>
          </p:cNvPr>
          <p:cNvSpPr txBox="1"/>
          <p:nvPr/>
        </p:nvSpPr>
        <p:spPr>
          <a:xfrm>
            <a:off x="1704975" y="242888"/>
            <a:ext cx="3448050" cy="309562"/>
          </a:xfrm>
          <a:prstGeom prst="rect">
            <a:avLst/>
          </a:prstGeom>
          <a:noFill/>
          <a:ln>
            <a:noFill/>
          </a:ln>
        </p:spPr>
        <p:txBody>
          <a:bodyPr lIns="51420" tIns="25703" rIns="51420" bIns="25703"/>
          <a:lstStyle/>
          <a:p>
            <a:pPr algn="ctr">
              <a:buClr>
                <a:srgbClr val="E36C09"/>
              </a:buClr>
              <a:buSzPct val="25000"/>
              <a:defRPr/>
            </a:pPr>
            <a:r>
              <a:rPr lang="en-US" sz="1518" b="1" dirty="0" err="1">
                <a:solidFill>
                  <a:srgbClr val="F98634"/>
                </a:solidFill>
                <a:sym typeface="Calibri"/>
              </a:rPr>
              <a:t>Учет</a:t>
            </a:r>
            <a:r>
              <a:rPr lang="en-US" sz="1518" b="1" dirty="0">
                <a:solidFill>
                  <a:srgbClr val="F98634"/>
                </a:solidFill>
                <a:sym typeface="Calibri"/>
              </a:rPr>
              <a:t> </a:t>
            </a:r>
            <a:r>
              <a:rPr lang="en-US" sz="1518" b="1" dirty="0" err="1">
                <a:solidFill>
                  <a:srgbClr val="F98634"/>
                </a:solidFill>
                <a:sym typeface="Calibri"/>
              </a:rPr>
              <a:t>информации</a:t>
            </a:r>
            <a:r>
              <a:rPr lang="en-US" sz="1518" b="1" dirty="0">
                <a:solidFill>
                  <a:srgbClr val="F98634"/>
                </a:solidFill>
                <a:sym typeface="Calibri"/>
              </a:rPr>
              <a:t> </a:t>
            </a:r>
            <a:r>
              <a:rPr lang="en-US" sz="1518" b="1" dirty="0" err="1">
                <a:solidFill>
                  <a:srgbClr val="F98634"/>
                </a:solidFill>
                <a:sym typeface="Calibri"/>
              </a:rPr>
              <a:t>по</a:t>
            </a:r>
            <a:r>
              <a:rPr lang="en-US" sz="1518" b="1" dirty="0">
                <a:solidFill>
                  <a:srgbClr val="F98634"/>
                </a:solidFill>
                <a:sym typeface="Calibri"/>
              </a:rPr>
              <a:t> </a:t>
            </a:r>
            <a:r>
              <a:rPr lang="en-US" sz="1518" b="1" dirty="0" err="1">
                <a:solidFill>
                  <a:srgbClr val="F98634"/>
                </a:solidFill>
                <a:sym typeface="Calibri"/>
              </a:rPr>
              <a:t>объектам</a:t>
            </a:r>
            <a:r>
              <a:rPr lang="en-US" sz="1518" b="1" dirty="0">
                <a:solidFill>
                  <a:srgbClr val="F98634"/>
                </a:solidFill>
                <a:sym typeface="Calibri"/>
              </a:rPr>
              <a:t> </a:t>
            </a:r>
            <a:r>
              <a:rPr lang="en-US" sz="1518" b="1" dirty="0" err="1">
                <a:solidFill>
                  <a:srgbClr val="F98634"/>
                </a:solidFill>
                <a:sym typeface="Calibri"/>
              </a:rPr>
              <a:t>жилого</a:t>
            </a:r>
            <a:r>
              <a:rPr lang="en-US" sz="1518" b="1" dirty="0">
                <a:solidFill>
                  <a:srgbClr val="F98634"/>
                </a:solidFill>
                <a:sym typeface="Calibri"/>
              </a:rPr>
              <a:t> и </a:t>
            </a:r>
            <a:r>
              <a:rPr lang="en-US" sz="1518" b="1" dirty="0" err="1">
                <a:solidFill>
                  <a:srgbClr val="F98634"/>
                </a:solidFill>
                <a:sym typeface="Calibri"/>
              </a:rPr>
              <a:t>нежилого</a:t>
            </a:r>
            <a:r>
              <a:rPr lang="en-US" sz="1518" b="1" dirty="0">
                <a:solidFill>
                  <a:srgbClr val="F98634"/>
                </a:solidFill>
                <a:sym typeface="Calibri"/>
              </a:rPr>
              <a:t> </a:t>
            </a:r>
            <a:r>
              <a:rPr lang="en-US" sz="1518" b="1" dirty="0" err="1">
                <a:solidFill>
                  <a:srgbClr val="F98634"/>
                </a:solidFill>
                <a:sym typeface="Calibri"/>
              </a:rPr>
              <a:t>фонда</a:t>
            </a:r>
            <a:endParaRPr lang="en-US" sz="1518" b="1" dirty="0">
              <a:solidFill>
                <a:srgbClr val="F98634"/>
              </a:solidFill>
              <a:sym typeface="Calibri"/>
            </a:endParaRPr>
          </a:p>
        </p:txBody>
      </p:sp>
      <p:sp>
        <p:nvSpPr>
          <p:cNvPr id="151" name="Shape 151">
            <a:extLst>
              <a:ext uri="{FF2B5EF4-FFF2-40B4-BE49-F238E27FC236}">
                <a16:creationId xmlns:a16="http://schemas.microsoft.com/office/drawing/2014/main" id="{79A2B8FB-67E1-470F-BBA3-8F536C477548}"/>
              </a:ext>
            </a:extLst>
          </p:cNvPr>
          <p:cNvSpPr txBox="1"/>
          <p:nvPr/>
        </p:nvSpPr>
        <p:spPr>
          <a:xfrm>
            <a:off x="1312863" y="1422400"/>
            <a:ext cx="34925" cy="9525"/>
          </a:xfrm>
          <a:prstGeom prst="rect">
            <a:avLst/>
          </a:prstGeom>
          <a:noFill/>
          <a:ln>
            <a:noFill/>
          </a:ln>
        </p:spPr>
        <p:txBody>
          <a:bodyPr lIns="51420" tIns="51420" rIns="51420" bIns="51420"/>
          <a:lstStyle/>
          <a:p>
            <a:pPr>
              <a:defRPr/>
            </a:pPr>
            <a:endParaRPr sz="2250">
              <a:cs typeface="Arial" charset="0"/>
            </a:endParaRPr>
          </a:p>
        </p:txBody>
      </p:sp>
      <p:sp>
        <p:nvSpPr>
          <p:cNvPr id="154" name="Shape 154">
            <a:extLst>
              <a:ext uri="{FF2B5EF4-FFF2-40B4-BE49-F238E27FC236}">
                <a16:creationId xmlns:a16="http://schemas.microsoft.com/office/drawing/2014/main" id="{31AC6513-FD2D-41E8-8885-623430008A20}"/>
              </a:ext>
            </a:extLst>
          </p:cNvPr>
          <p:cNvSpPr txBox="1"/>
          <p:nvPr/>
        </p:nvSpPr>
        <p:spPr>
          <a:xfrm>
            <a:off x="396875" y="3035300"/>
            <a:ext cx="5810250" cy="320675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51420" tIns="51420" rIns="51420" bIns="51420" anchor="ctr"/>
          <a:lstStyle>
            <a:defPPr>
              <a:defRPr lang="en-US"/>
            </a:defPPr>
            <a:lvl1pPr>
              <a:defRPr b="1"/>
            </a:lvl1pPr>
          </a:lstStyle>
          <a:p>
            <a:pPr>
              <a:defRPr/>
            </a:pPr>
            <a:r>
              <a:rPr lang="en-US" sz="1012" dirty="0" err="1">
                <a:cs typeface="Arial" charset="0"/>
              </a:rPr>
              <a:t>Договоры</a:t>
            </a:r>
            <a:r>
              <a:rPr lang="en-US" sz="1012" dirty="0">
                <a:cs typeface="Arial" charset="0"/>
              </a:rPr>
              <a:t> </a:t>
            </a:r>
            <a:r>
              <a:rPr lang="en-US" sz="1012" dirty="0" err="1">
                <a:cs typeface="Arial" charset="0"/>
              </a:rPr>
              <a:t>управления</a:t>
            </a:r>
            <a:r>
              <a:rPr lang="en-US" sz="1012" dirty="0">
                <a:cs typeface="Arial" charset="0"/>
              </a:rPr>
              <a:t> </a:t>
            </a:r>
            <a:r>
              <a:rPr lang="en-US" sz="1012" dirty="0" err="1">
                <a:cs typeface="Arial" charset="0"/>
              </a:rPr>
              <a:t>домами</a:t>
            </a:r>
            <a:r>
              <a:rPr lang="ru-RU" sz="1012" dirty="0">
                <a:cs typeface="Arial" charset="0"/>
              </a:rPr>
              <a:t>: </a:t>
            </a:r>
            <a:r>
              <a:rPr lang="ru-RU" sz="1012" b="0" dirty="0">
                <a:cs typeface="Arial" charset="0"/>
              </a:rPr>
              <a:t>з</a:t>
            </a:r>
            <a:r>
              <a:rPr lang="en-US" sz="1012" b="0" dirty="0" err="1">
                <a:cs typeface="Arial" charset="0"/>
              </a:rPr>
              <a:t>аключение</a:t>
            </a:r>
            <a:r>
              <a:rPr lang="ru-RU" sz="1012" b="0" dirty="0">
                <a:cs typeface="Arial" charset="0"/>
              </a:rPr>
              <a:t>; р</a:t>
            </a:r>
            <a:r>
              <a:rPr lang="en-US" sz="1012" b="0" dirty="0" err="1">
                <a:cs typeface="Arial" charset="0"/>
              </a:rPr>
              <a:t>асторжение</a:t>
            </a:r>
            <a:r>
              <a:rPr lang="ru-RU" sz="1012" b="0" dirty="0">
                <a:cs typeface="Arial" charset="0"/>
              </a:rPr>
              <a:t>; п</a:t>
            </a:r>
            <a:r>
              <a:rPr lang="en-US" sz="1012" b="0" dirty="0" err="1">
                <a:cs typeface="Arial" charset="0"/>
              </a:rPr>
              <a:t>ролонгация</a:t>
            </a:r>
            <a:r>
              <a:rPr lang="ru-RU" sz="1012" b="0" dirty="0">
                <a:cs typeface="Arial" charset="0"/>
              </a:rPr>
              <a:t>.</a:t>
            </a:r>
            <a:endParaRPr lang="en-US" sz="1012" b="0" dirty="0">
              <a:cs typeface="Arial" charset="0"/>
            </a:endParaRPr>
          </a:p>
        </p:txBody>
      </p:sp>
      <p:sp>
        <p:nvSpPr>
          <p:cNvPr id="155" name="Shape 155">
            <a:extLst>
              <a:ext uri="{FF2B5EF4-FFF2-40B4-BE49-F238E27FC236}">
                <a16:creationId xmlns:a16="http://schemas.microsoft.com/office/drawing/2014/main" id="{E362F3C8-6633-4607-875C-6192D18D2486}"/>
              </a:ext>
            </a:extLst>
          </p:cNvPr>
          <p:cNvSpPr txBox="1"/>
          <p:nvPr/>
        </p:nvSpPr>
        <p:spPr>
          <a:xfrm>
            <a:off x="396875" y="3492500"/>
            <a:ext cx="2997200" cy="304800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51420" tIns="51420" rIns="51420" bIns="51420" anchor="ctr"/>
          <a:lstStyle>
            <a:defPPr>
              <a:defRPr lang="en-US"/>
            </a:defPPr>
            <a:lvl1pPr>
              <a:defRPr b="1"/>
            </a:lvl1pPr>
          </a:lstStyle>
          <a:p>
            <a:pPr>
              <a:defRPr/>
            </a:pPr>
            <a:r>
              <a:rPr lang="en-US" sz="1012" dirty="0" err="1">
                <a:cs typeface="Arial" charset="0"/>
              </a:rPr>
              <a:t>Отчеты</a:t>
            </a:r>
            <a:r>
              <a:rPr lang="ru-RU" sz="1012" dirty="0">
                <a:cs typeface="Arial" charset="0"/>
              </a:rPr>
              <a:t>:</a:t>
            </a:r>
            <a:endParaRPr lang="en-US" sz="1012" dirty="0">
              <a:cs typeface="Arial" charset="0"/>
            </a:endParaRPr>
          </a:p>
        </p:txBody>
      </p:sp>
      <p:sp>
        <p:nvSpPr>
          <p:cNvPr id="9" name="Shape 152">
            <a:extLst>
              <a:ext uri="{FF2B5EF4-FFF2-40B4-BE49-F238E27FC236}">
                <a16:creationId xmlns:a16="http://schemas.microsoft.com/office/drawing/2014/main" id="{606D7AE1-8D87-4A0A-83C4-5CE185941541}"/>
              </a:ext>
            </a:extLst>
          </p:cNvPr>
          <p:cNvSpPr txBox="1"/>
          <p:nvPr/>
        </p:nvSpPr>
        <p:spPr>
          <a:xfrm>
            <a:off x="620688" y="1563577"/>
            <a:ext cx="5408648" cy="1224197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51420" tIns="51420" rIns="51420" bIns="51420" numCol="2" anchor="ctr"/>
          <a:lstStyle>
            <a:defPPr>
              <a:defRPr lang="en-US"/>
            </a:defPPr>
            <a:lvl1pPr>
              <a:defRPr b="1"/>
            </a:lvl1pPr>
          </a:lstStyle>
          <a:p>
            <a:pPr marL="160706" indent="-160706">
              <a:lnSpc>
                <a:spcPct val="150000"/>
              </a:lnSpc>
              <a:buClr>
                <a:srgbClr val="F98634"/>
              </a:buClr>
              <a:buFont typeface="Wingdings" panose="05000000000000000000" pitchFamily="2" charset="2"/>
              <a:buChar char="ü"/>
              <a:defRPr/>
            </a:pPr>
            <a:r>
              <a:rPr lang="ru-RU" sz="1012" b="0" dirty="0">
                <a:cs typeface="Arial" charset="0"/>
              </a:rPr>
              <a:t>А</a:t>
            </a:r>
            <a:r>
              <a:rPr lang="en-US" sz="1012" b="0" dirty="0" err="1">
                <a:cs typeface="Arial" charset="0"/>
              </a:rPr>
              <a:t>дреса</a:t>
            </a:r>
            <a:r>
              <a:rPr lang="ru-RU" sz="1012" b="0" dirty="0">
                <a:cs typeface="Arial" charset="0"/>
              </a:rPr>
              <a:t>;</a:t>
            </a:r>
            <a:endParaRPr lang="en-US" sz="1012" b="0" dirty="0">
              <a:cs typeface="Arial" charset="0"/>
            </a:endParaRPr>
          </a:p>
          <a:p>
            <a:pPr marL="160706" indent="-160706">
              <a:lnSpc>
                <a:spcPct val="150000"/>
              </a:lnSpc>
              <a:buClr>
                <a:srgbClr val="F98634"/>
              </a:buClr>
              <a:buFont typeface="Wingdings" panose="05000000000000000000" pitchFamily="2" charset="2"/>
              <a:buChar char="ü"/>
              <a:defRPr/>
            </a:pPr>
            <a:r>
              <a:rPr lang="ru-RU" sz="1012" b="0" dirty="0">
                <a:cs typeface="Arial" charset="0"/>
              </a:rPr>
              <a:t>К</a:t>
            </a:r>
            <a:r>
              <a:rPr lang="en-US" sz="1012" b="0" dirty="0" err="1">
                <a:cs typeface="Arial" charset="0"/>
              </a:rPr>
              <a:t>оличество</a:t>
            </a:r>
            <a:r>
              <a:rPr lang="en-US" sz="1012" b="0" dirty="0">
                <a:cs typeface="Arial" charset="0"/>
              </a:rPr>
              <a:t> </a:t>
            </a:r>
            <a:r>
              <a:rPr lang="en-US" sz="1012" b="0" dirty="0" err="1">
                <a:cs typeface="Arial" charset="0"/>
              </a:rPr>
              <a:t>подъездов</a:t>
            </a:r>
            <a:r>
              <a:rPr lang="en-US" sz="1012" b="0" dirty="0">
                <a:cs typeface="Arial" charset="0"/>
              </a:rPr>
              <a:t>, </a:t>
            </a:r>
            <a:r>
              <a:rPr lang="en-US" sz="1012" b="0" dirty="0" err="1">
                <a:cs typeface="Arial" charset="0"/>
              </a:rPr>
              <a:t>этажей</a:t>
            </a:r>
            <a:r>
              <a:rPr lang="en-US" sz="1012" b="0" dirty="0">
                <a:cs typeface="Arial" charset="0"/>
              </a:rPr>
              <a:t>, </a:t>
            </a:r>
            <a:r>
              <a:rPr lang="en-US" sz="1012" b="0" dirty="0" err="1">
                <a:cs typeface="Arial" charset="0"/>
              </a:rPr>
              <a:t>комнат</a:t>
            </a:r>
            <a:r>
              <a:rPr lang="ru-RU" sz="1012" b="0" dirty="0">
                <a:cs typeface="Arial" charset="0"/>
              </a:rPr>
              <a:t>;</a:t>
            </a:r>
            <a:endParaRPr lang="en-US" sz="1012" b="0" dirty="0">
              <a:cs typeface="Arial" charset="0"/>
            </a:endParaRPr>
          </a:p>
          <a:p>
            <a:pPr marL="160706" indent="-160706">
              <a:lnSpc>
                <a:spcPct val="150000"/>
              </a:lnSpc>
              <a:buClr>
                <a:srgbClr val="F98634"/>
              </a:buClr>
              <a:buFont typeface="Wingdings" panose="05000000000000000000" pitchFamily="2" charset="2"/>
              <a:buChar char="ü"/>
              <a:defRPr/>
            </a:pPr>
            <a:r>
              <a:rPr lang="ru-RU" sz="1012" b="0" dirty="0">
                <a:cs typeface="Arial" charset="0"/>
              </a:rPr>
              <a:t>Т</a:t>
            </a:r>
            <a:r>
              <a:rPr lang="en-US" sz="1012" b="0" dirty="0" err="1">
                <a:cs typeface="Arial" charset="0"/>
              </a:rPr>
              <a:t>ипы</a:t>
            </a:r>
            <a:r>
              <a:rPr lang="en-US" sz="1012" b="0" dirty="0">
                <a:cs typeface="Arial" charset="0"/>
              </a:rPr>
              <a:t> </a:t>
            </a:r>
            <a:r>
              <a:rPr lang="en-US" sz="1012" b="0" dirty="0" err="1">
                <a:cs typeface="Arial" charset="0"/>
              </a:rPr>
              <a:t>помещений</a:t>
            </a:r>
            <a:r>
              <a:rPr lang="ru-RU" sz="1012" b="0" dirty="0">
                <a:cs typeface="Arial" charset="0"/>
              </a:rPr>
              <a:t>;</a:t>
            </a:r>
            <a:endParaRPr lang="en-US" sz="1012" b="0" dirty="0">
              <a:cs typeface="Arial" charset="0"/>
            </a:endParaRPr>
          </a:p>
          <a:p>
            <a:pPr marL="160706" indent="-160706">
              <a:lnSpc>
                <a:spcPct val="150000"/>
              </a:lnSpc>
              <a:buClr>
                <a:srgbClr val="F98634"/>
              </a:buClr>
              <a:buFont typeface="Wingdings" panose="05000000000000000000" pitchFamily="2" charset="2"/>
              <a:buChar char="ü"/>
              <a:defRPr/>
            </a:pPr>
            <a:r>
              <a:rPr lang="ru-RU" sz="1012" b="0" dirty="0">
                <a:cs typeface="Arial" charset="0"/>
              </a:rPr>
              <a:t>Т</a:t>
            </a:r>
            <a:r>
              <a:rPr lang="en-US" sz="1012" b="0" dirty="0" err="1">
                <a:cs typeface="Arial" charset="0"/>
              </a:rPr>
              <a:t>ипы</a:t>
            </a:r>
            <a:r>
              <a:rPr lang="en-US" sz="1012" b="0" dirty="0">
                <a:cs typeface="Arial" charset="0"/>
              </a:rPr>
              <a:t> </a:t>
            </a:r>
            <a:r>
              <a:rPr lang="en-US" sz="1012" b="0" dirty="0" err="1">
                <a:cs typeface="Arial" charset="0"/>
              </a:rPr>
              <a:t>собственности</a:t>
            </a:r>
            <a:r>
              <a:rPr lang="ru-RU" sz="1012" b="0" dirty="0">
                <a:cs typeface="Arial" charset="0"/>
              </a:rPr>
              <a:t>;</a:t>
            </a:r>
            <a:endParaRPr lang="en-US" sz="1012" b="0" dirty="0">
              <a:cs typeface="Arial" charset="0"/>
            </a:endParaRPr>
          </a:p>
          <a:p>
            <a:pPr marL="160706" indent="-160706">
              <a:lnSpc>
                <a:spcPct val="150000"/>
              </a:lnSpc>
              <a:buClr>
                <a:srgbClr val="F98634"/>
              </a:buClr>
              <a:buFont typeface="Wingdings" panose="05000000000000000000" pitchFamily="2" charset="2"/>
              <a:buChar char="ü"/>
              <a:defRPr/>
            </a:pPr>
            <a:r>
              <a:rPr lang="ru-RU" sz="1012" b="0" dirty="0">
                <a:cs typeface="Arial" charset="0"/>
              </a:rPr>
              <a:t>П</a:t>
            </a:r>
            <a:r>
              <a:rPr lang="en-US" sz="1012" b="0" dirty="0" err="1">
                <a:cs typeface="Arial" charset="0"/>
              </a:rPr>
              <a:t>лощади</a:t>
            </a:r>
            <a:r>
              <a:rPr lang="en-US" sz="1012" b="0" dirty="0">
                <a:cs typeface="Arial" charset="0"/>
              </a:rPr>
              <a:t> </a:t>
            </a:r>
            <a:r>
              <a:rPr lang="en-US" sz="1012" b="0" dirty="0" err="1">
                <a:cs typeface="Arial" charset="0"/>
              </a:rPr>
              <a:t>зданий</a:t>
            </a:r>
            <a:r>
              <a:rPr lang="en-US" sz="1012" b="0" dirty="0">
                <a:cs typeface="Arial" charset="0"/>
              </a:rPr>
              <a:t> и </a:t>
            </a:r>
            <a:r>
              <a:rPr lang="en-US" sz="1012" b="0" dirty="0" err="1">
                <a:cs typeface="Arial" charset="0"/>
              </a:rPr>
              <a:t>помещений</a:t>
            </a:r>
            <a:r>
              <a:rPr lang="ru-RU" sz="1012" b="0" dirty="0">
                <a:cs typeface="Arial" charset="0"/>
              </a:rPr>
              <a:t>;</a:t>
            </a:r>
            <a:endParaRPr lang="en-US" sz="1012" b="0" dirty="0">
              <a:cs typeface="Arial" charset="0"/>
            </a:endParaRPr>
          </a:p>
          <a:p>
            <a:pPr marL="160706" indent="-160706">
              <a:lnSpc>
                <a:spcPct val="150000"/>
              </a:lnSpc>
              <a:buClr>
                <a:srgbClr val="F98634"/>
              </a:buClr>
              <a:buFont typeface="Wingdings" panose="05000000000000000000" pitchFamily="2" charset="2"/>
              <a:buChar char="ü"/>
              <a:defRPr/>
            </a:pPr>
            <a:r>
              <a:rPr lang="ru-RU" sz="1012" b="0" dirty="0">
                <a:cs typeface="Arial" charset="0"/>
              </a:rPr>
              <a:t>О</a:t>
            </a:r>
            <a:r>
              <a:rPr lang="en-US" sz="1012" b="0" dirty="0" err="1">
                <a:cs typeface="Arial" charset="0"/>
              </a:rPr>
              <a:t>борудование</a:t>
            </a:r>
            <a:r>
              <a:rPr lang="ru-RU" sz="1012" b="0" dirty="0">
                <a:cs typeface="Arial" charset="0"/>
              </a:rPr>
              <a:t>;</a:t>
            </a:r>
            <a:endParaRPr lang="en-US" sz="1012" b="0" dirty="0">
              <a:cs typeface="Arial" charset="0"/>
            </a:endParaRPr>
          </a:p>
          <a:p>
            <a:pPr marL="160706" indent="-160706">
              <a:lnSpc>
                <a:spcPct val="150000"/>
              </a:lnSpc>
              <a:buClr>
                <a:srgbClr val="F98634"/>
              </a:buClr>
              <a:buFont typeface="Wingdings" panose="05000000000000000000" pitchFamily="2" charset="2"/>
              <a:buChar char="ü"/>
              <a:defRPr/>
            </a:pPr>
            <a:r>
              <a:rPr lang="ru-RU" sz="1012" b="0" dirty="0">
                <a:cs typeface="Arial" charset="0"/>
              </a:rPr>
              <a:t>О</a:t>
            </a:r>
            <a:r>
              <a:rPr lang="en-US" sz="1012" b="0" dirty="0" err="1">
                <a:cs typeface="Arial" charset="0"/>
              </a:rPr>
              <a:t>тветственные</a:t>
            </a:r>
            <a:r>
              <a:rPr lang="en-US" sz="1012" b="0" dirty="0">
                <a:cs typeface="Arial" charset="0"/>
              </a:rPr>
              <a:t> </a:t>
            </a:r>
            <a:r>
              <a:rPr lang="en-US" sz="1012" b="0" dirty="0" err="1">
                <a:cs typeface="Arial" charset="0"/>
              </a:rPr>
              <a:t>мастера</a:t>
            </a:r>
            <a:r>
              <a:rPr lang="ru-RU" sz="1012" b="0" dirty="0">
                <a:cs typeface="Arial" charset="0"/>
              </a:rPr>
              <a:t>;</a:t>
            </a:r>
            <a:endParaRPr lang="en-US" sz="1012" b="0" dirty="0">
              <a:cs typeface="Arial" charset="0"/>
            </a:endParaRPr>
          </a:p>
          <a:p>
            <a:pPr marL="160706" indent="-160706">
              <a:lnSpc>
                <a:spcPct val="150000"/>
              </a:lnSpc>
              <a:buClr>
                <a:srgbClr val="F98634"/>
              </a:buClr>
              <a:buFont typeface="Wingdings" panose="05000000000000000000" pitchFamily="2" charset="2"/>
              <a:buChar char="ü"/>
              <a:defRPr/>
            </a:pPr>
            <a:r>
              <a:rPr lang="ru-RU" sz="1012" b="0" dirty="0">
                <a:cs typeface="Arial" charset="0"/>
              </a:rPr>
              <a:t>Э</a:t>
            </a:r>
            <a:r>
              <a:rPr lang="en-US" sz="1012" b="0" dirty="0" err="1">
                <a:cs typeface="Arial" charset="0"/>
              </a:rPr>
              <a:t>лементы</a:t>
            </a:r>
            <a:r>
              <a:rPr lang="en-US" sz="1012" b="0" dirty="0">
                <a:cs typeface="Arial" charset="0"/>
              </a:rPr>
              <a:t> </a:t>
            </a:r>
            <a:r>
              <a:rPr lang="en-US" sz="1012" b="0" dirty="0" err="1">
                <a:cs typeface="Arial" charset="0"/>
              </a:rPr>
              <a:t>благоустройства</a:t>
            </a:r>
            <a:r>
              <a:rPr lang="ru-RU" sz="1012" b="0" dirty="0">
                <a:cs typeface="Arial" charset="0"/>
              </a:rPr>
              <a:t>;</a:t>
            </a:r>
            <a:endParaRPr lang="en-US" sz="1012" b="0" dirty="0">
              <a:cs typeface="Arial" charset="0"/>
            </a:endParaRPr>
          </a:p>
          <a:p>
            <a:pPr marL="160706" indent="-160706">
              <a:lnSpc>
                <a:spcPct val="150000"/>
              </a:lnSpc>
              <a:buClr>
                <a:srgbClr val="F98634"/>
              </a:buClr>
              <a:buFont typeface="Wingdings" panose="05000000000000000000" pitchFamily="2" charset="2"/>
              <a:buChar char="ü"/>
              <a:defRPr/>
            </a:pPr>
            <a:r>
              <a:rPr lang="ru-RU" sz="1012" b="0" dirty="0">
                <a:cs typeface="Arial" charset="0"/>
              </a:rPr>
              <a:t>К</a:t>
            </a:r>
            <a:r>
              <a:rPr lang="en-US" sz="1012" b="0" dirty="0" err="1">
                <a:cs typeface="Arial" charset="0"/>
              </a:rPr>
              <a:t>онструктивные</a:t>
            </a:r>
            <a:r>
              <a:rPr lang="en-US" sz="1012" b="0" dirty="0">
                <a:cs typeface="Arial" charset="0"/>
              </a:rPr>
              <a:t> </a:t>
            </a:r>
            <a:r>
              <a:rPr lang="en-US" sz="1012" b="0" dirty="0" err="1">
                <a:cs typeface="Arial" charset="0"/>
              </a:rPr>
              <a:t>элементы</a:t>
            </a:r>
            <a:r>
              <a:rPr lang="en-US" sz="1012" b="0" dirty="0">
                <a:cs typeface="Arial" charset="0"/>
              </a:rPr>
              <a:t> и </a:t>
            </a:r>
            <a:r>
              <a:rPr lang="en-US" sz="1012" b="0" dirty="0" err="1">
                <a:cs typeface="Arial" charset="0"/>
              </a:rPr>
              <a:t>материалы</a:t>
            </a:r>
            <a:r>
              <a:rPr lang="ru-RU" sz="1012" b="0" dirty="0">
                <a:cs typeface="Arial" charset="0"/>
              </a:rPr>
              <a:t>;</a:t>
            </a:r>
            <a:endParaRPr lang="en-US" sz="1012" b="0" dirty="0">
              <a:cs typeface="Arial" charset="0"/>
            </a:endParaRPr>
          </a:p>
          <a:p>
            <a:pPr marL="160706" indent="-160706">
              <a:lnSpc>
                <a:spcPct val="150000"/>
              </a:lnSpc>
              <a:buClr>
                <a:srgbClr val="F98634"/>
              </a:buClr>
              <a:buFont typeface="Wingdings" panose="05000000000000000000" pitchFamily="2" charset="2"/>
              <a:buChar char="ü"/>
              <a:defRPr/>
            </a:pPr>
            <a:r>
              <a:rPr lang="ru-RU" sz="1012" b="0" dirty="0">
                <a:cs typeface="Arial" charset="0"/>
              </a:rPr>
              <a:t>О</a:t>
            </a:r>
            <a:r>
              <a:rPr lang="en-US" sz="1012" b="0" dirty="0" err="1">
                <a:cs typeface="Arial" charset="0"/>
              </a:rPr>
              <a:t>бъекты</a:t>
            </a:r>
            <a:r>
              <a:rPr lang="en-US" sz="1012" b="0" dirty="0">
                <a:cs typeface="Arial" charset="0"/>
              </a:rPr>
              <a:t> </a:t>
            </a:r>
            <a:r>
              <a:rPr lang="en-US" sz="1012" b="0" dirty="0" err="1">
                <a:cs typeface="Arial" charset="0"/>
              </a:rPr>
              <a:t>придомовой</a:t>
            </a:r>
            <a:r>
              <a:rPr lang="en-US" sz="1012" b="0" dirty="0">
                <a:cs typeface="Arial" charset="0"/>
              </a:rPr>
              <a:t> </a:t>
            </a:r>
            <a:r>
              <a:rPr lang="en-US" sz="1012" b="0" dirty="0" err="1">
                <a:cs typeface="Arial" charset="0"/>
              </a:rPr>
              <a:t>территории</a:t>
            </a:r>
            <a:r>
              <a:rPr lang="ru-RU" sz="1012" b="0" dirty="0">
                <a:cs typeface="Arial" charset="0"/>
              </a:rPr>
              <a:t>;</a:t>
            </a:r>
            <a:endParaRPr lang="en-US" sz="1012" b="0" dirty="0">
              <a:cs typeface="Arial" charset="0"/>
            </a:endParaRPr>
          </a:p>
          <a:p>
            <a:pPr marL="160706" indent="-160706">
              <a:lnSpc>
                <a:spcPct val="150000"/>
              </a:lnSpc>
              <a:buClr>
                <a:srgbClr val="F98634"/>
              </a:buClr>
              <a:buFont typeface="Wingdings" panose="05000000000000000000" pitchFamily="2" charset="2"/>
              <a:buChar char="ü"/>
              <a:defRPr/>
            </a:pPr>
            <a:r>
              <a:rPr lang="ru-RU" sz="1012" b="0" dirty="0">
                <a:cs typeface="Arial" charset="0"/>
              </a:rPr>
              <a:t>Т</a:t>
            </a:r>
            <a:r>
              <a:rPr lang="en-US" sz="1012" b="0" dirty="0" err="1">
                <a:cs typeface="Arial" charset="0"/>
              </a:rPr>
              <a:t>ехнические</a:t>
            </a:r>
            <a:r>
              <a:rPr lang="en-US" sz="1012" b="0" dirty="0">
                <a:cs typeface="Arial" charset="0"/>
              </a:rPr>
              <a:t> </a:t>
            </a:r>
            <a:r>
              <a:rPr lang="en-US" sz="1012" b="0" dirty="0" err="1">
                <a:cs typeface="Arial" charset="0"/>
              </a:rPr>
              <a:t>характеристики</a:t>
            </a:r>
            <a:r>
              <a:rPr lang="ru-RU" sz="1012" b="0" dirty="0">
                <a:cs typeface="Arial" charset="0"/>
              </a:rPr>
              <a:t>;</a:t>
            </a:r>
            <a:endParaRPr lang="en-US" sz="1012" b="0" dirty="0">
              <a:cs typeface="Arial" charset="0"/>
            </a:endParaRPr>
          </a:p>
          <a:p>
            <a:pPr marL="160706" indent="-160706">
              <a:lnSpc>
                <a:spcPct val="150000"/>
              </a:lnSpc>
              <a:buClr>
                <a:srgbClr val="F98634"/>
              </a:buClr>
              <a:buFont typeface="Wingdings" panose="05000000000000000000" pitchFamily="2" charset="2"/>
              <a:buChar char="ü"/>
              <a:defRPr/>
            </a:pPr>
            <a:r>
              <a:rPr lang="ru-RU" sz="1012" b="0" dirty="0">
                <a:cs typeface="Arial" charset="0"/>
              </a:rPr>
              <a:t>П</a:t>
            </a:r>
            <a:r>
              <a:rPr lang="en-US" sz="1012" b="0" dirty="0" err="1">
                <a:cs typeface="Arial" charset="0"/>
              </a:rPr>
              <a:t>рочие</a:t>
            </a:r>
            <a:r>
              <a:rPr lang="en-US" sz="1012" b="0" dirty="0">
                <a:cs typeface="Arial" charset="0"/>
              </a:rPr>
              <a:t> </a:t>
            </a:r>
            <a:r>
              <a:rPr lang="en-US" sz="1012" b="0" dirty="0" err="1">
                <a:cs typeface="Arial" charset="0"/>
              </a:rPr>
              <a:t>характеристики</a:t>
            </a:r>
            <a:r>
              <a:rPr lang="ru-RU" sz="1012" b="0" dirty="0">
                <a:cs typeface="Arial" charset="0"/>
              </a:rPr>
              <a:t>.</a:t>
            </a:r>
            <a:endParaRPr lang="en-US" sz="1012" b="0" dirty="0">
              <a:cs typeface="Arial" charset="0"/>
            </a:endParaRPr>
          </a:p>
        </p:txBody>
      </p:sp>
      <p:sp>
        <p:nvSpPr>
          <p:cNvPr id="34823" name="Прямоугольник 9">
            <a:extLst>
              <a:ext uri="{FF2B5EF4-FFF2-40B4-BE49-F238E27FC236}">
                <a16:creationId xmlns:a16="http://schemas.microsoft.com/office/drawing/2014/main" id="{EADA0DC2-5475-42FF-A837-C496EC9913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875" y="1017588"/>
            <a:ext cx="27670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200" b="1"/>
              <a:t>Характеристики</a:t>
            </a:r>
            <a:r>
              <a:rPr lang="en-US" altLang="ru-RU" sz="1200" b="1"/>
              <a:t> зданий и помещений</a:t>
            </a:r>
            <a:r>
              <a:rPr lang="ru-RU" altLang="ru-RU" sz="1200" b="1"/>
              <a:t>:</a:t>
            </a:r>
            <a:endParaRPr lang="en-US" altLang="ru-RU" sz="1200" b="1"/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8BC1B7C0-24CD-4EE3-8FD1-7910DE381650}"/>
              </a:ext>
            </a:extLst>
          </p:cNvPr>
          <p:cNvCxnSpPr/>
          <p:nvPr/>
        </p:nvCxnSpPr>
        <p:spPr>
          <a:xfrm>
            <a:off x="195263" y="1347788"/>
            <a:ext cx="6515100" cy="0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6C05A1FF-1DB4-4546-B4A0-1B1641D8A489}"/>
              </a:ext>
            </a:extLst>
          </p:cNvPr>
          <p:cNvCxnSpPr/>
          <p:nvPr/>
        </p:nvCxnSpPr>
        <p:spPr>
          <a:xfrm>
            <a:off x="195263" y="2995613"/>
            <a:ext cx="6516687" cy="0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52A2448A-D7AC-453F-ACC6-41F8F71FA68F}"/>
              </a:ext>
            </a:extLst>
          </p:cNvPr>
          <p:cNvCxnSpPr/>
          <p:nvPr/>
        </p:nvCxnSpPr>
        <p:spPr>
          <a:xfrm>
            <a:off x="195263" y="3436938"/>
            <a:ext cx="6516687" cy="0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7607763-1030-4FAD-A4BD-B2D23A601B08}"/>
              </a:ext>
            </a:extLst>
          </p:cNvPr>
          <p:cNvSpPr/>
          <p:nvPr/>
        </p:nvSpPr>
        <p:spPr>
          <a:xfrm>
            <a:off x="549275" y="3765550"/>
            <a:ext cx="3429000" cy="5588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01775" indent="-160706">
              <a:lnSpc>
                <a:spcPct val="150000"/>
              </a:lnSpc>
              <a:buClr>
                <a:srgbClr val="F98634"/>
              </a:buClr>
              <a:buFont typeface="Wingdings" panose="05000000000000000000" pitchFamily="2" charset="2"/>
              <a:buChar char="ü"/>
              <a:defRPr/>
            </a:pPr>
            <a:r>
              <a:rPr lang="en-US" sz="1010" dirty="0" err="1">
                <a:cs typeface="Arial" charset="0"/>
              </a:rPr>
              <a:t>Отчет</a:t>
            </a:r>
            <a:r>
              <a:rPr lang="en-US" sz="1010" dirty="0">
                <a:cs typeface="Arial" charset="0"/>
              </a:rPr>
              <a:t> по </a:t>
            </a:r>
            <a:r>
              <a:rPr lang="en-US" sz="1010" dirty="0" err="1">
                <a:cs typeface="Arial" charset="0"/>
              </a:rPr>
              <a:t>зданиям</a:t>
            </a:r>
            <a:r>
              <a:rPr lang="ru-RU" sz="1010" dirty="0">
                <a:cs typeface="Arial" charset="0"/>
              </a:rPr>
              <a:t>;</a:t>
            </a:r>
            <a:endParaRPr lang="en-US" sz="1010" dirty="0">
              <a:cs typeface="Arial" charset="0"/>
            </a:endParaRPr>
          </a:p>
          <a:p>
            <a:pPr marL="201775" indent="-160706">
              <a:lnSpc>
                <a:spcPct val="150000"/>
              </a:lnSpc>
              <a:buClr>
                <a:srgbClr val="F98634"/>
              </a:buClr>
              <a:buFont typeface="Wingdings" panose="05000000000000000000" pitchFamily="2" charset="2"/>
              <a:buChar char="ü"/>
              <a:defRPr/>
            </a:pPr>
            <a:r>
              <a:rPr lang="en-US" sz="1010" dirty="0" err="1">
                <a:cs typeface="Arial" charset="0"/>
              </a:rPr>
              <a:t>Отчет</a:t>
            </a:r>
            <a:r>
              <a:rPr lang="en-US" sz="1010" dirty="0">
                <a:cs typeface="Arial" charset="0"/>
              </a:rPr>
              <a:t> по </a:t>
            </a:r>
            <a:r>
              <a:rPr lang="en-US" sz="1010" dirty="0" err="1">
                <a:cs typeface="Arial" charset="0"/>
              </a:rPr>
              <a:t>помещения</a:t>
            </a:r>
            <a:r>
              <a:rPr lang="ru-RU" sz="1010" dirty="0">
                <a:cs typeface="Arial" charset="0"/>
              </a:rPr>
              <a:t>м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>
            <a:extLst>
              <a:ext uri="{FF2B5EF4-FFF2-40B4-BE49-F238E27FC236}">
                <a16:creationId xmlns:a16="http://schemas.microsoft.com/office/drawing/2014/main" id="{34B4390E-EEB1-42AC-A49A-B3DD97D3EAC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lIns="51420" tIns="25703" rIns="51420" bIns="25703" anchor="t">
            <a:no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buClr>
                <a:srgbClr val="FFFFFF"/>
              </a:buClr>
              <a:buSzPct val="25000"/>
            </a:pPr>
            <a:fld id="{A9C85754-4189-4A79-A426-274A6E104435}" type="slidenum">
              <a:rPr lang="en-US" altLang="ru-RU" sz="700" b="1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pPr>
                <a:buClr>
                  <a:srgbClr val="FFFFFF"/>
                </a:buClr>
                <a:buSzPct val="25000"/>
              </a:pPr>
              <a:t>14</a:t>
            </a:fld>
            <a:endParaRPr lang="en-US" altLang="ru-RU" sz="700" b="1">
              <a:solidFill>
                <a:srgbClr val="FFFFFF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63" name="Shape 163">
            <a:extLst>
              <a:ext uri="{FF2B5EF4-FFF2-40B4-BE49-F238E27FC236}">
                <a16:creationId xmlns:a16="http://schemas.microsoft.com/office/drawing/2014/main" id="{E7C10801-6FA2-4769-8CDB-2F88D6B68F17}"/>
              </a:ext>
            </a:extLst>
          </p:cNvPr>
          <p:cNvSpPr txBox="1"/>
          <p:nvPr/>
        </p:nvSpPr>
        <p:spPr>
          <a:xfrm>
            <a:off x="1450975" y="246063"/>
            <a:ext cx="3956050" cy="309562"/>
          </a:xfrm>
          <a:prstGeom prst="rect">
            <a:avLst/>
          </a:prstGeom>
          <a:noFill/>
          <a:ln>
            <a:noFill/>
          </a:ln>
        </p:spPr>
        <p:txBody>
          <a:bodyPr lIns="51420" tIns="25703" rIns="51420" bIns="25703"/>
          <a:lstStyle/>
          <a:p>
            <a:pPr algn="ctr">
              <a:buClr>
                <a:srgbClr val="E36C09"/>
              </a:buClr>
              <a:buSzPct val="25000"/>
              <a:defRPr/>
            </a:pPr>
            <a:r>
              <a:rPr lang="ru-RU" sz="1518" b="1" dirty="0">
                <a:solidFill>
                  <a:srgbClr val="F98634"/>
                </a:solidFill>
                <a:sym typeface="Calibri"/>
              </a:rPr>
              <a:t>З</a:t>
            </a:r>
            <a:r>
              <a:rPr lang="en-US" sz="1518" b="1" dirty="0" err="1">
                <a:solidFill>
                  <a:srgbClr val="F98634"/>
                </a:solidFill>
                <a:sym typeface="Calibri"/>
              </a:rPr>
              <a:t>дания</a:t>
            </a:r>
            <a:endParaRPr lang="en-US" sz="1518" b="1" dirty="0">
              <a:solidFill>
                <a:srgbClr val="F98634"/>
              </a:solidFill>
              <a:sym typeface="Calibri"/>
            </a:endParaRPr>
          </a:p>
        </p:txBody>
      </p:sp>
      <p:pic>
        <p:nvPicPr>
          <p:cNvPr id="36867" name="Shape 164">
            <a:extLst>
              <a:ext uri="{FF2B5EF4-FFF2-40B4-BE49-F238E27FC236}">
                <a16:creationId xmlns:a16="http://schemas.microsoft.com/office/drawing/2014/main" id="{DB967E11-CD4B-4819-A354-AF81F6AC1FA9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54275" y="1344613"/>
            <a:ext cx="3998913" cy="2811462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5" name="Shape 165">
            <a:extLst>
              <a:ext uri="{FF2B5EF4-FFF2-40B4-BE49-F238E27FC236}">
                <a16:creationId xmlns:a16="http://schemas.microsoft.com/office/drawing/2014/main" id="{B6BD943E-1064-4EA0-9C50-6107187B6280}"/>
              </a:ext>
            </a:extLst>
          </p:cNvPr>
          <p:cNvSpPr txBox="1"/>
          <p:nvPr/>
        </p:nvSpPr>
        <p:spPr>
          <a:xfrm flipH="1">
            <a:off x="303213" y="2662238"/>
            <a:ext cx="1608137" cy="404812"/>
          </a:xfrm>
          <a:prstGeom prst="rect">
            <a:avLst/>
          </a:prstGeom>
          <a:noFill/>
          <a:ln w="9525" cap="flat" cmpd="sng">
            <a:solidFill>
              <a:srgbClr val="F98634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51420" tIns="51420" rIns="51420" bIns="51420" anchor="ctr"/>
          <a:lstStyle>
            <a:defPPr>
              <a:defRPr lang="en-US"/>
            </a:defPPr>
            <a:lvl1pPr algn="ctr">
              <a:lnSpc>
                <a:spcPct val="125000"/>
              </a:lnSpc>
              <a:defRPr sz="3600"/>
            </a:lvl1pPr>
          </a:lstStyle>
          <a:p>
            <a:pPr>
              <a:defRPr/>
            </a:pPr>
            <a:r>
              <a:rPr lang="ru-RU" sz="1012" dirty="0">
                <a:cs typeface="Arial" charset="0"/>
              </a:rPr>
              <a:t>В</a:t>
            </a:r>
            <a:r>
              <a:rPr lang="en-US" sz="1012" dirty="0">
                <a:cs typeface="Arial" charset="0"/>
              </a:rPr>
              <a:t> </a:t>
            </a:r>
            <a:r>
              <a:rPr lang="ru-RU" sz="1012" dirty="0">
                <a:cs typeface="Arial" charset="0"/>
              </a:rPr>
              <a:t>том</a:t>
            </a:r>
            <a:r>
              <a:rPr lang="en-US" sz="1012" dirty="0">
                <a:cs typeface="Arial" charset="0"/>
              </a:rPr>
              <a:t> </a:t>
            </a:r>
            <a:r>
              <a:rPr lang="en-US" sz="1012" dirty="0" err="1">
                <a:cs typeface="Arial" charset="0"/>
              </a:rPr>
              <a:t>числе</a:t>
            </a:r>
            <a:r>
              <a:rPr lang="en-US" sz="1012" dirty="0">
                <a:cs typeface="Arial" charset="0"/>
              </a:rPr>
              <a:t> </a:t>
            </a:r>
            <a:r>
              <a:rPr lang="en-US" sz="1012" dirty="0" err="1">
                <a:cs typeface="Arial" charset="0"/>
              </a:rPr>
              <a:t>по</a:t>
            </a:r>
            <a:r>
              <a:rPr lang="en-US" sz="1012" dirty="0">
                <a:cs typeface="Arial" charset="0"/>
              </a:rPr>
              <a:t> ГИС ЖКХ</a:t>
            </a:r>
          </a:p>
        </p:txBody>
      </p:sp>
      <p:sp>
        <p:nvSpPr>
          <p:cNvPr id="166" name="Shape 166">
            <a:extLst>
              <a:ext uri="{FF2B5EF4-FFF2-40B4-BE49-F238E27FC236}">
                <a16:creationId xmlns:a16="http://schemas.microsoft.com/office/drawing/2014/main" id="{E3EECD80-F7C7-411A-81AD-D4A694730611}"/>
              </a:ext>
            </a:extLst>
          </p:cNvPr>
          <p:cNvSpPr txBox="1"/>
          <p:nvPr/>
        </p:nvSpPr>
        <p:spPr>
          <a:xfrm flipH="1">
            <a:off x="303213" y="1768475"/>
            <a:ext cx="1608137" cy="644525"/>
          </a:xfrm>
          <a:prstGeom prst="rect">
            <a:avLst/>
          </a:prstGeom>
          <a:noFill/>
          <a:ln w="9525" cap="flat" cmpd="sng">
            <a:solidFill>
              <a:srgbClr val="F98634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51420" tIns="51420" rIns="51420" bIns="51420" anchor="ctr"/>
          <a:lstStyle>
            <a:defPPr>
              <a:defRPr lang="en-US"/>
            </a:defPPr>
            <a:lvl1pPr algn="ctr"/>
          </a:lstStyle>
          <a:p>
            <a:pPr>
              <a:lnSpc>
                <a:spcPct val="125000"/>
              </a:lnSpc>
              <a:defRPr/>
            </a:pPr>
            <a:r>
              <a:rPr lang="ru-RU" sz="1012" dirty="0">
                <a:cs typeface="Arial" charset="0"/>
              </a:rPr>
              <a:t>Вносите и используйте необходимые вам характеристики зданий </a:t>
            </a:r>
          </a:p>
        </p:txBody>
      </p:sp>
      <p:cxnSp>
        <p:nvCxnSpPr>
          <p:cNvPr id="167" name="Shape 167">
            <a:extLst>
              <a:ext uri="{FF2B5EF4-FFF2-40B4-BE49-F238E27FC236}">
                <a16:creationId xmlns:a16="http://schemas.microsoft.com/office/drawing/2014/main" id="{7A697CF6-CCD3-4C25-AD9C-06D15A71F6C9}"/>
              </a:ext>
            </a:extLst>
          </p:cNvPr>
          <p:cNvCxnSpPr>
            <a:stCxn id="166" idx="1"/>
          </p:cNvCxnSpPr>
          <p:nvPr/>
        </p:nvCxnSpPr>
        <p:spPr>
          <a:xfrm>
            <a:off x="1911350" y="2090738"/>
            <a:ext cx="614363" cy="236537"/>
          </a:xfrm>
          <a:prstGeom prst="straightConnector1">
            <a:avLst/>
          </a:prstGeom>
          <a:ln w="6350">
            <a:solidFill>
              <a:srgbClr val="F98634"/>
            </a:solidFill>
            <a:headEnd type="none" w="lg" len="lg"/>
            <a:tailEnd type="stealth" w="lg" len="lg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68" name="Shape 168">
            <a:extLst>
              <a:ext uri="{FF2B5EF4-FFF2-40B4-BE49-F238E27FC236}">
                <a16:creationId xmlns:a16="http://schemas.microsoft.com/office/drawing/2014/main" id="{C9670DAF-3D93-4B06-8095-193615E004DD}"/>
              </a:ext>
            </a:extLst>
          </p:cNvPr>
          <p:cNvCxnSpPr>
            <a:stCxn id="165" idx="1"/>
          </p:cNvCxnSpPr>
          <p:nvPr/>
        </p:nvCxnSpPr>
        <p:spPr>
          <a:xfrm>
            <a:off x="1911350" y="2863850"/>
            <a:ext cx="614363" cy="203200"/>
          </a:xfrm>
          <a:prstGeom prst="straightConnector1">
            <a:avLst/>
          </a:prstGeom>
          <a:ln w="6350">
            <a:solidFill>
              <a:srgbClr val="F98634"/>
            </a:solidFill>
            <a:headEnd type="none" w="lg" len="lg"/>
            <a:tailEnd type="stealth" w="lg" len="lg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>
            <a:extLst>
              <a:ext uri="{FF2B5EF4-FFF2-40B4-BE49-F238E27FC236}">
                <a16:creationId xmlns:a16="http://schemas.microsoft.com/office/drawing/2014/main" id="{72E61B81-44F4-407F-BD66-80ED1DDD436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lIns="51420" tIns="25703" rIns="51420" bIns="25703" anchor="t">
            <a:no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buClr>
                <a:srgbClr val="FFFFFF"/>
              </a:buClr>
              <a:buSzPct val="25000"/>
            </a:pPr>
            <a:fld id="{01B4FEB4-6AC0-4A01-92B4-4E341612B2EA}" type="slidenum">
              <a:rPr lang="en-US" altLang="ru-RU" sz="700" b="1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pPr>
                <a:buClr>
                  <a:srgbClr val="FFFFFF"/>
                </a:buClr>
                <a:buSzPct val="25000"/>
              </a:pPr>
              <a:t>15</a:t>
            </a:fld>
            <a:endParaRPr lang="en-US" altLang="ru-RU" sz="700" b="1">
              <a:solidFill>
                <a:srgbClr val="FFFFFF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177" name="Shape 177">
            <a:extLst>
              <a:ext uri="{FF2B5EF4-FFF2-40B4-BE49-F238E27FC236}">
                <a16:creationId xmlns:a16="http://schemas.microsoft.com/office/drawing/2014/main" id="{BED09021-CC7A-491E-B2C6-F6DAEC9237E0}"/>
              </a:ext>
            </a:extLst>
          </p:cNvPr>
          <p:cNvPicPr preferRelativeResize="0"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6538" y="1338263"/>
            <a:ext cx="3605212" cy="2863850"/>
          </a:xfrm>
          <a:prstGeom prst="rect">
            <a:avLst/>
          </a:prstGeom>
          <a:noFill/>
          <a:ln w="9525" cap="flat" cmpd="sng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178" name="Shape 178">
            <a:extLst>
              <a:ext uri="{FF2B5EF4-FFF2-40B4-BE49-F238E27FC236}">
                <a16:creationId xmlns:a16="http://schemas.microsoft.com/office/drawing/2014/main" id="{DEBACAD2-5DE0-472E-8E70-238EE8D8E3E5}"/>
              </a:ext>
            </a:extLst>
          </p:cNvPr>
          <p:cNvSpPr txBox="1"/>
          <p:nvPr/>
        </p:nvSpPr>
        <p:spPr>
          <a:xfrm>
            <a:off x="481013" y="1704975"/>
            <a:ext cx="1843087" cy="615950"/>
          </a:xfrm>
          <a:prstGeom prst="rect">
            <a:avLst/>
          </a:prstGeom>
          <a:noFill/>
          <a:ln w="9525" cap="flat" cmpd="sng">
            <a:solidFill>
              <a:srgbClr val="F98634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51420" tIns="51420" rIns="51420" bIns="51420" anchor="ctr"/>
          <a:lstStyle>
            <a:defPPr>
              <a:defRPr lang="en-US"/>
            </a:defPPr>
            <a:lvl1pPr algn="ctr">
              <a:lnSpc>
                <a:spcPct val="125000"/>
              </a:lnSpc>
              <a:defRPr sz="3600"/>
            </a:lvl1pPr>
          </a:lstStyle>
          <a:p>
            <a:pPr>
              <a:defRPr/>
            </a:pPr>
            <a:r>
              <a:rPr lang="ru-RU" sz="1012" dirty="0">
                <a:cs typeface="Arial" charset="0"/>
              </a:rPr>
              <a:t>У</a:t>
            </a:r>
            <a:r>
              <a:rPr lang="en-US" sz="1012" dirty="0" err="1">
                <a:cs typeface="Arial" charset="0"/>
              </a:rPr>
              <a:t>добный</a:t>
            </a:r>
            <a:r>
              <a:rPr lang="en-US" sz="1012" dirty="0">
                <a:cs typeface="Arial" charset="0"/>
              </a:rPr>
              <a:t> </a:t>
            </a:r>
            <a:r>
              <a:rPr lang="en-US" sz="1012" dirty="0" err="1">
                <a:cs typeface="Arial" charset="0"/>
              </a:rPr>
              <a:t>просмотр</a:t>
            </a:r>
            <a:r>
              <a:rPr lang="en-US" sz="1012" dirty="0">
                <a:cs typeface="Arial" charset="0"/>
              </a:rPr>
              <a:t> </a:t>
            </a:r>
            <a:r>
              <a:rPr lang="en-US" sz="1012" dirty="0" err="1">
                <a:cs typeface="Arial" charset="0"/>
              </a:rPr>
              <a:t>связанной</a:t>
            </a:r>
            <a:r>
              <a:rPr lang="en-US" sz="1012" dirty="0">
                <a:cs typeface="Arial" charset="0"/>
              </a:rPr>
              <a:t>  </a:t>
            </a:r>
            <a:r>
              <a:rPr lang="en-US" sz="1012" dirty="0" err="1">
                <a:cs typeface="Arial" charset="0"/>
              </a:rPr>
              <a:t>со</a:t>
            </a:r>
            <a:r>
              <a:rPr lang="en-US" sz="1012" dirty="0">
                <a:cs typeface="Arial" charset="0"/>
              </a:rPr>
              <a:t> </a:t>
            </a:r>
            <a:r>
              <a:rPr lang="en-US" sz="1012" dirty="0" err="1">
                <a:cs typeface="Arial" charset="0"/>
              </a:rPr>
              <a:t>зданиями</a:t>
            </a:r>
            <a:r>
              <a:rPr lang="en-US" sz="1012" dirty="0">
                <a:cs typeface="Arial" charset="0"/>
              </a:rPr>
              <a:t> </a:t>
            </a:r>
            <a:r>
              <a:rPr lang="en-US" sz="1012" dirty="0" err="1">
                <a:cs typeface="Arial" charset="0"/>
              </a:rPr>
              <a:t>информации</a:t>
            </a:r>
            <a:endParaRPr lang="en-US" sz="1012" dirty="0">
              <a:cs typeface="Arial" charset="0"/>
            </a:endParaRPr>
          </a:p>
        </p:txBody>
      </p:sp>
      <p:sp>
        <p:nvSpPr>
          <p:cNvPr id="179" name="Shape 179">
            <a:extLst>
              <a:ext uri="{FF2B5EF4-FFF2-40B4-BE49-F238E27FC236}">
                <a16:creationId xmlns:a16="http://schemas.microsoft.com/office/drawing/2014/main" id="{228AA1D3-B01A-430C-807A-7936C6D766EB}"/>
              </a:ext>
            </a:extLst>
          </p:cNvPr>
          <p:cNvSpPr txBox="1"/>
          <p:nvPr/>
        </p:nvSpPr>
        <p:spPr>
          <a:xfrm flipH="1">
            <a:off x="481013" y="2459038"/>
            <a:ext cx="1843087" cy="674687"/>
          </a:xfrm>
          <a:prstGeom prst="rect">
            <a:avLst/>
          </a:prstGeom>
          <a:noFill/>
          <a:ln w="9525" cap="flat" cmpd="sng">
            <a:solidFill>
              <a:srgbClr val="F98634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51420" tIns="51420" rIns="51420" bIns="51420" anchor="ctr"/>
          <a:lstStyle>
            <a:defPPr>
              <a:defRPr lang="en-US"/>
            </a:defPPr>
            <a:lvl1pPr algn="ctr">
              <a:lnSpc>
                <a:spcPct val="125000"/>
              </a:lnSpc>
              <a:defRPr sz="3600"/>
            </a:lvl1pPr>
          </a:lstStyle>
          <a:p>
            <a:pPr>
              <a:defRPr/>
            </a:pPr>
            <a:r>
              <a:rPr lang="ru-RU" sz="1012" dirty="0">
                <a:cs typeface="Arial" charset="0"/>
              </a:rPr>
              <a:t>А</a:t>
            </a:r>
            <a:r>
              <a:rPr lang="en-US" sz="1012" dirty="0" err="1">
                <a:cs typeface="Arial" charset="0"/>
              </a:rPr>
              <a:t>нализ</a:t>
            </a:r>
            <a:r>
              <a:rPr lang="en-US" sz="1012" dirty="0">
                <a:cs typeface="Arial" charset="0"/>
              </a:rPr>
              <a:t> </a:t>
            </a:r>
            <a:r>
              <a:rPr lang="ru-RU" sz="1012" dirty="0">
                <a:cs typeface="Arial" charset="0"/>
              </a:rPr>
              <a:t>информации</a:t>
            </a:r>
            <a:r>
              <a:rPr lang="en-US" sz="1012" dirty="0">
                <a:cs typeface="Arial" charset="0"/>
              </a:rPr>
              <a:t> в </a:t>
            </a:r>
            <a:r>
              <a:rPr lang="en-US" sz="1012" dirty="0" err="1">
                <a:cs typeface="Arial" charset="0"/>
              </a:rPr>
              <a:t>виде</a:t>
            </a:r>
            <a:r>
              <a:rPr lang="en-US" sz="1012" dirty="0">
                <a:cs typeface="Arial" charset="0"/>
              </a:rPr>
              <a:t> </a:t>
            </a:r>
            <a:r>
              <a:rPr lang="en-US" sz="1012" dirty="0" err="1">
                <a:cs typeface="Arial" charset="0"/>
              </a:rPr>
              <a:t>графиков</a:t>
            </a:r>
            <a:r>
              <a:rPr lang="en-US" sz="1012" dirty="0">
                <a:cs typeface="Arial" charset="0"/>
              </a:rPr>
              <a:t> и </a:t>
            </a:r>
            <a:r>
              <a:rPr lang="en-US" sz="1012" dirty="0" err="1">
                <a:cs typeface="Arial" charset="0"/>
              </a:rPr>
              <a:t>таблиц</a:t>
            </a:r>
            <a:endParaRPr lang="en-US" sz="1012" dirty="0">
              <a:cs typeface="Arial" charset="0"/>
            </a:endParaRPr>
          </a:p>
        </p:txBody>
      </p:sp>
      <p:cxnSp>
        <p:nvCxnSpPr>
          <p:cNvPr id="180" name="Shape 180">
            <a:extLst>
              <a:ext uri="{FF2B5EF4-FFF2-40B4-BE49-F238E27FC236}">
                <a16:creationId xmlns:a16="http://schemas.microsoft.com/office/drawing/2014/main" id="{D9B48383-7906-4338-9AA0-23CAEA78A533}"/>
              </a:ext>
            </a:extLst>
          </p:cNvPr>
          <p:cNvCxnSpPr>
            <a:stCxn id="179" idx="1"/>
          </p:cNvCxnSpPr>
          <p:nvPr/>
        </p:nvCxnSpPr>
        <p:spPr>
          <a:xfrm>
            <a:off x="2324100" y="2795588"/>
            <a:ext cx="552450" cy="758825"/>
          </a:xfrm>
          <a:prstGeom prst="straightConnector1">
            <a:avLst/>
          </a:prstGeom>
          <a:ln w="6350">
            <a:solidFill>
              <a:srgbClr val="F98634"/>
            </a:solidFill>
            <a:headEnd type="none" w="lg" len="lg"/>
            <a:tailEnd type="stealth" w="lg" len="lg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81" name="Shape 181">
            <a:extLst>
              <a:ext uri="{FF2B5EF4-FFF2-40B4-BE49-F238E27FC236}">
                <a16:creationId xmlns:a16="http://schemas.microsoft.com/office/drawing/2014/main" id="{D79C027A-1377-4B81-9788-E480C5EC97C0}"/>
              </a:ext>
            </a:extLst>
          </p:cNvPr>
          <p:cNvCxnSpPr>
            <a:stCxn id="178" idx="3"/>
          </p:cNvCxnSpPr>
          <p:nvPr/>
        </p:nvCxnSpPr>
        <p:spPr>
          <a:xfrm>
            <a:off x="2324100" y="2012950"/>
            <a:ext cx="1044575" cy="619125"/>
          </a:xfrm>
          <a:prstGeom prst="straightConnector1">
            <a:avLst/>
          </a:prstGeom>
          <a:ln w="6350">
            <a:solidFill>
              <a:srgbClr val="F98634"/>
            </a:solidFill>
            <a:headEnd type="none" w="lg" len="lg"/>
            <a:tailEnd type="stealth" w="lg" len="lg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0" name="Shape 163">
            <a:extLst>
              <a:ext uri="{FF2B5EF4-FFF2-40B4-BE49-F238E27FC236}">
                <a16:creationId xmlns:a16="http://schemas.microsoft.com/office/drawing/2014/main" id="{3F605B20-BDAF-4064-8583-206E4CA239C2}"/>
              </a:ext>
            </a:extLst>
          </p:cNvPr>
          <p:cNvSpPr txBox="1"/>
          <p:nvPr/>
        </p:nvSpPr>
        <p:spPr>
          <a:xfrm>
            <a:off x="1450975" y="246063"/>
            <a:ext cx="3956050" cy="309562"/>
          </a:xfrm>
          <a:prstGeom prst="rect">
            <a:avLst/>
          </a:prstGeom>
          <a:noFill/>
          <a:ln>
            <a:noFill/>
          </a:ln>
        </p:spPr>
        <p:txBody>
          <a:bodyPr lIns="51420" tIns="25703" rIns="51420" bIns="25703"/>
          <a:lstStyle/>
          <a:p>
            <a:pPr algn="ctr">
              <a:buClr>
                <a:srgbClr val="E36C09"/>
              </a:buClr>
              <a:buSzPct val="25000"/>
              <a:defRPr/>
            </a:pPr>
            <a:r>
              <a:rPr lang="ru-RU" sz="1518" b="1" dirty="0">
                <a:solidFill>
                  <a:srgbClr val="F98634"/>
                </a:solidFill>
                <a:sym typeface="Calibri"/>
              </a:rPr>
              <a:t>З</a:t>
            </a:r>
            <a:r>
              <a:rPr lang="en-US" sz="1518" b="1" dirty="0" err="1">
                <a:solidFill>
                  <a:srgbClr val="F98634"/>
                </a:solidFill>
                <a:sym typeface="Calibri"/>
              </a:rPr>
              <a:t>дания</a:t>
            </a:r>
            <a:endParaRPr lang="en-US" sz="1518" b="1" dirty="0">
              <a:solidFill>
                <a:srgbClr val="F98634"/>
              </a:solidFill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hape 187">
            <a:extLst>
              <a:ext uri="{FF2B5EF4-FFF2-40B4-BE49-F238E27FC236}">
                <a16:creationId xmlns:a16="http://schemas.microsoft.com/office/drawing/2014/main" id="{197F8974-83B8-4A9E-8AFE-F7FC8459C6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513" y="927100"/>
            <a:ext cx="57689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1420" tIns="25703" rIns="51420" bIns="25703" anchor="ctr"/>
          <a:lstStyle>
            <a:lvl1pPr>
              <a:tabLst>
                <a:tab pos="1508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1508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1508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1508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1508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1508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1508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1508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1508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ru-RU" sz="1100"/>
              <a:t>Быстрый доступ ко всей необходимой оперативной информации в одном окне</a:t>
            </a:r>
          </a:p>
        </p:txBody>
      </p:sp>
      <p:sp>
        <p:nvSpPr>
          <p:cNvPr id="189" name="Shape 189">
            <a:extLst>
              <a:ext uri="{FF2B5EF4-FFF2-40B4-BE49-F238E27FC236}">
                <a16:creationId xmlns:a16="http://schemas.microsoft.com/office/drawing/2014/main" id="{A6963DC4-1576-470A-A97E-928EAE35E3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lIns="51420" tIns="25703" rIns="51420" bIns="25703" anchor="t">
            <a:no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buClr>
                <a:srgbClr val="FFFFFF"/>
              </a:buClr>
              <a:buSzPct val="25000"/>
            </a:pPr>
            <a:fld id="{E7304004-65FB-4403-8517-2EA56E2E0BE3}" type="slidenum">
              <a:rPr lang="en-US" altLang="ru-RU" sz="700" b="1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pPr>
                <a:buClr>
                  <a:srgbClr val="FFFFFF"/>
                </a:buClr>
                <a:buSzPct val="25000"/>
              </a:pPr>
              <a:t>16</a:t>
            </a:fld>
            <a:endParaRPr lang="en-US" altLang="ru-RU" sz="700" b="1">
              <a:solidFill>
                <a:srgbClr val="FFFFFF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90" name="Shape 190">
            <a:extLst>
              <a:ext uri="{FF2B5EF4-FFF2-40B4-BE49-F238E27FC236}">
                <a16:creationId xmlns:a16="http://schemas.microsoft.com/office/drawing/2014/main" id="{828194D5-040D-4E8B-818D-7EF004313108}"/>
              </a:ext>
            </a:extLst>
          </p:cNvPr>
          <p:cNvSpPr txBox="1"/>
          <p:nvPr/>
        </p:nvSpPr>
        <p:spPr>
          <a:xfrm>
            <a:off x="1450975" y="261938"/>
            <a:ext cx="3956050" cy="307975"/>
          </a:xfrm>
          <a:prstGeom prst="rect">
            <a:avLst/>
          </a:prstGeom>
          <a:noFill/>
          <a:ln>
            <a:noFill/>
          </a:ln>
        </p:spPr>
        <p:txBody>
          <a:bodyPr lIns="51420" tIns="25703" rIns="51420" bIns="25703"/>
          <a:lstStyle/>
          <a:p>
            <a:pPr algn="ctr">
              <a:buClr>
                <a:srgbClr val="E36C09"/>
              </a:buClr>
              <a:buSzPct val="25000"/>
              <a:defRPr/>
            </a:pPr>
            <a:r>
              <a:rPr lang="en-US" sz="1518" b="1" dirty="0" err="1">
                <a:solidFill>
                  <a:srgbClr val="F98634"/>
                </a:solidFill>
                <a:sym typeface="Calibri"/>
              </a:rPr>
              <a:t>Работа</a:t>
            </a:r>
            <a:r>
              <a:rPr lang="en-US" sz="1518" b="1" dirty="0">
                <a:solidFill>
                  <a:srgbClr val="F98634"/>
                </a:solidFill>
                <a:sym typeface="Calibri"/>
              </a:rPr>
              <a:t> с </a:t>
            </a:r>
            <a:r>
              <a:rPr lang="en-US" sz="1518" b="1" dirty="0" err="1">
                <a:solidFill>
                  <a:srgbClr val="F98634"/>
                </a:solidFill>
                <a:sym typeface="Calibri"/>
              </a:rPr>
              <a:t>лицевыми</a:t>
            </a:r>
            <a:r>
              <a:rPr lang="en-US" sz="1518" b="1" dirty="0">
                <a:solidFill>
                  <a:srgbClr val="F98634"/>
                </a:solidFill>
                <a:sym typeface="Calibri"/>
              </a:rPr>
              <a:t> </a:t>
            </a:r>
            <a:r>
              <a:rPr lang="en-US" sz="1518" b="1" dirty="0" err="1">
                <a:solidFill>
                  <a:srgbClr val="F98634"/>
                </a:solidFill>
                <a:sym typeface="Calibri"/>
              </a:rPr>
              <a:t>счетами</a:t>
            </a:r>
            <a:endParaRPr lang="en-US" sz="1518" b="1" dirty="0">
              <a:solidFill>
                <a:srgbClr val="F98634"/>
              </a:solidFill>
              <a:sym typeface="Calibri"/>
            </a:endParaRPr>
          </a:p>
        </p:txBody>
      </p:sp>
      <p:sp>
        <p:nvSpPr>
          <p:cNvPr id="4" name="Скругленный прямоугольник 3">
            <a:extLst>
              <a:ext uri="{FF2B5EF4-FFF2-40B4-BE49-F238E27FC236}">
                <a16:creationId xmlns:a16="http://schemas.microsoft.com/office/drawing/2014/main" id="{D093A620-81A5-4B2E-95A6-08AC0F952BCA}"/>
              </a:ext>
            </a:extLst>
          </p:cNvPr>
          <p:cNvSpPr/>
          <p:nvPr/>
        </p:nvSpPr>
        <p:spPr>
          <a:xfrm>
            <a:off x="1739900" y="1800225"/>
            <a:ext cx="3378200" cy="423863"/>
          </a:xfrm>
          <a:prstGeom prst="roundRect">
            <a:avLst>
              <a:gd name="adj" fmla="val 7139"/>
            </a:avLst>
          </a:prstGeom>
          <a:solidFill>
            <a:srgbClr val="F98634"/>
          </a:soli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/>
              <a:t>Подробная информация о лицевых счетах</a:t>
            </a:r>
          </a:p>
        </p:txBody>
      </p:sp>
      <p:sp>
        <p:nvSpPr>
          <p:cNvPr id="6" name="Скругленный прямоугольник 5">
            <a:extLst>
              <a:ext uri="{FF2B5EF4-FFF2-40B4-BE49-F238E27FC236}">
                <a16:creationId xmlns:a16="http://schemas.microsoft.com/office/drawing/2014/main" id="{35FB61CA-AC87-4138-8C83-39C5BFCFBC2A}"/>
              </a:ext>
            </a:extLst>
          </p:cNvPr>
          <p:cNvSpPr/>
          <p:nvPr/>
        </p:nvSpPr>
        <p:spPr>
          <a:xfrm>
            <a:off x="847725" y="2528888"/>
            <a:ext cx="1147763" cy="776287"/>
          </a:xfrm>
          <a:prstGeom prst="roundRect">
            <a:avLst>
              <a:gd name="adj" fmla="val 6285"/>
            </a:avLst>
          </a:prstGeom>
          <a:noFill/>
          <a:ln w="9525" cap="flat" cmpd="sng">
            <a:solidFill>
              <a:srgbClr val="F98634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51420" tIns="51420" rIns="51420" bIns="51420" anchor="ctr"/>
          <a:lstStyle/>
          <a:p>
            <a:pPr algn="ctr">
              <a:defRPr/>
            </a:pPr>
            <a:r>
              <a:rPr lang="ru-RU" sz="1012" dirty="0">
                <a:cs typeface="Arial" charset="0"/>
              </a:rPr>
              <a:t>Информация о жильцах</a:t>
            </a:r>
          </a:p>
        </p:txBody>
      </p:sp>
      <p:sp>
        <p:nvSpPr>
          <p:cNvPr id="11" name="Скругленный прямоугольник 10">
            <a:extLst>
              <a:ext uri="{FF2B5EF4-FFF2-40B4-BE49-F238E27FC236}">
                <a16:creationId xmlns:a16="http://schemas.microsoft.com/office/drawing/2014/main" id="{F1549AB2-1D1F-4AA9-8D72-36D4B6D2A45A}"/>
              </a:ext>
            </a:extLst>
          </p:cNvPr>
          <p:cNvSpPr/>
          <p:nvPr/>
        </p:nvSpPr>
        <p:spPr>
          <a:xfrm>
            <a:off x="1314450" y="3433763"/>
            <a:ext cx="1554163" cy="776287"/>
          </a:xfrm>
          <a:prstGeom prst="roundRect">
            <a:avLst>
              <a:gd name="adj" fmla="val 3568"/>
            </a:avLst>
          </a:prstGeom>
          <a:noFill/>
          <a:ln w="9525" cap="flat" cmpd="sng">
            <a:solidFill>
              <a:srgbClr val="F98634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51420" tIns="51420" rIns="51420" bIns="51420" anchor="ctr"/>
          <a:lstStyle/>
          <a:p>
            <a:pPr algn="ctr">
              <a:defRPr/>
            </a:pPr>
            <a:r>
              <a:rPr lang="ru-RU" sz="1012" dirty="0">
                <a:cs typeface="Arial" charset="0"/>
              </a:rPr>
              <a:t>Информация по документам, касающимся изменений лицевого счета</a:t>
            </a:r>
          </a:p>
        </p:txBody>
      </p:sp>
      <p:sp>
        <p:nvSpPr>
          <p:cNvPr id="12" name="Скругленный прямоугольник 11">
            <a:extLst>
              <a:ext uri="{FF2B5EF4-FFF2-40B4-BE49-F238E27FC236}">
                <a16:creationId xmlns:a16="http://schemas.microsoft.com/office/drawing/2014/main" id="{72A1436E-6518-4447-98FE-F91446F6B26C}"/>
              </a:ext>
            </a:extLst>
          </p:cNvPr>
          <p:cNvSpPr/>
          <p:nvPr/>
        </p:nvSpPr>
        <p:spPr>
          <a:xfrm>
            <a:off x="4013200" y="3433763"/>
            <a:ext cx="1555750" cy="779462"/>
          </a:xfrm>
          <a:prstGeom prst="roundRect">
            <a:avLst>
              <a:gd name="adj" fmla="val 4999"/>
            </a:avLst>
          </a:prstGeom>
          <a:noFill/>
          <a:ln w="9525" cap="flat" cmpd="sng">
            <a:solidFill>
              <a:srgbClr val="F98634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51420" tIns="51420" rIns="51420" bIns="51420" anchor="ctr"/>
          <a:lstStyle/>
          <a:p>
            <a:pPr algn="ctr">
              <a:defRPr/>
            </a:pPr>
            <a:r>
              <a:rPr lang="ru-RU" sz="1012" dirty="0">
                <a:cs typeface="Arial" charset="0"/>
              </a:rPr>
              <a:t>Информация по действующим услугам</a:t>
            </a:r>
          </a:p>
        </p:txBody>
      </p:sp>
      <p:sp>
        <p:nvSpPr>
          <p:cNvPr id="13" name="Скругленный прямоугольник 12">
            <a:extLst>
              <a:ext uri="{FF2B5EF4-FFF2-40B4-BE49-F238E27FC236}">
                <a16:creationId xmlns:a16="http://schemas.microsoft.com/office/drawing/2014/main" id="{C02883C7-5B6A-45C4-BCC3-71B4437970FC}"/>
              </a:ext>
            </a:extLst>
          </p:cNvPr>
          <p:cNvSpPr/>
          <p:nvPr/>
        </p:nvSpPr>
        <p:spPr>
          <a:xfrm>
            <a:off x="2187575" y="2527300"/>
            <a:ext cx="1147763" cy="776288"/>
          </a:xfrm>
          <a:prstGeom prst="roundRect">
            <a:avLst>
              <a:gd name="adj" fmla="val 4946"/>
            </a:avLst>
          </a:prstGeom>
          <a:noFill/>
          <a:ln w="9525" cap="flat" cmpd="sng">
            <a:solidFill>
              <a:srgbClr val="F98634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51420" tIns="51420" rIns="51420" bIns="51420" anchor="ctr"/>
          <a:lstStyle/>
          <a:p>
            <a:pPr algn="ctr">
              <a:defRPr/>
            </a:pPr>
            <a:r>
              <a:rPr lang="ru-RU" sz="1012" dirty="0">
                <a:cs typeface="Arial" charset="0"/>
              </a:rPr>
              <a:t>Информация по льготникам</a:t>
            </a:r>
          </a:p>
        </p:txBody>
      </p:sp>
      <p:sp>
        <p:nvSpPr>
          <p:cNvPr id="14" name="Скругленный прямоугольник 13">
            <a:extLst>
              <a:ext uri="{FF2B5EF4-FFF2-40B4-BE49-F238E27FC236}">
                <a16:creationId xmlns:a16="http://schemas.microsoft.com/office/drawing/2014/main" id="{66CDCEFC-521A-4B81-8D29-F7E4D5F4F9FD}"/>
              </a:ext>
            </a:extLst>
          </p:cNvPr>
          <p:cNvSpPr/>
          <p:nvPr/>
        </p:nvSpPr>
        <p:spPr>
          <a:xfrm>
            <a:off x="3527425" y="2528888"/>
            <a:ext cx="1146175" cy="774700"/>
          </a:xfrm>
          <a:prstGeom prst="roundRect">
            <a:avLst>
              <a:gd name="adj" fmla="val 2878"/>
            </a:avLst>
          </a:prstGeom>
          <a:noFill/>
          <a:ln w="9525" cap="flat" cmpd="sng">
            <a:solidFill>
              <a:srgbClr val="F98634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51420" tIns="51420" rIns="51420" bIns="51420" anchor="ctr"/>
          <a:lstStyle/>
          <a:p>
            <a:pPr algn="ctr">
              <a:defRPr/>
            </a:pPr>
            <a:r>
              <a:rPr lang="ru-RU" sz="1012" dirty="0">
                <a:cs typeface="Arial" charset="0"/>
              </a:rPr>
              <a:t>Информация по приборам учета</a:t>
            </a:r>
          </a:p>
        </p:txBody>
      </p:sp>
      <p:sp>
        <p:nvSpPr>
          <p:cNvPr id="15" name="Скругленный прямоугольник 14">
            <a:extLst>
              <a:ext uri="{FF2B5EF4-FFF2-40B4-BE49-F238E27FC236}">
                <a16:creationId xmlns:a16="http://schemas.microsoft.com/office/drawing/2014/main" id="{7111FE26-B6FA-41B1-9A70-532F8F569AC6}"/>
              </a:ext>
            </a:extLst>
          </p:cNvPr>
          <p:cNvSpPr/>
          <p:nvPr/>
        </p:nvSpPr>
        <p:spPr>
          <a:xfrm>
            <a:off x="4867275" y="2528888"/>
            <a:ext cx="1146175" cy="774700"/>
          </a:xfrm>
          <a:prstGeom prst="roundRect">
            <a:avLst>
              <a:gd name="adj" fmla="val 5636"/>
            </a:avLst>
          </a:prstGeom>
          <a:noFill/>
          <a:ln w="9525" cap="flat" cmpd="sng">
            <a:solidFill>
              <a:srgbClr val="F98634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51420" tIns="51420" rIns="51420" bIns="51420" anchor="ctr"/>
          <a:lstStyle/>
          <a:p>
            <a:pPr algn="ctr">
              <a:defRPr/>
            </a:pPr>
            <a:r>
              <a:rPr lang="ru-RU" sz="1012" dirty="0">
                <a:cs typeface="Arial" charset="0"/>
              </a:rPr>
              <a:t>Взаиморасчеты</a:t>
            </a:r>
          </a:p>
        </p:txBody>
      </p:sp>
      <p:cxnSp>
        <p:nvCxnSpPr>
          <p:cNvPr id="64" name="Прямая соединительная линия 63">
            <a:extLst>
              <a:ext uri="{FF2B5EF4-FFF2-40B4-BE49-F238E27FC236}">
                <a16:creationId xmlns:a16="http://schemas.microsoft.com/office/drawing/2014/main" id="{D67D6871-69AE-43FF-A011-107351F99C99}"/>
              </a:ext>
            </a:extLst>
          </p:cNvPr>
          <p:cNvCxnSpPr/>
          <p:nvPr/>
        </p:nvCxnSpPr>
        <p:spPr>
          <a:xfrm flipH="1">
            <a:off x="1414463" y="2012950"/>
            <a:ext cx="325437" cy="0"/>
          </a:xfrm>
          <a:prstGeom prst="line">
            <a:avLst/>
          </a:prstGeom>
          <a:ln w="6350">
            <a:solidFill>
              <a:srgbClr val="F9863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 стрелкой 64">
            <a:extLst>
              <a:ext uri="{FF2B5EF4-FFF2-40B4-BE49-F238E27FC236}">
                <a16:creationId xmlns:a16="http://schemas.microsoft.com/office/drawing/2014/main" id="{41B727D9-0CF1-43E8-85E9-230D658CF6F4}"/>
              </a:ext>
            </a:extLst>
          </p:cNvPr>
          <p:cNvCxnSpPr/>
          <p:nvPr/>
        </p:nvCxnSpPr>
        <p:spPr>
          <a:xfrm>
            <a:off x="1414463" y="2012950"/>
            <a:ext cx="0" cy="508000"/>
          </a:xfrm>
          <a:prstGeom prst="straightConnector1">
            <a:avLst/>
          </a:prstGeom>
          <a:ln w="6350">
            <a:solidFill>
              <a:srgbClr val="F98634"/>
            </a:solidFill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0973" name="Группа 67">
            <a:extLst>
              <a:ext uri="{FF2B5EF4-FFF2-40B4-BE49-F238E27FC236}">
                <a16:creationId xmlns:a16="http://schemas.microsoft.com/office/drawing/2014/main" id="{C87BA6E9-0670-43D4-B201-417000DC3533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5118100" y="2012950"/>
            <a:ext cx="330200" cy="508000"/>
            <a:chOff x="18478500" y="4719497"/>
            <a:chExt cx="1175495" cy="1805477"/>
          </a:xfrm>
        </p:grpSpPr>
        <p:cxnSp>
          <p:nvCxnSpPr>
            <p:cNvPr id="66" name="Прямая соединительная линия 65">
              <a:extLst>
                <a:ext uri="{FF2B5EF4-FFF2-40B4-BE49-F238E27FC236}">
                  <a16:creationId xmlns:a16="http://schemas.microsoft.com/office/drawing/2014/main" id="{07D9182D-BBB8-4869-B855-CE020E0606DD}"/>
                </a:ext>
              </a:extLst>
            </p:cNvPr>
            <p:cNvCxnSpPr>
              <a:stCxn id="4" idx="3"/>
            </p:cNvCxnSpPr>
            <p:nvPr/>
          </p:nvCxnSpPr>
          <p:spPr>
            <a:xfrm flipH="1">
              <a:off x="18478500" y="4719497"/>
              <a:ext cx="1175495" cy="0"/>
            </a:xfrm>
            <a:prstGeom prst="line">
              <a:avLst/>
            </a:prstGeom>
            <a:ln w="6350">
              <a:solidFill>
                <a:srgbClr val="F98634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Прямая со стрелкой 66">
              <a:extLst>
                <a:ext uri="{FF2B5EF4-FFF2-40B4-BE49-F238E27FC236}">
                  <a16:creationId xmlns:a16="http://schemas.microsoft.com/office/drawing/2014/main" id="{8B8AAD94-AC8A-4F37-8EF7-C4861D7E9A9C}"/>
                </a:ext>
              </a:extLst>
            </p:cNvPr>
            <p:cNvCxnSpPr/>
            <p:nvPr/>
          </p:nvCxnSpPr>
          <p:spPr>
            <a:xfrm>
              <a:off x="18478500" y="4719497"/>
              <a:ext cx="0" cy="1805477"/>
            </a:xfrm>
            <a:prstGeom prst="straightConnector1">
              <a:avLst/>
            </a:prstGeom>
            <a:ln w="6350">
              <a:solidFill>
                <a:srgbClr val="F98634"/>
              </a:solidFill>
              <a:headEnd type="none" w="med" len="med"/>
              <a:tailEnd type="stealth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9" name="Прямая со стрелкой 68">
            <a:extLst>
              <a:ext uri="{FF2B5EF4-FFF2-40B4-BE49-F238E27FC236}">
                <a16:creationId xmlns:a16="http://schemas.microsoft.com/office/drawing/2014/main" id="{BCC10493-5BB8-43D5-9024-9199AF065511}"/>
              </a:ext>
            </a:extLst>
          </p:cNvPr>
          <p:cNvCxnSpPr>
            <a:endCxn id="11" idx="0"/>
          </p:cNvCxnSpPr>
          <p:nvPr/>
        </p:nvCxnSpPr>
        <p:spPr>
          <a:xfrm>
            <a:off x="2090738" y="2224088"/>
            <a:ext cx="0" cy="1209675"/>
          </a:xfrm>
          <a:prstGeom prst="straightConnector1">
            <a:avLst/>
          </a:prstGeom>
          <a:ln w="6350">
            <a:solidFill>
              <a:srgbClr val="F98634"/>
            </a:solidFill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 стрелкой 73">
            <a:extLst>
              <a:ext uri="{FF2B5EF4-FFF2-40B4-BE49-F238E27FC236}">
                <a16:creationId xmlns:a16="http://schemas.microsoft.com/office/drawing/2014/main" id="{7ED1096C-F493-479E-9538-0FE45F65105C}"/>
              </a:ext>
            </a:extLst>
          </p:cNvPr>
          <p:cNvCxnSpPr/>
          <p:nvPr/>
        </p:nvCxnSpPr>
        <p:spPr>
          <a:xfrm>
            <a:off x="4791075" y="2224088"/>
            <a:ext cx="0" cy="1209675"/>
          </a:xfrm>
          <a:prstGeom prst="straightConnector1">
            <a:avLst/>
          </a:prstGeom>
          <a:ln w="6350">
            <a:solidFill>
              <a:srgbClr val="F98634"/>
            </a:solidFill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 стрелкой 74">
            <a:extLst>
              <a:ext uri="{FF2B5EF4-FFF2-40B4-BE49-F238E27FC236}">
                <a16:creationId xmlns:a16="http://schemas.microsoft.com/office/drawing/2014/main" id="{FE33A1D5-9FF9-4EE6-A373-D982E3BC28F5}"/>
              </a:ext>
            </a:extLst>
          </p:cNvPr>
          <p:cNvCxnSpPr/>
          <p:nvPr/>
        </p:nvCxnSpPr>
        <p:spPr>
          <a:xfrm>
            <a:off x="2776538" y="2224088"/>
            <a:ext cx="0" cy="304800"/>
          </a:xfrm>
          <a:prstGeom prst="straightConnector1">
            <a:avLst/>
          </a:prstGeom>
          <a:ln w="6350">
            <a:solidFill>
              <a:srgbClr val="F98634"/>
            </a:solidFill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 стрелкой 76">
            <a:extLst>
              <a:ext uri="{FF2B5EF4-FFF2-40B4-BE49-F238E27FC236}">
                <a16:creationId xmlns:a16="http://schemas.microsoft.com/office/drawing/2014/main" id="{FCC348C5-BB68-42CC-A9A8-3A01D7AC6C9D}"/>
              </a:ext>
            </a:extLst>
          </p:cNvPr>
          <p:cNvCxnSpPr/>
          <p:nvPr/>
        </p:nvCxnSpPr>
        <p:spPr>
          <a:xfrm>
            <a:off x="4100513" y="2216150"/>
            <a:ext cx="0" cy="304800"/>
          </a:xfrm>
          <a:prstGeom prst="straightConnector1">
            <a:avLst/>
          </a:prstGeom>
          <a:ln w="6350">
            <a:solidFill>
              <a:srgbClr val="F98634"/>
            </a:solidFill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>
            <a:extLst>
              <a:ext uri="{FF2B5EF4-FFF2-40B4-BE49-F238E27FC236}">
                <a16:creationId xmlns:a16="http://schemas.microsoft.com/office/drawing/2014/main" id="{738F3627-8A1B-440D-AC42-78AEF31FE8A6}"/>
              </a:ext>
            </a:extLst>
          </p:cNvPr>
          <p:cNvSpPr txBox="1"/>
          <p:nvPr/>
        </p:nvSpPr>
        <p:spPr>
          <a:xfrm>
            <a:off x="958850" y="1397000"/>
            <a:ext cx="4859338" cy="495300"/>
          </a:xfrm>
          <a:prstGeom prst="rect">
            <a:avLst/>
          </a:prstGeom>
          <a:noFill/>
          <a:ln>
            <a:noFill/>
          </a:ln>
        </p:spPr>
        <p:txBody>
          <a:bodyPr lIns="51420" tIns="25703" rIns="51420" bIns="25703"/>
          <a:lstStyle/>
          <a:p>
            <a:pPr algn="just">
              <a:lnSpc>
                <a:spcPct val="150000"/>
              </a:lnSpc>
              <a:defRPr/>
            </a:pPr>
            <a:endParaRPr sz="2250">
              <a:cs typeface="Arial" charset="0"/>
            </a:endParaRPr>
          </a:p>
        </p:txBody>
      </p:sp>
      <p:sp>
        <p:nvSpPr>
          <p:cNvPr id="199" name="Shape 199">
            <a:extLst>
              <a:ext uri="{FF2B5EF4-FFF2-40B4-BE49-F238E27FC236}">
                <a16:creationId xmlns:a16="http://schemas.microsoft.com/office/drawing/2014/main" id="{F4D15CF5-E5B1-405F-9A30-A3144BE54E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lIns="51420" tIns="25703" rIns="51420" bIns="25703" anchor="t">
            <a:no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buClr>
                <a:srgbClr val="FFFFFF"/>
              </a:buClr>
              <a:buSzPct val="25000"/>
            </a:pPr>
            <a:fld id="{2160A697-9A3F-426E-AFAE-E39D6AF94826}" type="slidenum">
              <a:rPr lang="en-US" altLang="ru-RU" sz="700" b="1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pPr>
                <a:buClr>
                  <a:srgbClr val="FFFFFF"/>
                </a:buClr>
                <a:buSzPct val="25000"/>
              </a:pPr>
              <a:t>17</a:t>
            </a:fld>
            <a:endParaRPr lang="en-US" altLang="ru-RU" sz="700" b="1">
              <a:solidFill>
                <a:srgbClr val="FFFFFF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01" name="Shape 201">
            <a:extLst>
              <a:ext uri="{FF2B5EF4-FFF2-40B4-BE49-F238E27FC236}">
                <a16:creationId xmlns:a16="http://schemas.microsoft.com/office/drawing/2014/main" id="{FA05DCCB-A2C6-4FFE-A573-B52F8D78B582}"/>
              </a:ext>
            </a:extLst>
          </p:cNvPr>
          <p:cNvSpPr txBox="1"/>
          <p:nvPr/>
        </p:nvSpPr>
        <p:spPr>
          <a:xfrm>
            <a:off x="404813" y="1262063"/>
            <a:ext cx="2879725" cy="2678112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51420" tIns="51420" rIns="51420" bIns="51420"/>
          <a:lstStyle>
            <a:defPPr>
              <a:defRPr lang="en-US"/>
            </a:defPPr>
            <a:lvl1pPr>
              <a:defRPr sz="3600" b="1"/>
            </a:lvl1pPr>
          </a:lstStyle>
          <a:p>
            <a:pPr marL="160706" indent="-160706">
              <a:lnSpc>
                <a:spcPct val="150000"/>
              </a:lnSpc>
              <a:buClr>
                <a:srgbClr val="F98634"/>
              </a:buClr>
              <a:buFont typeface="Wingdings" panose="05000000000000000000" pitchFamily="2" charset="2"/>
              <a:buChar char="ü"/>
              <a:defRPr/>
            </a:pPr>
            <a:r>
              <a:rPr lang="ru-RU" sz="1012" b="0" dirty="0">
                <a:cs typeface="Arial" charset="0"/>
                <a:sym typeface="Roboto"/>
              </a:rPr>
              <a:t>Д</a:t>
            </a:r>
            <a:r>
              <a:rPr lang="en-US" sz="1012" b="0" dirty="0" err="1">
                <a:cs typeface="Arial" charset="0"/>
                <a:sym typeface="Roboto"/>
              </a:rPr>
              <a:t>оступ</a:t>
            </a:r>
            <a:r>
              <a:rPr lang="en-US" sz="1012" b="0" dirty="0">
                <a:cs typeface="Arial" charset="0"/>
                <a:sym typeface="Roboto"/>
              </a:rPr>
              <a:t> </a:t>
            </a:r>
            <a:r>
              <a:rPr lang="en-US" sz="1012" b="0" dirty="0" err="1">
                <a:cs typeface="Arial" charset="0"/>
                <a:sym typeface="Roboto"/>
              </a:rPr>
              <a:t>ко</a:t>
            </a:r>
            <a:r>
              <a:rPr lang="en-US" sz="1012" b="0" dirty="0">
                <a:cs typeface="Arial" charset="0"/>
                <a:sym typeface="Roboto"/>
              </a:rPr>
              <a:t> </a:t>
            </a:r>
            <a:r>
              <a:rPr lang="en-US" sz="1012" b="0" dirty="0" err="1">
                <a:cs typeface="Arial" charset="0"/>
                <a:sym typeface="Roboto"/>
              </a:rPr>
              <a:t>всей</a:t>
            </a:r>
            <a:r>
              <a:rPr lang="en-US" sz="1012" b="0" dirty="0">
                <a:cs typeface="Arial" charset="0"/>
                <a:sym typeface="Roboto"/>
              </a:rPr>
              <a:t> </a:t>
            </a:r>
            <a:r>
              <a:rPr lang="en-US" sz="1012" b="0" dirty="0" err="1">
                <a:cs typeface="Arial" charset="0"/>
                <a:sym typeface="Roboto"/>
              </a:rPr>
              <a:t>информации</a:t>
            </a:r>
            <a:r>
              <a:rPr lang="en-US" sz="1012" b="0" dirty="0">
                <a:cs typeface="Arial" charset="0"/>
                <a:sym typeface="Roboto"/>
              </a:rPr>
              <a:t> </a:t>
            </a:r>
            <a:r>
              <a:rPr lang="en-US" sz="1012" b="0" dirty="0" err="1">
                <a:cs typeface="Arial" charset="0"/>
                <a:sym typeface="Roboto"/>
              </a:rPr>
              <a:t>по</a:t>
            </a:r>
            <a:r>
              <a:rPr lang="en-US" sz="1012" b="0" dirty="0">
                <a:cs typeface="Arial" charset="0"/>
                <a:sym typeface="Roboto"/>
              </a:rPr>
              <a:t> </a:t>
            </a:r>
            <a:r>
              <a:rPr lang="en-US" sz="1012" b="0" dirty="0" err="1">
                <a:cs typeface="Arial" charset="0"/>
                <a:sym typeface="Roboto"/>
              </a:rPr>
              <a:t>лицевому</a:t>
            </a:r>
            <a:r>
              <a:rPr lang="en-US" sz="1012" b="0" dirty="0">
                <a:cs typeface="Arial" charset="0"/>
                <a:sym typeface="Roboto"/>
              </a:rPr>
              <a:t> </a:t>
            </a:r>
            <a:r>
              <a:rPr lang="en-US" sz="1012" b="0" dirty="0" err="1">
                <a:cs typeface="Arial" charset="0"/>
                <a:sym typeface="Roboto"/>
              </a:rPr>
              <a:t>счету</a:t>
            </a:r>
            <a:r>
              <a:rPr lang="en-US" sz="1012" b="0" dirty="0">
                <a:cs typeface="Arial" charset="0"/>
                <a:sym typeface="Roboto"/>
              </a:rPr>
              <a:t> ЖКХ в </a:t>
            </a:r>
            <a:r>
              <a:rPr lang="en-US" sz="1012" b="0" dirty="0" err="1">
                <a:cs typeface="Arial" charset="0"/>
                <a:sym typeface="Roboto"/>
              </a:rPr>
              <a:t>одном</a:t>
            </a:r>
            <a:r>
              <a:rPr lang="en-US" sz="1012" b="0" dirty="0">
                <a:cs typeface="Arial" charset="0"/>
                <a:sym typeface="Roboto"/>
              </a:rPr>
              <a:t> </a:t>
            </a:r>
            <a:r>
              <a:rPr lang="en-US" sz="1012" b="0" dirty="0" err="1">
                <a:cs typeface="Arial" charset="0"/>
                <a:sym typeface="Roboto"/>
              </a:rPr>
              <a:t>окне</a:t>
            </a:r>
            <a:r>
              <a:rPr lang="en-US" sz="1012" b="0" dirty="0">
                <a:cs typeface="Arial" charset="0"/>
                <a:sym typeface="Roboto"/>
              </a:rPr>
              <a:t>:</a:t>
            </a:r>
          </a:p>
          <a:p>
            <a:pPr marL="452823" lvl="1" indent="-160706">
              <a:lnSpc>
                <a:spcPct val="150000"/>
              </a:lnSpc>
              <a:buClr>
                <a:srgbClr val="F98634"/>
              </a:buClr>
              <a:buFont typeface="Arial" panose="020B0604020202020204" pitchFamily="34" charset="0"/>
              <a:buChar char="•"/>
              <a:defRPr/>
            </a:pPr>
            <a:r>
              <a:rPr lang="ru-RU" sz="1012" dirty="0">
                <a:cs typeface="Arial" charset="0"/>
                <a:sym typeface="Roboto"/>
              </a:rPr>
              <a:t>О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проживающих</a:t>
            </a:r>
            <a:r>
              <a:rPr lang="en-US" sz="1012" dirty="0">
                <a:cs typeface="Arial" charset="0"/>
                <a:sym typeface="Roboto"/>
              </a:rPr>
              <a:t> и </a:t>
            </a:r>
            <a:r>
              <a:rPr lang="en-US" sz="1012" dirty="0" err="1">
                <a:cs typeface="Arial" charset="0"/>
                <a:sym typeface="Roboto"/>
              </a:rPr>
              <a:t>собственниках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лицевого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счета</a:t>
            </a:r>
            <a:r>
              <a:rPr lang="en-US" sz="1012" dirty="0">
                <a:cs typeface="Arial" charset="0"/>
                <a:sym typeface="Roboto"/>
              </a:rPr>
              <a:t>;</a:t>
            </a:r>
          </a:p>
          <a:p>
            <a:pPr marL="452823" lvl="1" indent="-160706">
              <a:lnSpc>
                <a:spcPct val="150000"/>
              </a:lnSpc>
              <a:buClr>
                <a:srgbClr val="F98634"/>
              </a:buClr>
              <a:buFont typeface="Arial" panose="020B0604020202020204" pitchFamily="34" charset="0"/>
              <a:buChar char="•"/>
              <a:defRPr/>
            </a:pPr>
            <a:r>
              <a:rPr lang="ru-RU" sz="1012" dirty="0">
                <a:cs typeface="Arial" charset="0"/>
                <a:sym typeface="Roboto"/>
              </a:rPr>
              <a:t>О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начислениях</a:t>
            </a:r>
            <a:r>
              <a:rPr lang="en-US" sz="1012" dirty="0">
                <a:cs typeface="Arial" charset="0"/>
                <a:sym typeface="Roboto"/>
              </a:rPr>
              <a:t> и </a:t>
            </a:r>
            <a:r>
              <a:rPr lang="en-US" sz="1012" dirty="0" err="1">
                <a:cs typeface="Arial" charset="0"/>
                <a:sym typeface="Roboto"/>
              </a:rPr>
              <a:t>оплатах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за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любой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период</a:t>
            </a:r>
            <a:r>
              <a:rPr lang="en-US" sz="1012" dirty="0">
                <a:cs typeface="Arial" charset="0"/>
                <a:sym typeface="Roboto"/>
              </a:rPr>
              <a:t> (</a:t>
            </a:r>
            <a:r>
              <a:rPr lang="en-US" sz="1012" dirty="0" err="1">
                <a:cs typeface="Arial" charset="0"/>
                <a:sym typeface="Roboto"/>
              </a:rPr>
              <a:t>карточка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лицевого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счета</a:t>
            </a:r>
            <a:r>
              <a:rPr lang="en-US" sz="1012" dirty="0">
                <a:cs typeface="Arial" charset="0"/>
                <a:sym typeface="Roboto"/>
              </a:rPr>
              <a:t>);</a:t>
            </a:r>
          </a:p>
          <a:p>
            <a:pPr marL="452823" lvl="1" indent="-160706">
              <a:lnSpc>
                <a:spcPct val="150000"/>
              </a:lnSpc>
              <a:buClr>
                <a:srgbClr val="F98634"/>
              </a:buClr>
              <a:buFont typeface="Arial" panose="020B0604020202020204" pitchFamily="34" charset="0"/>
              <a:buChar char="•"/>
              <a:defRPr/>
            </a:pPr>
            <a:r>
              <a:rPr lang="ru-RU" sz="1012" dirty="0">
                <a:cs typeface="Arial" charset="0"/>
                <a:sym typeface="Roboto"/>
              </a:rPr>
              <a:t>О</a:t>
            </a:r>
            <a:r>
              <a:rPr lang="en-US" sz="1012" dirty="0">
                <a:cs typeface="Arial" charset="0"/>
                <a:sym typeface="Roboto"/>
              </a:rPr>
              <a:t>б </a:t>
            </a:r>
            <a:r>
              <a:rPr lang="en-US" sz="1012" dirty="0" err="1">
                <a:cs typeface="Arial" charset="0"/>
                <a:sym typeface="Roboto"/>
              </a:rPr>
              <a:t>истории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всех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операций</a:t>
            </a:r>
            <a:r>
              <a:rPr lang="en-US" sz="1012" dirty="0">
                <a:cs typeface="Arial" charset="0"/>
                <a:sym typeface="Roboto"/>
              </a:rPr>
              <a:t>, </a:t>
            </a:r>
            <a:r>
              <a:rPr lang="en-US" sz="1012" dirty="0" err="1">
                <a:cs typeface="Arial" charset="0"/>
                <a:sym typeface="Roboto"/>
              </a:rPr>
              <a:t>когда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либо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совершенных</a:t>
            </a:r>
            <a:r>
              <a:rPr lang="en-US" sz="1012" dirty="0">
                <a:cs typeface="Arial" charset="0"/>
                <a:sym typeface="Roboto"/>
              </a:rPr>
              <a:t> с </a:t>
            </a:r>
            <a:r>
              <a:rPr lang="en-US" sz="1012" dirty="0" err="1">
                <a:cs typeface="Arial" charset="0"/>
                <a:sym typeface="Roboto"/>
              </a:rPr>
              <a:t>данным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лицевым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счетом</a:t>
            </a:r>
            <a:r>
              <a:rPr lang="en-US" sz="1012" dirty="0">
                <a:cs typeface="Arial" charset="0"/>
                <a:sym typeface="Roboto"/>
              </a:rPr>
              <a:t>;</a:t>
            </a:r>
          </a:p>
          <a:p>
            <a:pPr marL="452823" lvl="1" indent="-160706">
              <a:lnSpc>
                <a:spcPct val="150000"/>
              </a:lnSpc>
              <a:buClr>
                <a:srgbClr val="F98634"/>
              </a:buClr>
              <a:buFont typeface="Arial" panose="020B0604020202020204" pitchFamily="34" charset="0"/>
              <a:buChar char="•"/>
              <a:defRPr/>
            </a:pPr>
            <a:r>
              <a:rPr lang="ru-RU" sz="1012" dirty="0">
                <a:cs typeface="Arial" charset="0"/>
                <a:sym typeface="Roboto"/>
              </a:rPr>
              <a:t>О</a:t>
            </a:r>
            <a:r>
              <a:rPr lang="en-US" sz="1012" dirty="0">
                <a:cs typeface="Arial" charset="0"/>
                <a:sym typeface="Roboto"/>
              </a:rPr>
              <a:t>б </a:t>
            </a:r>
            <a:r>
              <a:rPr lang="ru-RU" sz="1012" dirty="0">
                <a:cs typeface="Arial" charset="0"/>
                <a:sym typeface="Roboto"/>
              </a:rPr>
              <a:t>используемых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приборах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учета</a:t>
            </a:r>
            <a:r>
              <a:rPr lang="en-US" sz="1012" dirty="0">
                <a:cs typeface="Arial" charset="0"/>
                <a:sym typeface="Roboto"/>
              </a:rPr>
              <a:t> (</a:t>
            </a:r>
            <a:r>
              <a:rPr lang="en-US" sz="1012" dirty="0" err="1">
                <a:cs typeface="Arial" charset="0"/>
                <a:sym typeface="Roboto"/>
              </a:rPr>
              <a:t>счетчиках</a:t>
            </a:r>
            <a:r>
              <a:rPr lang="en-US" sz="1012" dirty="0">
                <a:cs typeface="Arial" charset="0"/>
                <a:sym typeface="Roboto"/>
              </a:rPr>
              <a:t>);</a:t>
            </a:r>
          </a:p>
          <a:p>
            <a:pPr marL="452823" lvl="1" indent="-160706">
              <a:lnSpc>
                <a:spcPct val="150000"/>
              </a:lnSpc>
              <a:buClr>
                <a:srgbClr val="F98634"/>
              </a:buClr>
              <a:buFont typeface="Arial" panose="020B0604020202020204" pitchFamily="34" charset="0"/>
              <a:buChar char="•"/>
              <a:defRPr/>
            </a:pPr>
            <a:r>
              <a:rPr lang="ru-RU" sz="1012" dirty="0">
                <a:cs typeface="Arial" charset="0"/>
                <a:sym typeface="Roboto"/>
              </a:rPr>
              <a:t>О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действующих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услугах</a:t>
            </a:r>
            <a:r>
              <a:rPr lang="en-US" sz="1012" dirty="0">
                <a:cs typeface="Arial" charset="0"/>
                <a:sym typeface="Roboto"/>
              </a:rPr>
              <a:t> ЖКХ</a:t>
            </a:r>
            <a:r>
              <a:rPr lang="ru-RU" sz="1012" dirty="0">
                <a:cs typeface="Arial" charset="0"/>
                <a:sym typeface="Roboto"/>
              </a:rPr>
              <a:t>.</a:t>
            </a:r>
            <a:endParaRPr lang="en-US" sz="1012" dirty="0">
              <a:cs typeface="Arial" charset="0"/>
              <a:sym typeface="Roboto"/>
            </a:endParaRPr>
          </a:p>
        </p:txBody>
      </p:sp>
      <p:sp>
        <p:nvSpPr>
          <p:cNvPr id="202" name="Shape 202">
            <a:extLst>
              <a:ext uri="{FF2B5EF4-FFF2-40B4-BE49-F238E27FC236}">
                <a16:creationId xmlns:a16="http://schemas.microsoft.com/office/drawing/2014/main" id="{18D5C04C-6ABA-4D89-9374-F1B8E77B2B7F}"/>
              </a:ext>
            </a:extLst>
          </p:cNvPr>
          <p:cNvSpPr txBox="1"/>
          <p:nvPr/>
        </p:nvSpPr>
        <p:spPr>
          <a:xfrm>
            <a:off x="3578225" y="1262063"/>
            <a:ext cx="2946400" cy="2416175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51420" tIns="51420" rIns="51420" bIns="51420"/>
          <a:lstStyle>
            <a:defPPr>
              <a:defRPr lang="en-US"/>
            </a:defPPr>
            <a:lvl1pPr>
              <a:lnSpc>
                <a:spcPct val="150000"/>
              </a:lnSpc>
              <a:defRPr sz="3600" b="1"/>
            </a:lvl1pPr>
          </a:lstStyle>
          <a:p>
            <a:pPr marL="160706" indent="-160706">
              <a:buClr>
                <a:srgbClr val="F98634"/>
              </a:buClr>
              <a:buFont typeface="Wingdings" panose="05000000000000000000" pitchFamily="2" charset="2"/>
              <a:buChar char="ü"/>
              <a:defRPr/>
            </a:pPr>
            <a:r>
              <a:rPr lang="en-US" sz="1012" b="0" dirty="0" err="1">
                <a:cs typeface="Arial" charset="0"/>
                <a:sym typeface="Roboto"/>
              </a:rPr>
              <a:t>Работа</a:t>
            </a:r>
            <a:r>
              <a:rPr lang="en-US" sz="1012" b="0" dirty="0">
                <a:cs typeface="Arial" charset="0"/>
                <a:sym typeface="Roboto"/>
              </a:rPr>
              <a:t> с </a:t>
            </a:r>
            <a:r>
              <a:rPr lang="ru-RU" sz="1012" b="0" dirty="0">
                <a:cs typeface="Arial" charset="0"/>
                <a:sym typeface="Roboto"/>
              </a:rPr>
              <a:t>лицевыми</a:t>
            </a:r>
            <a:r>
              <a:rPr lang="en-US" sz="1012" b="0" dirty="0">
                <a:cs typeface="Arial" charset="0"/>
                <a:sym typeface="Roboto"/>
              </a:rPr>
              <a:t> </a:t>
            </a:r>
            <a:r>
              <a:rPr lang="en-US" sz="1012" b="0" dirty="0" err="1">
                <a:cs typeface="Arial" charset="0"/>
                <a:sym typeface="Roboto"/>
              </a:rPr>
              <a:t>счетами</a:t>
            </a:r>
            <a:r>
              <a:rPr lang="en-US" sz="1012" b="0" dirty="0">
                <a:cs typeface="Arial" charset="0"/>
                <a:sym typeface="Roboto"/>
              </a:rPr>
              <a:t>:</a:t>
            </a:r>
          </a:p>
          <a:p>
            <a:pPr marL="452823" lvl="1" indent="-160706">
              <a:lnSpc>
                <a:spcPct val="150000"/>
              </a:lnSpc>
              <a:buClr>
                <a:srgbClr val="F98634"/>
              </a:buClr>
              <a:buFont typeface="Arial" panose="020B0604020202020204" pitchFamily="34" charset="0"/>
              <a:buChar char="•"/>
              <a:defRPr/>
            </a:pPr>
            <a:r>
              <a:rPr lang="ru-RU" sz="1012" dirty="0">
                <a:cs typeface="Arial" charset="0"/>
                <a:sym typeface="Roboto"/>
              </a:rPr>
              <a:t>О</a:t>
            </a:r>
            <a:r>
              <a:rPr lang="en-US" sz="1012" dirty="0" err="1">
                <a:cs typeface="Arial" charset="0"/>
                <a:sym typeface="Roboto"/>
              </a:rPr>
              <a:t>ткрытие</a:t>
            </a:r>
            <a:r>
              <a:rPr lang="en-US" sz="1012" dirty="0">
                <a:cs typeface="Arial" charset="0"/>
                <a:sym typeface="Roboto"/>
              </a:rPr>
              <a:t>, </a:t>
            </a:r>
            <a:r>
              <a:rPr lang="en-US" sz="1012" dirty="0" err="1">
                <a:cs typeface="Arial" charset="0"/>
                <a:sym typeface="Roboto"/>
              </a:rPr>
              <a:t>закрытие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лицевых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счетов</a:t>
            </a:r>
            <a:r>
              <a:rPr lang="ru-RU" sz="1012" dirty="0">
                <a:cs typeface="Arial" charset="0"/>
                <a:sym typeface="Roboto"/>
              </a:rPr>
              <a:t>;</a:t>
            </a:r>
            <a:endParaRPr lang="en-US" sz="1012" dirty="0">
              <a:cs typeface="Arial" charset="0"/>
              <a:sym typeface="Roboto"/>
            </a:endParaRPr>
          </a:p>
          <a:p>
            <a:pPr marL="452823" lvl="1" indent="-160706">
              <a:lnSpc>
                <a:spcPct val="150000"/>
              </a:lnSpc>
              <a:buClr>
                <a:srgbClr val="F98634"/>
              </a:buClr>
              <a:buFont typeface="Arial" panose="020B0604020202020204" pitchFamily="34" charset="0"/>
              <a:buChar char="•"/>
              <a:defRPr/>
            </a:pPr>
            <a:r>
              <a:rPr lang="ru-RU" sz="1012" dirty="0">
                <a:cs typeface="Arial" charset="0"/>
                <a:sym typeface="Roboto"/>
              </a:rPr>
              <a:t>С</a:t>
            </a:r>
            <a:r>
              <a:rPr lang="en-US" sz="1012" dirty="0" err="1">
                <a:cs typeface="Arial" charset="0"/>
                <a:sym typeface="Roboto"/>
              </a:rPr>
              <a:t>мена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собственников</a:t>
            </a:r>
            <a:r>
              <a:rPr lang="en-US" sz="1012" dirty="0">
                <a:cs typeface="Arial" charset="0"/>
                <a:sym typeface="Roboto"/>
              </a:rPr>
              <a:t> (</a:t>
            </a:r>
            <a:r>
              <a:rPr lang="en-US" sz="1012" dirty="0" err="1">
                <a:cs typeface="Arial" charset="0"/>
                <a:sym typeface="Roboto"/>
              </a:rPr>
              <a:t>регистрация</a:t>
            </a:r>
            <a:r>
              <a:rPr lang="en-US" sz="1012" dirty="0">
                <a:cs typeface="Arial" charset="0"/>
                <a:sym typeface="Roboto"/>
              </a:rPr>
              <a:t> и </a:t>
            </a:r>
            <a:r>
              <a:rPr lang="en-US" sz="1012" dirty="0" err="1">
                <a:cs typeface="Arial" charset="0"/>
                <a:sym typeface="Roboto"/>
              </a:rPr>
              <a:t>аннулирование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прав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собственности</a:t>
            </a:r>
            <a:r>
              <a:rPr lang="en-US" sz="1012" dirty="0">
                <a:cs typeface="Arial" charset="0"/>
                <a:sym typeface="Roboto"/>
              </a:rPr>
              <a:t>)</a:t>
            </a:r>
            <a:r>
              <a:rPr lang="ru-RU" sz="1012" dirty="0">
                <a:cs typeface="Arial" charset="0"/>
                <a:sym typeface="Roboto"/>
              </a:rPr>
              <a:t>;</a:t>
            </a:r>
            <a:endParaRPr lang="en-US" sz="1012" dirty="0">
              <a:cs typeface="Arial" charset="0"/>
              <a:sym typeface="Roboto"/>
            </a:endParaRPr>
          </a:p>
          <a:p>
            <a:pPr marL="452823" lvl="1" indent="-160706">
              <a:lnSpc>
                <a:spcPct val="150000"/>
              </a:lnSpc>
              <a:buClr>
                <a:srgbClr val="F98634"/>
              </a:buClr>
              <a:buFont typeface="Arial" panose="020B0604020202020204" pitchFamily="34" charset="0"/>
              <a:buChar char="•"/>
              <a:defRPr/>
            </a:pPr>
            <a:r>
              <a:rPr lang="ru-RU" sz="1012" dirty="0">
                <a:cs typeface="Arial" charset="0"/>
                <a:sym typeface="Roboto"/>
              </a:rPr>
              <a:t>И</a:t>
            </a:r>
            <a:r>
              <a:rPr lang="en-US" sz="1012" dirty="0" err="1">
                <a:cs typeface="Arial" charset="0"/>
                <a:sym typeface="Roboto"/>
              </a:rPr>
              <a:t>зменение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количества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проживающих</a:t>
            </a:r>
            <a:r>
              <a:rPr lang="en-US" sz="1012" dirty="0">
                <a:cs typeface="Arial" charset="0"/>
                <a:sym typeface="Roboto"/>
              </a:rPr>
              <a:t> и </a:t>
            </a:r>
            <a:r>
              <a:rPr lang="en-US" sz="1012" dirty="0" err="1">
                <a:cs typeface="Arial" charset="0"/>
                <a:sym typeface="Roboto"/>
              </a:rPr>
              <a:t>зарегистрированных</a:t>
            </a:r>
            <a:r>
              <a:rPr lang="en-US" sz="1012" dirty="0">
                <a:cs typeface="Arial" charset="0"/>
                <a:sym typeface="Roboto"/>
              </a:rPr>
              <a:t> (</a:t>
            </a:r>
            <a:r>
              <a:rPr lang="en-US" sz="1012" dirty="0" err="1">
                <a:cs typeface="Arial" charset="0"/>
                <a:sym typeface="Roboto"/>
              </a:rPr>
              <a:t>прописанных</a:t>
            </a:r>
            <a:r>
              <a:rPr lang="en-US" sz="1012" dirty="0">
                <a:cs typeface="Arial" charset="0"/>
                <a:sym typeface="Roboto"/>
              </a:rPr>
              <a:t>);</a:t>
            </a:r>
          </a:p>
          <a:p>
            <a:pPr marL="452823" lvl="1" indent="-160706">
              <a:lnSpc>
                <a:spcPct val="150000"/>
              </a:lnSpc>
              <a:buClr>
                <a:srgbClr val="F98634"/>
              </a:buClr>
              <a:buFont typeface="Arial" panose="020B0604020202020204" pitchFamily="34" charset="0"/>
              <a:buChar char="•"/>
              <a:defRPr/>
            </a:pPr>
            <a:r>
              <a:rPr lang="ru-RU" sz="1012" dirty="0">
                <a:cs typeface="Arial" charset="0"/>
                <a:sym typeface="Roboto"/>
              </a:rPr>
              <a:t>П</a:t>
            </a:r>
            <a:r>
              <a:rPr lang="en-US" sz="1012" dirty="0" err="1">
                <a:cs typeface="Arial" charset="0"/>
                <a:sym typeface="Roboto"/>
              </a:rPr>
              <a:t>родажа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квартиры</a:t>
            </a:r>
            <a:r>
              <a:rPr lang="en-US" sz="1012" dirty="0">
                <a:cs typeface="Arial" charset="0"/>
                <a:sym typeface="Roboto"/>
              </a:rPr>
              <a:t> (</a:t>
            </a:r>
            <a:r>
              <a:rPr lang="en-US" sz="1012" dirty="0" err="1">
                <a:cs typeface="Arial" charset="0"/>
                <a:sym typeface="Roboto"/>
              </a:rPr>
              <a:t>офиса</a:t>
            </a:r>
            <a:r>
              <a:rPr lang="en-US" sz="1012" dirty="0">
                <a:cs typeface="Arial" charset="0"/>
                <a:sym typeface="Roboto"/>
              </a:rPr>
              <a:t>)</a:t>
            </a:r>
            <a:r>
              <a:rPr lang="ru-RU" sz="1012" dirty="0">
                <a:cs typeface="Arial" charset="0"/>
                <a:sym typeface="Roboto"/>
              </a:rPr>
              <a:t>;</a:t>
            </a:r>
            <a:endParaRPr lang="en-US" sz="1012" dirty="0">
              <a:cs typeface="Arial" charset="0"/>
              <a:sym typeface="Roboto"/>
            </a:endParaRPr>
          </a:p>
          <a:p>
            <a:pPr marL="452823" lvl="1" indent="-160706">
              <a:lnSpc>
                <a:spcPct val="150000"/>
              </a:lnSpc>
              <a:buClr>
                <a:srgbClr val="F98634"/>
              </a:buClr>
              <a:buFont typeface="Arial" panose="020B0604020202020204" pitchFamily="34" charset="0"/>
              <a:buChar char="•"/>
              <a:defRPr/>
            </a:pPr>
            <a:r>
              <a:rPr lang="ru-RU" sz="1012" dirty="0">
                <a:cs typeface="Arial" charset="0"/>
                <a:sym typeface="Roboto"/>
              </a:rPr>
              <a:t>Х</a:t>
            </a:r>
            <a:r>
              <a:rPr lang="en-US" sz="1012" dirty="0" err="1">
                <a:cs typeface="Arial" charset="0"/>
                <a:sym typeface="Roboto"/>
              </a:rPr>
              <a:t>ранение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договоров</a:t>
            </a:r>
            <a:r>
              <a:rPr lang="en-US" sz="1012" dirty="0">
                <a:cs typeface="Arial" charset="0"/>
                <a:sym typeface="Roboto"/>
              </a:rPr>
              <a:t> с </a:t>
            </a:r>
            <a:r>
              <a:rPr lang="en-US" sz="1012" dirty="0" err="1">
                <a:cs typeface="Arial" charset="0"/>
                <a:sym typeface="Roboto"/>
              </a:rPr>
              <a:t>лицевыми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счетами</a:t>
            </a:r>
            <a:r>
              <a:rPr lang="ru-RU" sz="1012" dirty="0">
                <a:cs typeface="Arial" charset="0"/>
                <a:sym typeface="Roboto"/>
              </a:rPr>
              <a:t>;</a:t>
            </a:r>
            <a:endParaRPr lang="en-US" sz="1012" dirty="0">
              <a:cs typeface="Arial" charset="0"/>
              <a:sym typeface="Roboto"/>
            </a:endParaRPr>
          </a:p>
          <a:p>
            <a:pPr marL="452823" lvl="1" indent="-160706">
              <a:lnSpc>
                <a:spcPct val="150000"/>
              </a:lnSpc>
              <a:buClr>
                <a:srgbClr val="F98634"/>
              </a:buClr>
              <a:buFont typeface="Arial" panose="020B0604020202020204" pitchFamily="34" charset="0"/>
              <a:buChar char="•"/>
              <a:defRPr/>
            </a:pPr>
            <a:r>
              <a:rPr lang="ru-RU" sz="1012" dirty="0">
                <a:cs typeface="Arial" charset="0"/>
                <a:sym typeface="Roboto"/>
              </a:rPr>
              <a:t>У</a:t>
            </a:r>
            <a:r>
              <a:rPr lang="en-US" sz="1012" dirty="0" err="1">
                <a:cs typeface="Arial" charset="0"/>
                <a:sym typeface="Roboto"/>
              </a:rPr>
              <a:t>становка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индивидуальных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норм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потребления</a:t>
            </a:r>
            <a:r>
              <a:rPr lang="ru-RU" sz="1012" dirty="0">
                <a:cs typeface="Arial" charset="0"/>
                <a:sym typeface="Roboto"/>
              </a:rPr>
              <a:t>.</a:t>
            </a:r>
            <a:endParaRPr lang="en-US" sz="1012" dirty="0">
              <a:cs typeface="Arial" charset="0"/>
              <a:sym typeface="Roboto"/>
            </a:endParaRPr>
          </a:p>
          <a:p>
            <a:pPr>
              <a:defRPr/>
            </a:pPr>
            <a:endParaRPr sz="1012" dirty="0">
              <a:cs typeface="Arial" charset="0"/>
              <a:sym typeface="Roboto"/>
            </a:endParaRPr>
          </a:p>
        </p:txBody>
      </p:sp>
      <p:sp>
        <p:nvSpPr>
          <p:cNvPr id="8" name="Shape 190">
            <a:extLst>
              <a:ext uri="{FF2B5EF4-FFF2-40B4-BE49-F238E27FC236}">
                <a16:creationId xmlns:a16="http://schemas.microsoft.com/office/drawing/2014/main" id="{2C137CC3-C71C-4B4A-B962-DF93F757CEBA}"/>
              </a:ext>
            </a:extLst>
          </p:cNvPr>
          <p:cNvSpPr txBox="1"/>
          <p:nvPr/>
        </p:nvSpPr>
        <p:spPr>
          <a:xfrm>
            <a:off x="1450975" y="261938"/>
            <a:ext cx="3956050" cy="307975"/>
          </a:xfrm>
          <a:prstGeom prst="rect">
            <a:avLst/>
          </a:prstGeom>
          <a:noFill/>
          <a:ln>
            <a:noFill/>
          </a:ln>
        </p:spPr>
        <p:txBody>
          <a:bodyPr lIns="51420" tIns="25703" rIns="51420" bIns="25703"/>
          <a:lstStyle/>
          <a:p>
            <a:pPr algn="ctr">
              <a:buClr>
                <a:srgbClr val="E36C09"/>
              </a:buClr>
              <a:buSzPct val="25000"/>
              <a:defRPr/>
            </a:pPr>
            <a:r>
              <a:rPr lang="en-US" sz="1518" b="1" dirty="0" err="1">
                <a:solidFill>
                  <a:srgbClr val="F98634"/>
                </a:solidFill>
                <a:sym typeface="Calibri"/>
              </a:rPr>
              <a:t>Работа</a:t>
            </a:r>
            <a:r>
              <a:rPr lang="en-US" sz="1518" b="1" dirty="0">
                <a:solidFill>
                  <a:srgbClr val="F98634"/>
                </a:solidFill>
                <a:sym typeface="Calibri"/>
              </a:rPr>
              <a:t> с </a:t>
            </a:r>
            <a:r>
              <a:rPr lang="en-US" sz="1518" b="1" dirty="0" err="1">
                <a:solidFill>
                  <a:srgbClr val="F98634"/>
                </a:solidFill>
                <a:sym typeface="Calibri"/>
              </a:rPr>
              <a:t>лицевыми</a:t>
            </a:r>
            <a:r>
              <a:rPr lang="en-US" sz="1518" b="1" dirty="0">
                <a:solidFill>
                  <a:srgbClr val="F98634"/>
                </a:solidFill>
                <a:sym typeface="Calibri"/>
              </a:rPr>
              <a:t> </a:t>
            </a:r>
            <a:r>
              <a:rPr lang="en-US" sz="1518" b="1" dirty="0" err="1">
                <a:solidFill>
                  <a:srgbClr val="F98634"/>
                </a:solidFill>
                <a:sym typeface="Calibri"/>
              </a:rPr>
              <a:t>счетами</a:t>
            </a:r>
            <a:endParaRPr lang="en-US" sz="1518" b="1" dirty="0">
              <a:solidFill>
                <a:srgbClr val="F98634"/>
              </a:solidFill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>
            <a:extLst>
              <a:ext uri="{FF2B5EF4-FFF2-40B4-BE49-F238E27FC236}">
                <a16:creationId xmlns:a16="http://schemas.microsoft.com/office/drawing/2014/main" id="{EB8AE14D-A2EE-4BA1-9A3C-696B1E6D266C}"/>
              </a:ext>
            </a:extLst>
          </p:cNvPr>
          <p:cNvSpPr txBox="1"/>
          <p:nvPr/>
        </p:nvSpPr>
        <p:spPr>
          <a:xfrm>
            <a:off x="958850" y="1397000"/>
            <a:ext cx="4859338" cy="495300"/>
          </a:xfrm>
          <a:prstGeom prst="rect">
            <a:avLst/>
          </a:prstGeom>
          <a:noFill/>
          <a:ln>
            <a:noFill/>
          </a:ln>
        </p:spPr>
        <p:txBody>
          <a:bodyPr lIns="51420" tIns="25703" rIns="51420" bIns="25703"/>
          <a:lstStyle/>
          <a:p>
            <a:pPr algn="just">
              <a:lnSpc>
                <a:spcPct val="150000"/>
              </a:lnSpc>
              <a:defRPr/>
            </a:pPr>
            <a:endParaRPr sz="2250">
              <a:cs typeface="Arial" charset="0"/>
            </a:endParaRPr>
          </a:p>
        </p:txBody>
      </p:sp>
      <p:sp>
        <p:nvSpPr>
          <p:cNvPr id="210" name="Shape 210">
            <a:extLst>
              <a:ext uri="{FF2B5EF4-FFF2-40B4-BE49-F238E27FC236}">
                <a16:creationId xmlns:a16="http://schemas.microsoft.com/office/drawing/2014/main" id="{7251D31E-43D5-427D-8589-B9C013361A0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lIns="51420" tIns="25703" rIns="51420" bIns="25703" anchor="t">
            <a:no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buClr>
                <a:srgbClr val="FFFFFF"/>
              </a:buClr>
              <a:buSzPct val="25000"/>
            </a:pPr>
            <a:fld id="{9A981906-A15E-4938-A81B-691624E398AC}" type="slidenum">
              <a:rPr lang="en-US" altLang="ru-RU" sz="700" b="1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pPr>
                <a:buClr>
                  <a:srgbClr val="FFFFFF"/>
                </a:buClr>
                <a:buSzPct val="25000"/>
              </a:pPr>
              <a:t>18</a:t>
            </a:fld>
            <a:endParaRPr lang="en-US" altLang="ru-RU" sz="700" b="1">
              <a:solidFill>
                <a:srgbClr val="FFFFFF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12" name="Shape 212">
            <a:extLst>
              <a:ext uri="{FF2B5EF4-FFF2-40B4-BE49-F238E27FC236}">
                <a16:creationId xmlns:a16="http://schemas.microsoft.com/office/drawing/2014/main" id="{1988BD9C-3675-46A0-B8EC-DB7B0DA784F0}"/>
              </a:ext>
            </a:extLst>
          </p:cNvPr>
          <p:cNvSpPr txBox="1"/>
          <p:nvPr/>
        </p:nvSpPr>
        <p:spPr>
          <a:xfrm>
            <a:off x="3783013" y="1241425"/>
            <a:ext cx="2690812" cy="1943100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51420" tIns="51420" rIns="51420" bIns="51420"/>
          <a:lstStyle/>
          <a:p>
            <a:pPr indent="-160706">
              <a:lnSpc>
                <a:spcPct val="150000"/>
              </a:lnSpc>
              <a:buClr>
                <a:srgbClr val="F98634"/>
              </a:buClr>
              <a:buFont typeface="Wingdings" panose="05000000000000000000" pitchFamily="2" charset="2"/>
              <a:buChar char="ü"/>
              <a:defRPr/>
            </a:pPr>
            <a:r>
              <a:rPr lang="en-US" sz="1012" dirty="0" err="1">
                <a:cs typeface="Arial" charset="0"/>
                <a:sym typeface="Roboto"/>
              </a:rPr>
              <a:t>Отчеты</a:t>
            </a:r>
            <a:r>
              <a:rPr lang="ru-RU" sz="1012" dirty="0">
                <a:cs typeface="Arial" charset="0"/>
                <a:sym typeface="Roboto"/>
              </a:rPr>
              <a:t>:</a:t>
            </a:r>
            <a:endParaRPr lang="en-US" sz="1012" dirty="0">
              <a:cs typeface="Arial" charset="0"/>
              <a:sym typeface="Roboto"/>
            </a:endParaRPr>
          </a:p>
          <a:p>
            <a:pPr marL="452823" lvl="1" indent="-160706">
              <a:lnSpc>
                <a:spcPct val="150000"/>
              </a:lnSpc>
              <a:buClr>
                <a:srgbClr val="F98634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ru-RU" sz="1012" dirty="0">
                <a:cs typeface="Arial" charset="0"/>
                <a:sym typeface="Roboto"/>
              </a:rPr>
              <a:t>О</a:t>
            </a:r>
            <a:r>
              <a:rPr lang="en-US" sz="1012" dirty="0" err="1">
                <a:cs typeface="Arial" charset="0"/>
                <a:sym typeface="Roboto"/>
              </a:rPr>
              <a:t>тчет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по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лицевым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счетам</a:t>
            </a:r>
            <a:r>
              <a:rPr lang="ru-RU" sz="1012" dirty="0">
                <a:cs typeface="Arial" charset="0"/>
                <a:sym typeface="Roboto"/>
              </a:rPr>
              <a:t>;</a:t>
            </a:r>
            <a:endParaRPr lang="en-US" sz="1012" dirty="0">
              <a:cs typeface="Arial" charset="0"/>
              <a:sym typeface="Roboto"/>
            </a:endParaRPr>
          </a:p>
          <a:p>
            <a:pPr marL="452823" lvl="1" indent="-160706">
              <a:lnSpc>
                <a:spcPct val="150000"/>
              </a:lnSpc>
              <a:buClr>
                <a:srgbClr val="F98634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ru-RU" sz="1012" dirty="0">
                <a:cs typeface="Arial" charset="0"/>
                <a:sym typeface="Roboto"/>
              </a:rPr>
              <a:t>К</a:t>
            </a:r>
            <a:r>
              <a:rPr lang="en-US" sz="1012" dirty="0" err="1">
                <a:cs typeface="Arial" charset="0"/>
                <a:sym typeface="Roboto"/>
              </a:rPr>
              <a:t>арточка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лицевого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счета</a:t>
            </a:r>
            <a:r>
              <a:rPr lang="ru-RU" sz="1012" dirty="0">
                <a:cs typeface="Arial" charset="0"/>
                <a:sym typeface="Roboto"/>
              </a:rPr>
              <a:t>;</a:t>
            </a:r>
            <a:endParaRPr lang="en-US" sz="1012" dirty="0">
              <a:cs typeface="Arial" charset="0"/>
              <a:sym typeface="Roboto"/>
            </a:endParaRPr>
          </a:p>
          <a:p>
            <a:pPr marL="452823" lvl="1" indent="-160706">
              <a:lnSpc>
                <a:spcPct val="150000"/>
              </a:lnSpc>
              <a:buClr>
                <a:srgbClr val="F98634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ru-RU" sz="1012" dirty="0">
                <a:cs typeface="Arial" charset="0"/>
                <a:sym typeface="Roboto"/>
              </a:rPr>
              <a:t>С</a:t>
            </a:r>
            <a:r>
              <a:rPr lang="en-US" sz="1012" dirty="0" err="1">
                <a:cs typeface="Arial" charset="0"/>
                <a:sym typeface="Roboto"/>
              </a:rPr>
              <a:t>писок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зарегистрированных</a:t>
            </a:r>
            <a:r>
              <a:rPr lang="en-US" sz="1012" dirty="0">
                <a:cs typeface="Arial" charset="0"/>
                <a:sym typeface="Roboto"/>
              </a:rPr>
              <a:t> и </a:t>
            </a:r>
            <a:r>
              <a:rPr lang="en-US" sz="1012" dirty="0" err="1">
                <a:cs typeface="Arial" charset="0"/>
                <a:sym typeface="Roboto"/>
              </a:rPr>
              <a:t>проживающих</a:t>
            </a:r>
            <a:r>
              <a:rPr lang="ru-RU" sz="1012" dirty="0">
                <a:cs typeface="Arial" charset="0"/>
                <a:sym typeface="Roboto"/>
              </a:rPr>
              <a:t>;</a:t>
            </a:r>
            <a:endParaRPr lang="en-US" sz="1012" dirty="0">
              <a:cs typeface="Arial" charset="0"/>
              <a:sym typeface="Roboto"/>
            </a:endParaRPr>
          </a:p>
          <a:p>
            <a:pPr marL="452823" lvl="1" indent="-160706">
              <a:lnSpc>
                <a:spcPct val="150000"/>
              </a:lnSpc>
              <a:buClr>
                <a:srgbClr val="F98634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ru-RU" sz="1012" dirty="0">
                <a:cs typeface="Arial" charset="0"/>
                <a:sym typeface="Roboto"/>
              </a:rPr>
              <a:t>С</a:t>
            </a:r>
            <a:r>
              <a:rPr lang="en-US" sz="1012" dirty="0" err="1">
                <a:cs typeface="Arial" charset="0"/>
                <a:sym typeface="Roboto"/>
              </a:rPr>
              <a:t>правка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на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субсидию</a:t>
            </a:r>
            <a:r>
              <a:rPr lang="ru-RU" sz="1012" dirty="0">
                <a:cs typeface="Arial" charset="0"/>
                <a:sym typeface="Roboto"/>
              </a:rPr>
              <a:t>;</a:t>
            </a:r>
            <a:endParaRPr lang="en-US" sz="1012" dirty="0">
              <a:cs typeface="Arial" charset="0"/>
              <a:sym typeface="Roboto"/>
            </a:endParaRPr>
          </a:p>
          <a:p>
            <a:pPr marL="452823" lvl="1" indent="-160706">
              <a:lnSpc>
                <a:spcPct val="150000"/>
              </a:lnSpc>
              <a:buClr>
                <a:srgbClr val="F98634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ru-RU" sz="1012" dirty="0">
                <a:cs typeface="Arial" charset="0"/>
                <a:sym typeface="Roboto"/>
              </a:rPr>
              <a:t>Е</a:t>
            </a:r>
            <a:r>
              <a:rPr lang="en-US" sz="1012" dirty="0" err="1">
                <a:cs typeface="Arial" charset="0"/>
                <a:sym typeface="Roboto"/>
              </a:rPr>
              <a:t>диный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жилищный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документ</a:t>
            </a:r>
            <a:r>
              <a:rPr lang="ru-RU" sz="1012" dirty="0">
                <a:cs typeface="Arial" charset="0"/>
                <a:sym typeface="Roboto"/>
              </a:rPr>
              <a:t>;</a:t>
            </a:r>
            <a:endParaRPr lang="en-US" sz="1012" dirty="0">
              <a:cs typeface="Arial" charset="0"/>
              <a:sym typeface="Roboto"/>
            </a:endParaRPr>
          </a:p>
          <a:p>
            <a:pPr marL="452823" lvl="1" indent="-160706">
              <a:lnSpc>
                <a:spcPct val="150000"/>
              </a:lnSpc>
              <a:buClr>
                <a:srgbClr val="F98634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012" dirty="0">
                <a:cs typeface="Arial" charset="0"/>
                <a:sym typeface="Roboto"/>
              </a:rPr>
              <a:t>и </a:t>
            </a:r>
            <a:r>
              <a:rPr lang="en-US" sz="1012" dirty="0" err="1">
                <a:cs typeface="Arial" charset="0"/>
                <a:sym typeface="Roboto"/>
              </a:rPr>
              <a:t>другие</a:t>
            </a:r>
            <a:r>
              <a:rPr lang="ru-RU" sz="1012" dirty="0">
                <a:cs typeface="Arial" charset="0"/>
                <a:sym typeface="Roboto"/>
              </a:rPr>
              <a:t>.</a:t>
            </a:r>
            <a:endParaRPr lang="en-US" sz="1012" dirty="0">
              <a:cs typeface="Arial" charset="0"/>
              <a:sym typeface="Roboto"/>
            </a:endParaRPr>
          </a:p>
          <a:p>
            <a:pPr marL="452823" lvl="1" indent="-160706">
              <a:lnSpc>
                <a:spcPct val="150000"/>
              </a:lnSpc>
              <a:buClr>
                <a:srgbClr val="006B9E"/>
              </a:buClr>
              <a:buFont typeface="Arial" panose="020B0604020202020204" pitchFamily="34" charset="0"/>
              <a:buChar char="•"/>
              <a:defRPr/>
            </a:pPr>
            <a:endParaRPr sz="1012" dirty="0">
              <a:cs typeface="Arial" charset="0"/>
              <a:sym typeface="Roboto"/>
            </a:endParaRPr>
          </a:p>
        </p:txBody>
      </p:sp>
      <p:sp>
        <p:nvSpPr>
          <p:cNvPr id="214" name="Shape 214">
            <a:extLst>
              <a:ext uri="{FF2B5EF4-FFF2-40B4-BE49-F238E27FC236}">
                <a16:creationId xmlns:a16="http://schemas.microsoft.com/office/drawing/2014/main" id="{E62B63D1-B46A-4608-8D2B-FEE79139F514}"/>
              </a:ext>
            </a:extLst>
          </p:cNvPr>
          <p:cNvSpPr txBox="1"/>
          <p:nvPr/>
        </p:nvSpPr>
        <p:spPr>
          <a:xfrm>
            <a:off x="431800" y="1238250"/>
            <a:ext cx="2997200" cy="2667000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51420" tIns="51420" rIns="51420" bIns="51420"/>
          <a:lstStyle/>
          <a:p>
            <a:pPr marL="160706" indent="-160706">
              <a:lnSpc>
                <a:spcPct val="150000"/>
              </a:lnSpc>
              <a:buClr>
                <a:srgbClr val="F98634"/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en-US" sz="1012" dirty="0" err="1">
                <a:cs typeface="Arial" charset="0"/>
                <a:sym typeface="Roboto"/>
              </a:rPr>
              <a:t>Учет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ru-RU" sz="1012" dirty="0">
                <a:cs typeface="Arial" charset="0"/>
                <a:sym typeface="Roboto"/>
              </a:rPr>
              <a:t>юридических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лиц</a:t>
            </a:r>
            <a:r>
              <a:rPr lang="en-US" sz="1012" dirty="0">
                <a:cs typeface="Arial" charset="0"/>
                <a:sym typeface="Roboto"/>
              </a:rPr>
              <a:t> и </a:t>
            </a:r>
            <a:r>
              <a:rPr lang="en-US" sz="1012" dirty="0" err="1">
                <a:cs typeface="Arial" charset="0"/>
                <a:sym typeface="Roboto"/>
              </a:rPr>
              <a:t>арендаторов</a:t>
            </a:r>
            <a:r>
              <a:rPr lang="ru-RU" sz="1012" dirty="0">
                <a:cs typeface="Arial" charset="0"/>
                <a:sym typeface="Roboto"/>
              </a:rPr>
              <a:t>;</a:t>
            </a:r>
            <a:r>
              <a:rPr lang="en-US" sz="1012" dirty="0">
                <a:cs typeface="Arial" charset="0"/>
                <a:sym typeface="Roboto"/>
              </a:rPr>
              <a:t> </a:t>
            </a:r>
          </a:p>
          <a:p>
            <a:pPr marL="160706" indent="-160706">
              <a:lnSpc>
                <a:spcPct val="150000"/>
              </a:lnSpc>
              <a:buClr>
                <a:srgbClr val="F98634"/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ru-RU" sz="1012" dirty="0">
                <a:cs typeface="Arial" charset="0"/>
                <a:sym typeface="Roboto"/>
              </a:rPr>
              <a:t>Б</a:t>
            </a:r>
            <a:r>
              <a:rPr lang="en-US" sz="1012" dirty="0" err="1">
                <a:cs typeface="Arial" charset="0"/>
                <a:sym typeface="Roboto"/>
              </a:rPr>
              <a:t>ыстрый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поиск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лицевых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счетов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по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различным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параметрам</a:t>
            </a:r>
            <a:r>
              <a:rPr lang="ru-RU" sz="1012" dirty="0">
                <a:cs typeface="Arial" charset="0"/>
                <a:sym typeface="Roboto"/>
              </a:rPr>
              <a:t>;</a:t>
            </a:r>
            <a:endParaRPr lang="en-US" sz="1012" dirty="0">
              <a:cs typeface="Arial" charset="0"/>
              <a:sym typeface="Roboto"/>
            </a:endParaRPr>
          </a:p>
          <a:p>
            <a:pPr marL="160706" indent="-160706">
              <a:lnSpc>
                <a:spcPct val="150000"/>
              </a:lnSpc>
              <a:buClr>
                <a:srgbClr val="F98634"/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ru-RU" sz="1012" dirty="0">
                <a:cs typeface="Arial" charset="0"/>
                <a:sym typeface="Roboto"/>
              </a:rPr>
              <a:t>П</a:t>
            </a:r>
            <a:r>
              <a:rPr lang="en-US" sz="1012" dirty="0" err="1">
                <a:cs typeface="Arial" charset="0"/>
                <a:sym typeface="Roboto"/>
              </a:rPr>
              <a:t>роведение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голосований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среди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жильцов</a:t>
            </a:r>
            <a:r>
              <a:rPr lang="en-US" sz="1012" dirty="0">
                <a:cs typeface="Arial" charset="0"/>
                <a:sym typeface="Roboto"/>
              </a:rPr>
              <a:t> и </a:t>
            </a:r>
            <a:r>
              <a:rPr lang="en-US" sz="1012" dirty="0" err="1">
                <a:cs typeface="Arial" charset="0"/>
                <a:sym typeface="Roboto"/>
              </a:rPr>
              <a:t>учет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результатов</a:t>
            </a:r>
            <a:r>
              <a:rPr lang="ru-RU" sz="1012" dirty="0">
                <a:cs typeface="Arial" charset="0"/>
                <a:sym typeface="Roboto"/>
              </a:rPr>
              <a:t>;</a:t>
            </a:r>
            <a:endParaRPr lang="en-US" sz="1012" dirty="0">
              <a:cs typeface="Arial" charset="0"/>
              <a:sym typeface="Roboto"/>
            </a:endParaRPr>
          </a:p>
          <a:p>
            <a:pPr indent="-160706">
              <a:buClr>
                <a:srgbClr val="F98634"/>
              </a:buClr>
              <a:buFont typeface="Wingdings" panose="05000000000000000000" pitchFamily="2" charset="2"/>
              <a:buChar char="ü"/>
              <a:defRPr/>
            </a:pPr>
            <a:r>
              <a:rPr lang="ru-RU" sz="1012" dirty="0">
                <a:cs typeface="Arial" charset="0"/>
                <a:sym typeface="Roboto"/>
              </a:rPr>
              <a:t>Долевая собственность:</a:t>
            </a:r>
          </a:p>
          <a:p>
            <a:pPr marL="452823" lvl="1" indent="-160706">
              <a:lnSpc>
                <a:spcPct val="150000"/>
              </a:lnSpc>
              <a:buClr>
                <a:srgbClr val="F98634"/>
              </a:buClr>
              <a:buFont typeface="Arial" panose="020B0604020202020204" pitchFamily="34" charset="0"/>
              <a:buChar char="•"/>
              <a:defRPr/>
            </a:pPr>
            <a:r>
              <a:rPr lang="ru-RU" sz="1012" dirty="0">
                <a:cs typeface="Arial" charset="0"/>
                <a:sym typeface="Roboto"/>
              </a:rPr>
              <a:t>Ведение нескольких лицевых счетов на одно помещение с отдельными квитанциями для каждого;</a:t>
            </a:r>
          </a:p>
          <a:p>
            <a:pPr marL="452823" lvl="1" indent="-160706">
              <a:lnSpc>
                <a:spcPct val="150000"/>
              </a:lnSpc>
              <a:buClr>
                <a:srgbClr val="F98634"/>
              </a:buClr>
              <a:buFont typeface="Arial" panose="020B0604020202020204" pitchFamily="34" charset="0"/>
              <a:buChar char="•"/>
              <a:defRPr/>
            </a:pPr>
            <a:r>
              <a:rPr lang="ru-RU" sz="1012" dirty="0">
                <a:cs typeface="Arial" charset="0"/>
                <a:sym typeface="Roboto"/>
              </a:rPr>
              <a:t>Расчет услуг на нескольких собственников в одном помещении по долям.</a:t>
            </a:r>
          </a:p>
        </p:txBody>
      </p:sp>
      <p:sp>
        <p:nvSpPr>
          <p:cNvPr id="9" name="Shape 190">
            <a:extLst>
              <a:ext uri="{FF2B5EF4-FFF2-40B4-BE49-F238E27FC236}">
                <a16:creationId xmlns:a16="http://schemas.microsoft.com/office/drawing/2014/main" id="{DBAF6BE0-1EFC-43BE-B096-791E84344573}"/>
              </a:ext>
            </a:extLst>
          </p:cNvPr>
          <p:cNvSpPr txBox="1"/>
          <p:nvPr/>
        </p:nvSpPr>
        <p:spPr>
          <a:xfrm>
            <a:off x="1450975" y="261938"/>
            <a:ext cx="3956050" cy="307975"/>
          </a:xfrm>
          <a:prstGeom prst="rect">
            <a:avLst/>
          </a:prstGeom>
          <a:noFill/>
          <a:ln>
            <a:noFill/>
          </a:ln>
        </p:spPr>
        <p:txBody>
          <a:bodyPr lIns="51420" tIns="25703" rIns="51420" bIns="25703"/>
          <a:lstStyle/>
          <a:p>
            <a:pPr algn="ctr">
              <a:buClr>
                <a:srgbClr val="E36C09"/>
              </a:buClr>
              <a:buSzPct val="25000"/>
              <a:defRPr/>
            </a:pPr>
            <a:r>
              <a:rPr lang="en-US" sz="1518" b="1" dirty="0" err="1">
                <a:solidFill>
                  <a:srgbClr val="F98634"/>
                </a:solidFill>
                <a:sym typeface="Calibri"/>
              </a:rPr>
              <a:t>Работа</a:t>
            </a:r>
            <a:r>
              <a:rPr lang="en-US" sz="1518" b="1" dirty="0">
                <a:solidFill>
                  <a:srgbClr val="F98634"/>
                </a:solidFill>
                <a:sym typeface="Calibri"/>
              </a:rPr>
              <a:t> с </a:t>
            </a:r>
            <a:r>
              <a:rPr lang="en-US" sz="1518" b="1" dirty="0" err="1">
                <a:solidFill>
                  <a:srgbClr val="F98634"/>
                </a:solidFill>
                <a:sym typeface="Calibri"/>
              </a:rPr>
              <a:t>лицевыми</a:t>
            </a:r>
            <a:r>
              <a:rPr lang="en-US" sz="1518" b="1" dirty="0">
                <a:solidFill>
                  <a:srgbClr val="F98634"/>
                </a:solidFill>
                <a:sym typeface="Calibri"/>
              </a:rPr>
              <a:t> </a:t>
            </a:r>
            <a:r>
              <a:rPr lang="en-US" sz="1518" b="1" dirty="0" err="1">
                <a:solidFill>
                  <a:srgbClr val="F98634"/>
                </a:solidFill>
                <a:sym typeface="Calibri"/>
              </a:rPr>
              <a:t>счетами</a:t>
            </a:r>
            <a:endParaRPr lang="en-US" sz="1518" b="1" dirty="0">
              <a:solidFill>
                <a:srgbClr val="F98634"/>
              </a:solidFill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Shape 223">
            <a:extLst>
              <a:ext uri="{FF2B5EF4-FFF2-40B4-BE49-F238E27FC236}">
                <a16:creationId xmlns:a16="http://schemas.microsoft.com/office/drawing/2014/main" id="{0AF3BD74-7F73-4C5F-8ABB-9B1E52DC5DE6}"/>
              </a:ext>
            </a:extLst>
          </p:cNvPr>
          <p:cNvPicPr preferRelativeResize="0"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0213" y="1239838"/>
            <a:ext cx="4957762" cy="2844800"/>
          </a:xfrm>
          <a:prstGeom prst="rect">
            <a:avLst/>
          </a:prstGeom>
          <a:noFill/>
          <a:ln w="9525" cap="flat" cmpd="sng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224" name="Shape 224">
            <a:extLst>
              <a:ext uri="{FF2B5EF4-FFF2-40B4-BE49-F238E27FC236}">
                <a16:creationId xmlns:a16="http://schemas.microsoft.com/office/drawing/2014/main" id="{C6D69C54-53C2-47BD-86BB-A204CC66F308}"/>
              </a:ext>
            </a:extLst>
          </p:cNvPr>
          <p:cNvSpPr txBox="1"/>
          <p:nvPr/>
        </p:nvSpPr>
        <p:spPr>
          <a:xfrm>
            <a:off x="231775" y="1455738"/>
            <a:ext cx="1195388" cy="1169987"/>
          </a:xfrm>
          <a:prstGeom prst="rect">
            <a:avLst/>
          </a:prstGeom>
          <a:noFill/>
          <a:ln w="9525" cap="flat" cmpd="sng">
            <a:solidFill>
              <a:srgbClr val="F98634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51420" tIns="51420" rIns="51420" bIns="51420" anchor="ctr"/>
          <a:lstStyle>
            <a:defPPr>
              <a:defRPr lang="en-US"/>
            </a:defPPr>
            <a:lvl1pPr algn="ctr">
              <a:lnSpc>
                <a:spcPct val="125000"/>
              </a:lnSpc>
              <a:defRPr sz="3600"/>
            </a:lvl1pPr>
          </a:lstStyle>
          <a:p>
            <a:pPr>
              <a:defRPr/>
            </a:pPr>
            <a:r>
              <a:rPr lang="en-US" sz="1012" dirty="0" err="1">
                <a:cs typeface="Arial" charset="0"/>
              </a:rPr>
              <a:t>Быстрый</a:t>
            </a:r>
            <a:r>
              <a:rPr lang="en-US" sz="1012" dirty="0">
                <a:cs typeface="Arial" charset="0"/>
              </a:rPr>
              <a:t> </a:t>
            </a:r>
            <a:r>
              <a:rPr lang="en-US" sz="1012" dirty="0" err="1">
                <a:cs typeface="Arial" charset="0"/>
              </a:rPr>
              <a:t>доступ</a:t>
            </a:r>
            <a:r>
              <a:rPr lang="en-US" sz="1012" dirty="0">
                <a:cs typeface="Arial" charset="0"/>
              </a:rPr>
              <a:t> </a:t>
            </a:r>
            <a:r>
              <a:rPr lang="en-US" sz="1012" dirty="0" err="1">
                <a:cs typeface="Arial" charset="0"/>
              </a:rPr>
              <a:t>ко</a:t>
            </a:r>
            <a:r>
              <a:rPr lang="en-US" sz="1012" dirty="0">
                <a:cs typeface="Arial" charset="0"/>
              </a:rPr>
              <a:t> </a:t>
            </a:r>
            <a:r>
              <a:rPr lang="en-US" sz="1012" dirty="0" err="1">
                <a:cs typeface="Arial" charset="0"/>
              </a:rPr>
              <a:t>всей</a:t>
            </a:r>
            <a:r>
              <a:rPr lang="en-US" sz="1012" dirty="0">
                <a:cs typeface="Arial" charset="0"/>
              </a:rPr>
              <a:t> </a:t>
            </a:r>
            <a:r>
              <a:rPr lang="en-US" sz="1012" dirty="0" err="1">
                <a:cs typeface="Arial" charset="0"/>
              </a:rPr>
              <a:t>необходимой</a:t>
            </a:r>
            <a:r>
              <a:rPr lang="en-US" sz="1012" dirty="0">
                <a:cs typeface="Arial" charset="0"/>
              </a:rPr>
              <a:t> </a:t>
            </a:r>
            <a:r>
              <a:rPr lang="en-US" sz="1012" dirty="0" err="1">
                <a:cs typeface="Arial" charset="0"/>
              </a:rPr>
              <a:t>оперативной</a:t>
            </a:r>
            <a:r>
              <a:rPr lang="en-US" sz="1012" dirty="0">
                <a:cs typeface="Arial" charset="0"/>
              </a:rPr>
              <a:t> </a:t>
            </a:r>
            <a:r>
              <a:rPr lang="en-US" sz="1012" dirty="0" err="1">
                <a:cs typeface="Arial" charset="0"/>
              </a:rPr>
              <a:t>информации</a:t>
            </a:r>
            <a:r>
              <a:rPr lang="en-US" sz="1012" dirty="0">
                <a:cs typeface="Arial" charset="0"/>
              </a:rPr>
              <a:t> в </a:t>
            </a:r>
            <a:r>
              <a:rPr lang="en-US" sz="1012" dirty="0" err="1">
                <a:cs typeface="Arial" charset="0"/>
              </a:rPr>
              <a:t>одном</a:t>
            </a:r>
            <a:r>
              <a:rPr lang="en-US" sz="1012" dirty="0">
                <a:cs typeface="Arial" charset="0"/>
              </a:rPr>
              <a:t> </a:t>
            </a:r>
            <a:r>
              <a:rPr lang="en-US" sz="1012" dirty="0" err="1">
                <a:cs typeface="Arial" charset="0"/>
              </a:rPr>
              <a:t>окне</a:t>
            </a:r>
            <a:endParaRPr sz="1012" dirty="0">
              <a:cs typeface="Arial" charset="0"/>
            </a:endParaRPr>
          </a:p>
        </p:txBody>
      </p:sp>
      <p:cxnSp>
        <p:nvCxnSpPr>
          <p:cNvPr id="225" name="Shape 225">
            <a:extLst>
              <a:ext uri="{FF2B5EF4-FFF2-40B4-BE49-F238E27FC236}">
                <a16:creationId xmlns:a16="http://schemas.microsoft.com/office/drawing/2014/main" id="{A5504B56-9B98-4A06-A61D-6449A75906B5}"/>
              </a:ext>
            </a:extLst>
          </p:cNvPr>
          <p:cNvCxnSpPr>
            <a:stCxn id="224" idx="3"/>
          </p:cNvCxnSpPr>
          <p:nvPr/>
        </p:nvCxnSpPr>
        <p:spPr>
          <a:xfrm>
            <a:off x="1427163" y="2039938"/>
            <a:ext cx="1427162" cy="823912"/>
          </a:xfrm>
          <a:prstGeom prst="straightConnector1">
            <a:avLst/>
          </a:prstGeom>
          <a:ln w="6350">
            <a:solidFill>
              <a:srgbClr val="F98634"/>
            </a:solidFill>
            <a:headEnd type="none" w="lg" len="lg"/>
            <a:tailEnd type="stealth" w="lg" len="lg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7" name="Shape 190">
            <a:extLst>
              <a:ext uri="{FF2B5EF4-FFF2-40B4-BE49-F238E27FC236}">
                <a16:creationId xmlns:a16="http://schemas.microsoft.com/office/drawing/2014/main" id="{8D6A4FE1-48BF-437B-BDDB-9A985E3D9167}"/>
              </a:ext>
            </a:extLst>
          </p:cNvPr>
          <p:cNvSpPr txBox="1"/>
          <p:nvPr/>
        </p:nvSpPr>
        <p:spPr>
          <a:xfrm>
            <a:off x="1450975" y="261938"/>
            <a:ext cx="3956050" cy="307975"/>
          </a:xfrm>
          <a:prstGeom prst="rect">
            <a:avLst/>
          </a:prstGeom>
          <a:noFill/>
          <a:ln>
            <a:noFill/>
          </a:ln>
        </p:spPr>
        <p:txBody>
          <a:bodyPr lIns="51420" tIns="25703" rIns="51420" bIns="25703"/>
          <a:lstStyle/>
          <a:p>
            <a:pPr algn="ctr">
              <a:buClr>
                <a:srgbClr val="E36C09"/>
              </a:buClr>
              <a:buSzPct val="25000"/>
              <a:defRPr/>
            </a:pPr>
            <a:r>
              <a:rPr lang="en-US" sz="1518" b="1" dirty="0" err="1">
                <a:solidFill>
                  <a:srgbClr val="F98634"/>
                </a:solidFill>
                <a:sym typeface="Calibri"/>
              </a:rPr>
              <a:t>Работа</a:t>
            </a:r>
            <a:r>
              <a:rPr lang="en-US" sz="1518" b="1" dirty="0">
                <a:solidFill>
                  <a:srgbClr val="F98634"/>
                </a:solidFill>
                <a:sym typeface="Calibri"/>
              </a:rPr>
              <a:t> с </a:t>
            </a:r>
            <a:r>
              <a:rPr lang="en-US" sz="1518" b="1" dirty="0" err="1">
                <a:solidFill>
                  <a:srgbClr val="F98634"/>
                </a:solidFill>
                <a:sym typeface="Calibri"/>
              </a:rPr>
              <a:t>лицевыми</a:t>
            </a:r>
            <a:r>
              <a:rPr lang="en-US" sz="1518" b="1" dirty="0">
                <a:solidFill>
                  <a:srgbClr val="F98634"/>
                </a:solidFill>
                <a:sym typeface="Calibri"/>
              </a:rPr>
              <a:t> </a:t>
            </a:r>
            <a:r>
              <a:rPr lang="en-US" sz="1518" b="1" dirty="0" err="1">
                <a:solidFill>
                  <a:srgbClr val="F98634"/>
                </a:solidFill>
                <a:sym typeface="Calibri"/>
              </a:rPr>
              <a:t>счетами</a:t>
            </a:r>
            <a:endParaRPr lang="en-US" sz="1518" b="1" dirty="0">
              <a:solidFill>
                <a:srgbClr val="F98634"/>
              </a:solidFill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AA29717-47D3-4769-9F27-072952EF2C33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0" y="4732338"/>
            <a:ext cx="3644900" cy="411162"/>
          </a:xfrm>
        </p:spPr>
        <p:txBody>
          <a:bodyPr anchor="ctr"/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ru-RU" altLang="ru-RU" sz="1400" b="1">
                <a:ea typeface="Lato" panose="020B0604020202020204" pitchFamily="34" charset="0"/>
                <a:cs typeface="Lato" panose="020B0604020202020204" pitchFamily="34" charset="0"/>
              </a:rPr>
              <a:t>Карта решений 1С и 1С-Рарус для ЖКХ</a:t>
            </a:r>
          </a:p>
        </p:txBody>
      </p:sp>
      <p:sp>
        <p:nvSpPr>
          <p:cNvPr id="11" name="Скругленный прямоугольник 10">
            <a:extLst>
              <a:ext uri="{FF2B5EF4-FFF2-40B4-BE49-F238E27FC236}">
                <a16:creationId xmlns:a16="http://schemas.microsoft.com/office/drawing/2014/main" id="{CEF1848A-0323-4D86-9A41-B2837B1566D5}"/>
              </a:ext>
            </a:extLst>
          </p:cNvPr>
          <p:cNvSpPr/>
          <p:nvPr/>
        </p:nvSpPr>
        <p:spPr>
          <a:xfrm>
            <a:off x="3486150" y="1995488"/>
            <a:ext cx="1238250" cy="390525"/>
          </a:xfrm>
          <a:prstGeom prst="roundRect">
            <a:avLst/>
          </a:prstGeom>
          <a:solidFill>
            <a:srgbClr val="1487B1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675" b="1" dirty="0"/>
              <a:t>1С:Учет в управляющих компаниях ЖКХ, ТСЖ и ЖСК</a:t>
            </a:r>
          </a:p>
        </p:txBody>
      </p:sp>
      <p:sp>
        <p:nvSpPr>
          <p:cNvPr id="14" name="Скругленный прямоугольник 13">
            <a:extLst>
              <a:ext uri="{FF2B5EF4-FFF2-40B4-BE49-F238E27FC236}">
                <a16:creationId xmlns:a16="http://schemas.microsoft.com/office/drawing/2014/main" id="{3848AA01-C2E6-4134-B9BD-152F7403061B}"/>
              </a:ext>
            </a:extLst>
          </p:cNvPr>
          <p:cNvSpPr/>
          <p:nvPr/>
        </p:nvSpPr>
        <p:spPr>
          <a:xfrm>
            <a:off x="2244725" y="4110038"/>
            <a:ext cx="1282700" cy="333375"/>
          </a:xfrm>
          <a:prstGeom prst="roundRect">
            <a:avLst/>
          </a:prstGeom>
          <a:solidFill>
            <a:srgbClr val="1487B1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675" b="1" dirty="0"/>
              <a:t>1С:Технический расчетный центр Водоканала</a:t>
            </a:r>
          </a:p>
        </p:txBody>
      </p:sp>
      <p:sp>
        <p:nvSpPr>
          <p:cNvPr id="16" name="Скругленный прямоугольник 15">
            <a:extLst>
              <a:ext uri="{FF2B5EF4-FFF2-40B4-BE49-F238E27FC236}">
                <a16:creationId xmlns:a16="http://schemas.microsoft.com/office/drawing/2014/main" id="{4FE63B76-7F5F-4F80-BD26-0FE665E7D11D}"/>
              </a:ext>
            </a:extLst>
          </p:cNvPr>
          <p:cNvSpPr/>
          <p:nvPr/>
        </p:nvSpPr>
        <p:spPr>
          <a:xfrm>
            <a:off x="341313" y="3919538"/>
            <a:ext cx="1298575" cy="307975"/>
          </a:xfrm>
          <a:prstGeom prst="roundRect">
            <a:avLst/>
          </a:prstGeom>
          <a:solidFill>
            <a:srgbClr val="1487B1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675" b="1" dirty="0"/>
              <a:t>1С:Технический расчетный центр Теплосети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66D2970-96A2-4079-99CD-80784E3A3E43}"/>
              </a:ext>
            </a:extLst>
          </p:cNvPr>
          <p:cNvSpPr txBox="1"/>
          <p:nvPr/>
        </p:nvSpPr>
        <p:spPr>
          <a:xfrm>
            <a:off x="5229225" y="1697038"/>
            <a:ext cx="785813" cy="741362"/>
          </a:xfrm>
          <a:prstGeom prst="rect">
            <a:avLst/>
          </a:prstGeom>
          <a:solidFill>
            <a:srgbClr val="1487B1"/>
          </a:solidFill>
        </p:spPr>
        <p:txBody>
          <a:bodyPr>
            <a:spAutoFit/>
          </a:bodyPr>
          <a:lstStyle/>
          <a:p>
            <a:pPr algn="ctr">
              <a:spcBef>
                <a:spcPts val="169"/>
              </a:spcBef>
              <a:defRPr/>
            </a:pPr>
            <a:r>
              <a:rPr lang="ru-RU" sz="675" b="1" dirty="0">
                <a:solidFill>
                  <a:srgbClr val="FDFDFD"/>
                </a:solidFill>
                <a:cs typeface="Arial" charset="0"/>
              </a:rPr>
              <a:t>Мобильный монитор руководителя ЖКХ </a:t>
            </a:r>
          </a:p>
          <a:p>
            <a:pPr algn="ctr">
              <a:spcBef>
                <a:spcPts val="169"/>
              </a:spcBef>
              <a:defRPr/>
            </a:pPr>
            <a:r>
              <a:rPr lang="ru-RU" sz="675" b="1" dirty="0" err="1">
                <a:solidFill>
                  <a:srgbClr val="FDFDFD"/>
                </a:solidFill>
                <a:cs typeface="Arial" charset="0"/>
              </a:rPr>
              <a:t>ЖКХ:Личный</a:t>
            </a:r>
            <a:r>
              <a:rPr lang="ru-RU" sz="675" b="1" dirty="0">
                <a:solidFill>
                  <a:srgbClr val="FDFDFD"/>
                </a:solidFill>
                <a:cs typeface="Arial" charset="0"/>
              </a:rPr>
              <a:t> кабинет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0562A67-8F57-4E16-8832-5C223351B747}"/>
              </a:ext>
            </a:extLst>
          </p:cNvPr>
          <p:cNvSpPr txBox="1"/>
          <p:nvPr/>
        </p:nvSpPr>
        <p:spPr>
          <a:xfrm>
            <a:off x="1700213" y="2190750"/>
            <a:ext cx="865187" cy="247650"/>
          </a:xfrm>
          <a:prstGeom prst="rect">
            <a:avLst/>
          </a:prstGeom>
          <a:solidFill>
            <a:srgbClr val="1487B1"/>
          </a:solidFill>
          <a:ln>
            <a:noFill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ru-RU" sz="675" b="1" dirty="0">
                <a:solidFill>
                  <a:srgbClr val="FDFDFD"/>
                </a:solidFill>
                <a:cs typeface="Arial" charset="0"/>
              </a:rPr>
              <a:t>1С:Сайт ЖКХ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11" grpId="0" animBg="1"/>
      <p:bldP spid="14" grpId="0" animBg="1"/>
      <p:bldP spid="1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" name="Shape 234">
            <a:extLst>
              <a:ext uri="{FF2B5EF4-FFF2-40B4-BE49-F238E27FC236}">
                <a16:creationId xmlns:a16="http://schemas.microsoft.com/office/drawing/2014/main" id="{54F583FA-7D4B-40A3-8B9D-6F9EDD7261F1}"/>
              </a:ext>
            </a:extLst>
          </p:cNvPr>
          <p:cNvPicPr preferRelativeResize="0"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375" y="1212850"/>
            <a:ext cx="5429250" cy="2717800"/>
          </a:xfrm>
          <a:prstGeom prst="rect">
            <a:avLst/>
          </a:prstGeom>
          <a:noFill/>
          <a:ln w="9525" cap="flat" cmpd="sng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235" name="Shape 235">
            <a:extLst>
              <a:ext uri="{FF2B5EF4-FFF2-40B4-BE49-F238E27FC236}">
                <a16:creationId xmlns:a16="http://schemas.microsoft.com/office/drawing/2014/main" id="{EF1D271B-5B27-43A4-A169-63809401E7B1}"/>
              </a:ext>
            </a:extLst>
          </p:cNvPr>
          <p:cNvSpPr/>
          <p:nvPr/>
        </p:nvSpPr>
        <p:spPr>
          <a:xfrm>
            <a:off x="1652588" y="254000"/>
            <a:ext cx="3552825" cy="276225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51420" tIns="51420" rIns="51420" bIns="51420" anchor="ctr"/>
          <a:lstStyle/>
          <a:p>
            <a:pPr algn="ctr">
              <a:defRPr/>
            </a:pPr>
            <a:r>
              <a:rPr lang="ru-RU" sz="1518" b="1" dirty="0" err="1">
                <a:solidFill>
                  <a:srgbClr val="F98634"/>
                </a:solidFill>
              </a:rPr>
              <a:t>И</a:t>
            </a:r>
            <a:r>
              <a:rPr lang="en-US" sz="1518" b="1" dirty="0" err="1">
                <a:solidFill>
                  <a:srgbClr val="F98634"/>
                </a:solidFill>
              </a:rPr>
              <a:t>нформативные</a:t>
            </a:r>
            <a:r>
              <a:rPr lang="en-US" sz="1518" b="1" dirty="0">
                <a:solidFill>
                  <a:srgbClr val="F98634"/>
                </a:solidFill>
              </a:rPr>
              <a:t> </a:t>
            </a:r>
            <a:r>
              <a:rPr lang="en-US" sz="1518" b="1" dirty="0" err="1">
                <a:solidFill>
                  <a:srgbClr val="F98634"/>
                </a:solidFill>
              </a:rPr>
              <a:t>отчеты</a:t>
            </a:r>
            <a:endParaRPr lang="en-US" sz="1518" b="1" dirty="0">
              <a:solidFill>
                <a:srgbClr val="F98634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Shape 244">
            <a:extLst>
              <a:ext uri="{FF2B5EF4-FFF2-40B4-BE49-F238E27FC236}">
                <a16:creationId xmlns:a16="http://schemas.microsoft.com/office/drawing/2014/main" id="{9D20D24A-8761-4EC5-B6C2-88330D24BABA}"/>
              </a:ext>
            </a:extLst>
          </p:cNvPr>
          <p:cNvPicPr preferRelativeResize="0"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6838" y="1206500"/>
            <a:ext cx="3956050" cy="2730500"/>
          </a:xfrm>
          <a:prstGeom prst="rect">
            <a:avLst/>
          </a:prstGeom>
          <a:noFill/>
          <a:ln w="9525" cap="flat" cmpd="sng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245" name="Shape 245">
            <a:extLst>
              <a:ext uri="{FF2B5EF4-FFF2-40B4-BE49-F238E27FC236}">
                <a16:creationId xmlns:a16="http://schemas.microsoft.com/office/drawing/2014/main" id="{64295B7C-96AA-4B4F-AFD5-80058837433B}"/>
              </a:ext>
            </a:extLst>
          </p:cNvPr>
          <p:cNvSpPr txBox="1"/>
          <p:nvPr/>
        </p:nvSpPr>
        <p:spPr>
          <a:xfrm>
            <a:off x="333375" y="2063750"/>
            <a:ext cx="2052638" cy="1016000"/>
          </a:xfrm>
          <a:prstGeom prst="rect">
            <a:avLst/>
          </a:prstGeom>
          <a:noFill/>
          <a:ln w="9525" cap="flat" cmpd="sng">
            <a:solidFill>
              <a:srgbClr val="000000">
                <a:alpha val="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51420" tIns="25703" rIns="51420" bIns="25703"/>
          <a:lstStyle/>
          <a:p>
            <a:pPr marL="160706" indent="-160706" algn="just">
              <a:lnSpc>
                <a:spcPct val="150000"/>
              </a:lnSpc>
              <a:buClr>
                <a:srgbClr val="F98634"/>
              </a:buClr>
              <a:buFont typeface="Wingdings" panose="05000000000000000000" pitchFamily="2" charset="2"/>
              <a:buChar char="ü"/>
              <a:defRPr/>
            </a:pPr>
            <a:r>
              <a:rPr lang="ru-RU" sz="1012" dirty="0">
                <a:cs typeface="Arial" charset="0"/>
              </a:rPr>
              <a:t>Г</a:t>
            </a:r>
            <a:r>
              <a:rPr lang="en-US" sz="1012" dirty="0" err="1">
                <a:cs typeface="Arial" charset="0"/>
              </a:rPr>
              <a:t>ибкая</a:t>
            </a:r>
            <a:r>
              <a:rPr lang="en-US" sz="1012" dirty="0">
                <a:cs typeface="Arial" charset="0"/>
              </a:rPr>
              <a:t> </a:t>
            </a:r>
            <a:r>
              <a:rPr lang="en-US" sz="1012" dirty="0" err="1">
                <a:cs typeface="Arial" charset="0"/>
              </a:rPr>
              <a:t>возможность</a:t>
            </a:r>
            <a:r>
              <a:rPr lang="en-US" sz="1012" dirty="0">
                <a:cs typeface="Arial" charset="0"/>
              </a:rPr>
              <a:t> </a:t>
            </a:r>
            <a:r>
              <a:rPr lang="en-US" sz="1012" dirty="0" err="1">
                <a:cs typeface="Arial" charset="0"/>
              </a:rPr>
              <a:t>отбора</a:t>
            </a:r>
            <a:r>
              <a:rPr lang="en-US" sz="1012" dirty="0">
                <a:cs typeface="Arial" charset="0"/>
              </a:rPr>
              <a:t>, </a:t>
            </a:r>
            <a:r>
              <a:rPr lang="en-US" sz="1012" dirty="0" err="1">
                <a:cs typeface="Arial" charset="0"/>
              </a:rPr>
              <a:t>сортировки</a:t>
            </a:r>
            <a:r>
              <a:rPr lang="en-US" sz="1012" dirty="0">
                <a:cs typeface="Arial" charset="0"/>
              </a:rPr>
              <a:t> и </a:t>
            </a:r>
            <a:r>
              <a:rPr lang="en-US" sz="1012" dirty="0" err="1">
                <a:cs typeface="Arial" charset="0"/>
              </a:rPr>
              <a:t>оформления</a:t>
            </a:r>
            <a:r>
              <a:rPr lang="ru-RU" sz="1012" dirty="0">
                <a:cs typeface="Arial" charset="0"/>
              </a:rPr>
              <a:t>;</a:t>
            </a:r>
          </a:p>
          <a:p>
            <a:pPr marL="160706" indent="-160706" algn="just">
              <a:lnSpc>
                <a:spcPct val="150000"/>
              </a:lnSpc>
              <a:buClr>
                <a:srgbClr val="F98634"/>
              </a:buClr>
              <a:buFont typeface="Wingdings" panose="05000000000000000000" pitchFamily="2" charset="2"/>
              <a:buChar char="ü"/>
              <a:defRPr/>
            </a:pPr>
            <a:r>
              <a:rPr lang="ru-RU" sz="1012" dirty="0">
                <a:cs typeface="Arial" charset="0"/>
              </a:rPr>
              <a:t>Б</a:t>
            </a:r>
            <a:r>
              <a:rPr lang="en-US" sz="1012" dirty="0" err="1">
                <a:cs typeface="Arial" charset="0"/>
              </a:rPr>
              <a:t>ольшой</a:t>
            </a:r>
            <a:r>
              <a:rPr lang="en-US" sz="1012" dirty="0">
                <a:cs typeface="Arial" charset="0"/>
              </a:rPr>
              <a:t> </a:t>
            </a:r>
            <a:r>
              <a:rPr lang="en-US" sz="1012" dirty="0" err="1">
                <a:cs typeface="Arial" charset="0"/>
              </a:rPr>
              <a:t>выбор</a:t>
            </a:r>
            <a:r>
              <a:rPr lang="en-US" sz="1012" dirty="0">
                <a:cs typeface="Arial" charset="0"/>
              </a:rPr>
              <a:t> </a:t>
            </a:r>
            <a:r>
              <a:rPr lang="en-US" sz="1012" dirty="0" err="1">
                <a:cs typeface="Arial" charset="0"/>
              </a:rPr>
              <a:t>данных</a:t>
            </a:r>
            <a:r>
              <a:rPr lang="en-US" sz="1012" dirty="0">
                <a:cs typeface="Arial" charset="0"/>
              </a:rPr>
              <a:t> </a:t>
            </a:r>
            <a:r>
              <a:rPr lang="en-US" sz="1012" dirty="0" err="1">
                <a:cs typeface="Arial" charset="0"/>
              </a:rPr>
              <a:t>для</a:t>
            </a:r>
            <a:r>
              <a:rPr lang="en-US" sz="1012" dirty="0">
                <a:cs typeface="Arial" charset="0"/>
              </a:rPr>
              <a:t> </a:t>
            </a:r>
            <a:r>
              <a:rPr lang="en-US" sz="1012" dirty="0" err="1">
                <a:cs typeface="Arial" charset="0"/>
              </a:rPr>
              <a:t>вывода</a:t>
            </a:r>
            <a:r>
              <a:rPr lang="en-US" sz="1012" dirty="0">
                <a:cs typeface="Arial" charset="0"/>
              </a:rPr>
              <a:t> в </a:t>
            </a:r>
            <a:r>
              <a:rPr lang="en-US" sz="1012" dirty="0" err="1">
                <a:cs typeface="Arial" charset="0"/>
              </a:rPr>
              <a:t>отчеты</a:t>
            </a:r>
            <a:r>
              <a:rPr lang="ru-RU" sz="1012" dirty="0">
                <a:cs typeface="Arial" charset="0"/>
              </a:rPr>
              <a:t>.</a:t>
            </a:r>
            <a:endParaRPr lang="en-US" sz="1012" dirty="0">
              <a:cs typeface="Arial" charset="0"/>
            </a:endParaRPr>
          </a:p>
          <a:p>
            <a:pPr marL="160706" indent="-160706" algn="just">
              <a:lnSpc>
                <a:spcPct val="150000"/>
              </a:lnSpc>
              <a:buClr>
                <a:srgbClr val="F98634"/>
              </a:buClr>
              <a:buFont typeface="Wingdings" panose="05000000000000000000" pitchFamily="2" charset="2"/>
              <a:buChar char="ü"/>
              <a:defRPr/>
            </a:pPr>
            <a:endParaRPr lang="en-US" sz="1012" dirty="0">
              <a:cs typeface="Arial" charset="0"/>
            </a:endParaRPr>
          </a:p>
          <a:p>
            <a:pPr marL="321412" indent="-321412" algn="just">
              <a:lnSpc>
                <a:spcPct val="150000"/>
              </a:lnSpc>
              <a:buClr>
                <a:srgbClr val="F98634"/>
              </a:buClr>
              <a:buFont typeface="Wingdings" panose="05000000000000000000" pitchFamily="2" charset="2"/>
              <a:buChar char="ü"/>
              <a:defRPr/>
            </a:pPr>
            <a:endParaRPr sz="2250" dirty="0">
              <a:cs typeface="Arial" charset="0"/>
            </a:endParaRPr>
          </a:p>
        </p:txBody>
      </p:sp>
      <p:sp>
        <p:nvSpPr>
          <p:cNvPr id="6" name="Shape 235">
            <a:extLst>
              <a:ext uri="{FF2B5EF4-FFF2-40B4-BE49-F238E27FC236}">
                <a16:creationId xmlns:a16="http://schemas.microsoft.com/office/drawing/2014/main" id="{1D087035-F4C5-4F5A-87CA-1831B2299F03}"/>
              </a:ext>
            </a:extLst>
          </p:cNvPr>
          <p:cNvSpPr/>
          <p:nvPr/>
        </p:nvSpPr>
        <p:spPr>
          <a:xfrm>
            <a:off x="1652588" y="254000"/>
            <a:ext cx="3552825" cy="276225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51420" tIns="51420" rIns="51420" bIns="51420" anchor="ctr"/>
          <a:lstStyle/>
          <a:p>
            <a:pPr algn="ctr">
              <a:defRPr/>
            </a:pPr>
            <a:r>
              <a:rPr lang="ru-RU" sz="1518" b="1" dirty="0" err="1">
                <a:solidFill>
                  <a:srgbClr val="F98634"/>
                </a:solidFill>
              </a:rPr>
              <a:t>И</a:t>
            </a:r>
            <a:r>
              <a:rPr lang="en-US" sz="1518" b="1" dirty="0" err="1">
                <a:solidFill>
                  <a:srgbClr val="F98634"/>
                </a:solidFill>
              </a:rPr>
              <a:t>нформативные</a:t>
            </a:r>
            <a:r>
              <a:rPr lang="en-US" sz="1518" b="1" dirty="0">
                <a:solidFill>
                  <a:srgbClr val="F98634"/>
                </a:solidFill>
              </a:rPr>
              <a:t> </a:t>
            </a:r>
            <a:r>
              <a:rPr lang="en-US" sz="1518" b="1" dirty="0" err="1">
                <a:solidFill>
                  <a:srgbClr val="F98634"/>
                </a:solidFill>
              </a:rPr>
              <a:t>отчеты</a:t>
            </a:r>
            <a:endParaRPr lang="en-US" sz="1518" b="1" dirty="0">
              <a:solidFill>
                <a:srgbClr val="F98634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>
            <a:extLst>
              <a:ext uri="{FF2B5EF4-FFF2-40B4-BE49-F238E27FC236}">
                <a16:creationId xmlns:a16="http://schemas.microsoft.com/office/drawing/2014/main" id="{1BC8DEAA-AD71-4C44-A5F2-D05AC7D9036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lIns="51420" tIns="25703" rIns="51420" bIns="25703" anchor="t">
            <a:no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buClr>
                <a:srgbClr val="FFFFFF"/>
              </a:buClr>
              <a:buSzPct val="25000"/>
            </a:pPr>
            <a:fld id="{F25F6C67-1AA0-4214-B291-9B3C9ADEDF1C}" type="slidenum">
              <a:rPr lang="en-US" altLang="ru-RU" sz="700" b="1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pPr>
                <a:buClr>
                  <a:srgbClr val="FFFFFF"/>
                </a:buClr>
                <a:buSzPct val="25000"/>
              </a:pPr>
              <a:t>22</a:t>
            </a:fld>
            <a:endParaRPr lang="en-US" altLang="ru-RU" sz="700" b="1">
              <a:solidFill>
                <a:srgbClr val="FFFFFF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54" name="Shape 254">
            <a:extLst>
              <a:ext uri="{FF2B5EF4-FFF2-40B4-BE49-F238E27FC236}">
                <a16:creationId xmlns:a16="http://schemas.microsoft.com/office/drawing/2014/main" id="{B12D5D9D-E5F8-4CB5-A400-44D537008505}"/>
              </a:ext>
            </a:extLst>
          </p:cNvPr>
          <p:cNvSpPr txBox="1"/>
          <p:nvPr/>
        </p:nvSpPr>
        <p:spPr>
          <a:xfrm>
            <a:off x="1450975" y="268288"/>
            <a:ext cx="3956050" cy="307975"/>
          </a:xfrm>
          <a:prstGeom prst="rect">
            <a:avLst/>
          </a:prstGeom>
          <a:noFill/>
          <a:ln>
            <a:noFill/>
          </a:ln>
        </p:spPr>
        <p:txBody>
          <a:bodyPr lIns="51420" tIns="25703" rIns="51420" bIns="25703"/>
          <a:lstStyle/>
          <a:p>
            <a:pPr algn="ctr">
              <a:buClr>
                <a:srgbClr val="E36C09"/>
              </a:buClr>
              <a:buSzPct val="25000"/>
              <a:defRPr/>
            </a:pPr>
            <a:r>
              <a:rPr lang="en-US" sz="1518" b="1" dirty="0" err="1">
                <a:solidFill>
                  <a:srgbClr val="F98634"/>
                </a:solidFill>
                <a:sym typeface="Calibri"/>
              </a:rPr>
              <a:t>Расчеты</a:t>
            </a:r>
            <a:r>
              <a:rPr lang="en-US" sz="1518" b="1" dirty="0">
                <a:solidFill>
                  <a:srgbClr val="F98634"/>
                </a:solidFill>
                <a:sym typeface="Calibri"/>
              </a:rPr>
              <a:t> и</a:t>
            </a:r>
            <a:r>
              <a:rPr lang="en-US" sz="1350" b="1" dirty="0">
                <a:solidFill>
                  <a:srgbClr val="F9863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518" b="1" dirty="0" err="1">
                <a:solidFill>
                  <a:srgbClr val="F98634"/>
                </a:solidFill>
                <a:sym typeface="Calibri"/>
              </a:rPr>
              <a:t>начисления</a:t>
            </a:r>
            <a:endParaRPr lang="en-US" sz="1518" b="1" dirty="0">
              <a:solidFill>
                <a:srgbClr val="F98634"/>
              </a:solidFill>
              <a:sym typeface="Calibri"/>
            </a:endParaRPr>
          </a:p>
        </p:txBody>
      </p:sp>
      <p:sp>
        <p:nvSpPr>
          <p:cNvPr id="255" name="Shape 255">
            <a:extLst>
              <a:ext uri="{FF2B5EF4-FFF2-40B4-BE49-F238E27FC236}">
                <a16:creationId xmlns:a16="http://schemas.microsoft.com/office/drawing/2014/main" id="{2F5FA160-2955-4B02-96F7-48A6BD90710B}"/>
              </a:ext>
            </a:extLst>
          </p:cNvPr>
          <p:cNvSpPr txBox="1"/>
          <p:nvPr/>
        </p:nvSpPr>
        <p:spPr>
          <a:xfrm>
            <a:off x="509156" y="1137192"/>
            <a:ext cx="5839687" cy="3090742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51420" tIns="51420" rIns="51420" bIns="51420"/>
          <a:lstStyle/>
          <a:p>
            <a:pPr>
              <a:lnSpc>
                <a:spcPct val="150000"/>
              </a:lnSpc>
              <a:buClr>
                <a:schemeClr val="dk1"/>
              </a:buClr>
              <a:defRPr/>
            </a:pPr>
            <a:r>
              <a:rPr lang="en-US" sz="1012" b="1" dirty="0" err="1">
                <a:cs typeface="Arial" charset="0"/>
                <a:sym typeface="Roboto"/>
              </a:rPr>
              <a:t>Гибкая</a:t>
            </a:r>
            <a:r>
              <a:rPr lang="en-US" sz="1012" b="1" dirty="0">
                <a:cs typeface="Arial" charset="0"/>
                <a:sym typeface="Roboto"/>
              </a:rPr>
              <a:t> </a:t>
            </a:r>
            <a:r>
              <a:rPr lang="en-US" sz="1012" b="1" dirty="0" err="1">
                <a:cs typeface="Arial" charset="0"/>
                <a:sym typeface="Roboto"/>
              </a:rPr>
              <a:t>настройка</a:t>
            </a:r>
            <a:r>
              <a:rPr lang="en-US" sz="1012" b="1" dirty="0">
                <a:cs typeface="Arial" charset="0"/>
                <a:sym typeface="Roboto"/>
              </a:rPr>
              <a:t> </a:t>
            </a:r>
            <a:r>
              <a:rPr lang="en-US" sz="1012" b="1" dirty="0" err="1">
                <a:cs typeface="Arial" charset="0"/>
                <a:sym typeface="Roboto"/>
              </a:rPr>
              <a:t>расчета</a:t>
            </a:r>
            <a:r>
              <a:rPr lang="en-US" sz="1012" b="1" dirty="0">
                <a:cs typeface="Arial" charset="0"/>
                <a:sym typeface="Roboto"/>
              </a:rPr>
              <a:t> </a:t>
            </a:r>
            <a:r>
              <a:rPr lang="en-US" sz="1012" b="1" dirty="0" err="1">
                <a:cs typeface="Arial" charset="0"/>
                <a:sym typeface="Roboto"/>
              </a:rPr>
              <a:t>услуг</a:t>
            </a:r>
            <a:r>
              <a:rPr lang="en-US" sz="1012" b="1" dirty="0">
                <a:cs typeface="Arial" charset="0"/>
                <a:sym typeface="Roboto"/>
              </a:rPr>
              <a:t> ЖКХ</a:t>
            </a:r>
            <a:r>
              <a:rPr lang="ru-RU" sz="1012" b="1" dirty="0">
                <a:cs typeface="Arial" charset="0"/>
                <a:sym typeface="Roboto"/>
              </a:rPr>
              <a:t>:</a:t>
            </a:r>
            <a:endParaRPr lang="en-US" sz="1012" b="1" dirty="0">
              <a:cs typeface="Arial" charset="0"/>
              <a:sym typeface="Roboto"/>
            </a:endParaRPr>
          </a:p>
          <a:p>
            <a:pPr marL="201775" indent="-160706">
              <a:lnSpc>
                <a:spcPct val="150000"/>
              </a:lnSpc>
              <a:buClr>
                <a:srgbClr val="F98634"/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ru-RU" sz="1012" dirty="0">
                <a:cs typeface="Arial" charset="0"/>
                <a:sym typeface="Roboto"/>
              </a:rPr>
              <a:t>Р</a:t>
            </a:r>
            <a:r>
              <a:rPr lang="en-US" sz="1012" dirty="0" err="1">
                <a:cs typeface="Arial" charset="0"/>
                <a:sym typeface="Roboto"/>
              </a:rPr>
              <a:t>асчет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по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показаниям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ru-RU" sz="1012" dirty="0">
                <a:cs typeface="Arial" charset="0"/>
                <a:sym typeface="Roboto"/>
              </a:rPr>
              <a:t>прибор</a:t>
            </a:r>
            <a:r>
              <a:rPr lang="en-US" sz="1012" dirty="0" err="1">
                <a:cs typeface="Arial" charset="0"/>
                <a:sym typeface="Roboto"/>
              </a:rPr>
              <a:t>ов</a:t>
            </a:r>
            <a:r>
              <a:rPr lang="ru-RU" sz="1012" dirty="0">
                <a:cs typeface="Arial" charset="0"/>
                <a:sym typeface="Roboto"/>
              </a:rPr>
              <a:t> учета;</a:t>
            </a:r>
            <a:r>
              <a:rPr lang="en-US" sz="1012" dirty="0">
                <a:cs typeface="Arial" charset="0"/>
                <a:sym typeface="Roboto"/>
              </a:rPr>
              <a:t> </a:t>
            </a:r>
          </a:p>
          <a:p>
            <a:pPr marL="201775" indent="-160706">
              <a:lnSpc>
                <a:spcPct val="150000"/>
              </a:lnSpc>
              <a:buClr>
                <a:srgbClr val="F98634"/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ru-RU" sz="1012" dirty="0">
                <a:cs typeface="Arial" charset="0"/>
                <a:sym typeface="Roboto"/>
              </a:rPr>
              <a:t>Р</a:t>
            </a:r>
            <a:r>
              <a:rPr lang="en-US" sz="1012" dirty="0" err="1">
                <a:cs typeface="Arial" charset="0"/>
                <a:sym typeface="Roboto"/>
              </a:rPr>
              <a:t>асчет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по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нормам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потребления</a:t>
            </a:r>
            <a:r>
              <a:rPr lang="en-US" sz="1012" dirty="0">
                <a:cs typeface="Arial" charset="0"/>
                <a:sym typeface="Roboto"/>
              </a:rPr>
              <a:t> с </a:t>
            </a:r>
            <a:r>
              <a:rPr lang="en-US" sz="1012" dirty="0" err="1">
                <a:cs typeface="Arial" charset="0"/>
                <a:sym typeface="Roboto"/>
              </a:rPr>
              <a:t>учетом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истории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изменений</a:t>
            </a:r>
            <a:r>
              <a:rPr lang="ru-RU" sz="1012" dirty="0">
                <a:cs typeface="Arial" charset="0"/>
                <a:sym typeface="Roboto"/>
              </a:rPr>
              <a:t>;</a:t>
            </a:r>
            <a:endParaRPr lang="en-US" sz="1012" dirty="0">
              <a:cs typeface="Arial" charset="0"/>
              <a:sym typeface="Roboto"/>
            </a:endParaRPr>
          </a:p>
          <a:p>
            <a:pPr marL="201775" indent="-160706">
              <a:lnSpc>
                <a:spcPct val="150000"/>
              </a:lnSpc>
              <a:buClr>
                <a:srgbClr val="F98634"/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ru-RU" sz="1012" dirty="0">
                <a:cs typeface="Arial" charset="0"/>
                <a:sym typeface="Roboto"/>
              </a:rPr>
              <a:t>Р</a:t>
            </a:r>
            <a:r>
              <a:rPr lang="en-US" sz="1012" dirty="0" err="1">
                <a:cs typeface="Arial" charset="0"/>
                <a:sym typeface="Roboto"/>
              </a:rPr>
              <a:t>асчет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по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площади</a:t>
            </a:r>
            <a:r>
              <a:rPr lang="en-US" sz="1012" dirty="0">
                <a:cs typeface="Arial" charset="0"/>
                <a:sym typeface="Roboto"/>
              </a:rPr>
              <a:t> (</a:t>
            </a:r>
            <a:r>
              <a:rPr lang="en-US" sz="1012" dirty="0" err="1">
                <a:cs typeface="Arial" charset="0"/>
                <a:sym typeface="Roboto"/>
              </a:rPr>
              <a:t>общей</a:t>
            </a:r>
            <a:r>
              <a:rPr lang="en-US" sz="1012" dirty="0">
                <a:cs typeface="Arial" charset="0"/>
                <a:sym typeface="Roboto"/>
              </a:rPr>
              <a:t>, </a:t>
            </a:r>
            <a:r>
              <a:rPr lang="en-US" sz="1012" dirty="0" err="1">
                <a:cs typeface="Arial" charset="0"/>
                <a:sym typeface="Roboto"/>
              </a:rPr>
              <a:t>жилой</a:t>
            </a:r>
            <a:r>
              <a:rPr lang="en-US" sz="1012" dirty="0">
                <a:cs typeface="Arial" charset="0"/>
                <a:sym typeface="Roboto"/>
              </a:rPr>
              <a:t> и </a:t>
            </a:r>
            <a:r>
              <a:rPr lang="en-US" sz="1012" dirty="0" err="1">
                <a:cs typeface="Arial" charset="0"/>
                <a:sym typeface="Roboto"/>
              </a:rPr>
              <a:t>др</a:t>
            </a:r>
            <a:r>
              <a:rPr lang="en-US" sz="1012" dirty="0">
                <a:cs typeface="Arial" charset="0"/>
                <a:sym typeface="Roboto"/>
              </a:rPr>
              <a:t>.) с </a:t>
            </a:r>
            <a:r>
              <a:rPr lang="en-US" sz="1012" dirty="0" err="1">
                <a:cs typeface="Arial" charset="0"/>
                <a:sym typeface="Roboto"/>
              </a:rPr>
              <a:t>учетом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истории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изменений</a:t>
            </a:r>
            <a:r>
              <a:rPr lang="ru-RU" sz="1012" dirty="0">
                <a:cs typeface="Arial" charset="0"/>
                <a:sym typeface="Roboto"/>
              </a:rPr>
              <a:t>;</a:t>
            </a:r>
            <a:endParaRPr lang="en-US" sz="1012" dirty="0">
              <a:cs typeface="Arial" charset="0"/>
              <a:sym typeface="Roboto"/>
            </a:endParaRPr>
          </a:p>
          <a:p>
            <a:pPr marL="201775" indent="-160706">
              <a:lnSpc>
                <a:spcPct val="150000"/>
              </a:lnSpc>
              <a:buClr>
                <a:srgbClr val="F98634"/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ru-RU" sz="1012" dirty="0">
                <a:cs typeface="Arial" charset="0"/>
                <a:sym typeface="Roboto"/>
              </a:rPr>
              <a:t>Р</a:t>
            </a:r>
            <a:r>
              <a:rPr lang="en-US" sz="1012" dirty="0" err="1">
                <a:cs typeface="Arial" charset="0"/>
                <a:sym typeface="Roboto"/>
              </a:rPr>
              <a:t>асчет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по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количеству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жильцов</a:t>
            </a:r>
            <a:r>
              <a:rPr lang="en-US" sz="1012" dirty="0">
                <a:cs typeface="Arial" charset="0"/>
                <a:sym typeface="Roboto"/>
              </a:rPr>
              <a:t> (</a:t>
            </a:r>
            <a:r>
              <a:rPr lang="en-US" sz="1012" dirty="0" err="1">
                <a:cs typeface="Arial" charset="0"/>
                <a:sym typeface="Roboto"/>
              </a:rPr>
              <a:t>проживающих</a:t>
            </a:r>
            <a:r>
              <a:rPr lang="en-US" sz="1012" dirty="0">
                <a:cs typeface="Arial" charset="0"/>
                <a:sym typeface="Roboto"/>
              </a:rPr>
              <a:t>, </a:t>
            </a:r>
            <a:r>
              <a:rPr lang="en-US" sz="1012" dirty="0" err="1">
                <a:cs typeface="Arial" charset="0"/>
                <a:sym typeface="Roboto"/>
              </a:rPr>
              <a:t>зарегистрированных</a:t>
            </a:r>
            <a:r>
              <a:rPr lang="ru-RU" sz="1012" dirty="0">
                <a:cs typeface="Arial" charset="0"/>
                <a:sym typeface="Roboto"/>
              </a:rPr>
              <a:t>);</a:t>
            </a:r>
            <a:endParaRPr lang="en-US" sz="1012" dirty="0">
              <a:cs typeface="Arial" charset="0"/>
              <a:sym typeface="Roboto"/>
            </a:endParaRPr>
          </a:p>
          <a:p>
            <a:pPr marL="201775" indent="-160706">
              <a:lnSpc>
                <a:spcPct val="150000"/>
              </a:lnSpc>
              <a:buClr>
                <a:srgbClr val="F98634"/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en-US" sz="1012" dirty="0">
                <a:cs typeface="Arial" charset="0"/>
                <a:sym typeface="Roboto"/>
              </a:rPr>
              <a:t> - с </a:t>
            </a:r>
            <a:r>
              <a:rPr lang="en-US" sz="1012" dirty="0" err="1">
                <a:cs typeface="Arial" charset="0"/>
                <a:sym typeface="Roboto"/>
              </a:rPr>
              <a:t>возможностью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выделения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индивидуальных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тарифов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для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первых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или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последних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этажей</a:t>
            </a:r>
            <a:r>
              <a:rPr lang="en-US" sz="1012" dirty="0">
                <a:cs typeface="Arial" charset="0"/>
                <a:sym typeface="Roboto"/>
              </a:rPr>
              <a:t>, а </a:t>
            </a:r>
            <a:r>
              <a:rPr lang="en-US" sz="1012" dirty="0" err="1">
                <a:cs typeface="Arial" charset="0"/>
                <a:sym typeface="Roboto"/>
              </a:rPr>
              <a:t>также</a:t>
            </a:r>
            <a:r>
              <a:rPr lang="en-US" sz="1012" dirty="0">
                <a:cs typeface="Arial" charset="0"/>
                <a:sym typeface="Roboto"/>
              </a:rPr>
              <a:t> с </a:t>
            </a:r>
            <a:r>
              <a:rPr lang="en-US" sz="1012" dirty="0" err="1">
                <a:cs typeface="Arial" charset="0"/>
                <a:sym typeface="Roboto"/>
              </a:rPr>
              <a:t>учетом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других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особенностей</a:t>
            </a:r>
            <a:r>
              <a:rPr lang="en-US" sz="1012" dirty="0">
                <a:cs typeface="Arial" charset="0"/>
                <a:sym typeface="Roboto"/>
              </a:rPr>
              <a:t>;</a:t>
            </a:r>
          </a:p>
          <a:p>
            <a:pPr marL="201775" indent="-160706">
              <a:lnSpc>
                <a:spcPct val="150000"/>
              </a:lnSpc>
              <a:buClr>
                <a:srgbClr val="F98634"/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ru-RU" sz="1012" dirty="0">
                <a:cs typeface="Arial" charset="0"/>
                <a:sym typeface="Roboto"/>
              </a:rPr>
              <a:t>Р</a:t>
            </a:r>
            <a:r>
              <a:rPr lang="en-US" sz="1012" dirty="0" err="1">
                <a:cs typeface="Arial" charset="0"/>
                <a:sym typeface="Roboto"/>
              </a:rPr>
              <a:t>асчеты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по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разным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тарифам</a:t>
            </a:r>
            <a:r>
              <a:rPr lang="en-US" sz="1012" dirty="0">
                <a:cs typeface="Arial" charset="0"/>
                <a:sym typeface="Roboto"/>
              </a:rPr>
              <a:t> в </a:t>
            </a:r>
            <a:r>
              <a:rPr lang="en-US" sz="1012" dirty="0" err="1">
                <a:cs typeface="Arial" charset="0"/>
                <a:sym typeface="Roboto"/>
              </a:rPr>
              <a:t>пределах</a:t>
            </a:r>
            <a:r>
              <a:rPr lang="en-US" sz="1012" dirty="0">
                <a:cs typeface="Arial" charset="0"/>
                <a:sym typeface="Roboto"/>
              </a:rPr>
              <a:t> и </a:t>
            </a:r>
            <a:r>
              <a:rPr lang="en-US" sz="1012" dirty="0" err="1">
                <a:cs typeface="Arial" charset="0"/>
                <a:sym typeface="Roboto"/>
              </a:rPr>
              <a:t>сверх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нормы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потребления</a:t>
            </a:r>
            <a:r>
              <a:rPr lang="ru-RU" sz="1012" dirty="0">
                <a:cs typeface="Arial" charset="0"/>
                <a:sym typeface="Roboto"/>
              </a:rPr>
              <a:t>;</a:t>
            </a:r>
            <a:endParaRPr lang="en-US" sz="1012" dirty="0">
              <a:cs typeface="Arial" charset="0"/>
              <a:sym typeface="Roboto"/>
            </a:endParaRPr>
          </a:p>
          <a:p>
            <a:pPr marL="201775" indent="-160706">
              <a:lnSpc>
                <a:spcPct val="150000"/>
              </a:lnSpc>
              <a:buClr>
                <a:srgbClr val="F98634"/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ru-RU" sz="1012" dirty="0">
                <a:cs typeface="Arial" charset="0"/>
                <a:sym typeface="Roboto"/>
              </a:rPr>
              <a:t>Р</a:t>
            </a:r>
            <a:r>
              <a:rPr lang="en-US" sz="1012" dirty="0" err="1">
                <a:cs typeface="Arial" charset="0"/>
                <a:sym typeface="Roboto"/>
              </a:rPr>
              <a:t>асчет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по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фиксированному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тарифу</a:t>
            </a:r>
            <a:r>
              <a:rPr lang="ru-RU" sz="1012" dirty="0">
                <a:cs typeface="Arial" charset="0"/>
                <a:sym typeface="Roboto"/>
              </a:rPr>
              <a:t>;</a:t>
            </a:r>
            <a:endParaRPr lang="en-US" sz="1012" dirty="0">
              <a:cs typeface="Arial" charset="0"/>
              <a:sym typeface="Roboto"/>
            </a:endParaRPr>
          </a:p>
          <a:p>
            <a:pPr marL="201775" indent="-160706">
              <a:lnSpc>
                <a:spcPct val="150000"/>
              </a:lnSpc>
              <a:buClr>
                <a:srgbClr val="F98634"/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ru-RU" sz="1012" dirty="0">
                <a:cs typeface="Arial" charset="0"/>
                <a:sym typeface="Roboto"/>
              </a:rPr>
              <a:t>Р</a:t>
            </a:r>
            <a:r>
              <a:rPr lang="en-US" sz="1012" dirty="0" err="1">
                <a:cs typeface="Arial" charset="0"/>
                <a:sym typeface="Roboto"/>
              </a:rPr>
              <a:t>аспределение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между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лицевыми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счетами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разовых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затрат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по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дому</a:t>
            </a:r>
            <a:r>
              <a:rPr lang="ru-RU" sz="1012" dirty="0">
                <a:cs typeface="Arial" charset="0"/>
                <a:sym typeface="Roboto"/>
              </a:rPr>
              <a:t>;</a:t>
            </a:r>
            <a:endParaRPr lang="en-US" sz="1012" dirty="0">
              <a:cs typeface="Arial" charset="0"/>
              <a:sym typeface="Roboto"/>
            </a:endParaRPr>
          </a:p>
          <a:p>
            <a:pPr marL="201775" indent="-160706">
              <a:lnSpc>
                <a:spcPct val="150000"/>
              </a:lnSpc>
              <a:buClr>
                <a:srgbClr val="F98634"/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ru-RU" sz="1012" dirty="0">
                <a:cs typeface="Arial" charset="0"/>
                <a:sym typeface="Roboto"/>
              </a:rPr>
              <a:t>В</a:t>
            </a:r>
            <a:r>
              <a:rPr lang="en-US" sz="1012" dirty="0" err="1">
                <a:cs typeface="Arial" charset="0"/>
                <a:sym typeface="Roboto"/>
              </a:rPr>
              <a:t>озможность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включения</a:t>
            </a:r>
            <a:r>
              <a:rPr lang="en-US" sz="1012" dirty="0">
                <a:cs typeface="Arial" charset="0"/>
                <a:sym typeface="Roboto"/>
              </a:rPr>
              <a:t> в </a:t>
            </a:r>
            <a:r>
              <a:rPr lang="en-US" sz="1012" dirty="0" err="1">
                <a:cs typeface="Arial" charset="0"/>
                <a:sym typeface="Roboto"/>
              </a:rPr>
              <a:t>квитанцию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комиссии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банка</a:t>
            </a:r>
            <a:r>
              <a:rPr lang="ru-RU" sz="1012" dirty="0">
                <a:cs typeface="Arial" charset="0"/>
                <a:sym typeface="Roboto"/>
              </a:rPr>
              <a:t>.</a:t>
            </a:r>
            <a:endParaRPr lang="en-US" sz="1012" dirty="0">
              <a:cs typeface="Arial" charset="0"/>
              <a:sym typeface="Roboto"/>
            </a:endParaRPr>
          </a:p>
          <a:p>
            <a:pPr marL="201775" indent="-160706">
              <a:lnSpc>
                <a:spcPct val="150000"/>
              </a:lnSpc>
              <a:buClr>
                <a:srgbClr val="006B9E"/>
              </a:buClr>
              <a:buSzPct val="100000"/>
              <a:buFont typeface="Wingdings" panose="05000000000000000000" pitchFamily="2" charset="2"/>
              <a:buChar char="ü"/>
              <a:defRPr/>
            </a:pPr>
            <a:endParaRPr lang="en-US" sz="1012" dirty="0">
              <a:cs typeface="Arial" charset="0"/>
              <a:sym typeface="Roboto"/>
            </a:endParaRPr>
          </a:p>
          <a:p>
            <a:pPr>
              <a:lnSpc>
                <a:spcPct val="150000"/>
              </a:lnSpc>
              <a:buClr>
                <a:schemeClr val="dk1"/>
              </a:buClr>
              <a:defRPr/>
            </a:pPr>
            <a:r>
              <a:rPr lang="en-US" sz="1012" b="1" dirty="0" err="1">
                <a:cs typeface="Arial" charset="0"/>
                <a:sym typeface="Roboto"/>
              </a:rPr>
              <a:t>Учет</a:t>
            </a:r>
            <a:r>
              <a:rPr lang="en-US" sz="1012" b="1" dirty="0">
                <a:cs typeface="Arial" charset="0"/>
                <a:sym typeface="Roboto"/>
              </a:rPr>
              <a:t> и </a:t>
            </a:r>
            <a:r>
              <a:rPr lang="en-US" sz="1012" b="1" dirty="0" err="1">
                <a:cs typeface="Arial" charset="0"/>
                <a:sym typeface="Roboto"/>
              </a:rPr>
              <a:t>начисление</a:t>
            </a:r>
            <a:r>
              <a:rPr lang="en-US" sz="1012" b="1" dirty="0">
                <a:cs typeface="Arial" charset="0"/>
                <a:sym typeface="Roboto"/>
              </a:rPr>
              <a:t> </a:t>
            </a:r>
            <a:r>
              <a:rPr lang="en-US" sz="1012" b="1" dirty="0" err="1">
                <a:cs typeface="Arial" charset="0"/>
                <a:sym typeface="Roboto"/>
              </a:rPr>
              <a:t>различных</a:t>
            </a:r>
            <a:r>
              <a:rPr lang="en-US" sz="1012" b="1" dirty="0">
                <a:cs typeface="Arial" charset="0"/>
                <a:sym typeface="Roboto"/>
              </a:rPr>
              <a:t> </a:t>
            </a:r>
            <a:r>
              <a:rPr lang="en-US" sz="1012" b="1" dirty="0" err="1">
                <a:cs typeface="Arial" charset="0"/>
                <a:sym typeface="Roboto"/>
              </a:rPr>
              <a:t>услуг</a:t>
            </a:r>
            <a:r>
              <a:rPr lang="en-US" sz="1012" b="1" dirty="0">
                <a:cs typeface="Arial" charset="0"/>
                <a:sym typeface="Roboto"/>
              </a:rPr>
              <a:t> </a:t>
            </a:r>
            <a:r>
              <a:rPr lang="en-US" sz="1012" b="1" dirty="0" err="1">
                <a:cs typeface="Arial" charset="0"/>
                <a:sym typeface="Roboto"/>
              </a:rPr>
              <a:t>за</a:t>
            </a:r>
            <a:r>
              <a:rPr lang="en-US" sz="1012" b="1" dirty="0">
                <a:cs typeface="Arial" charset="0"/>
                <a:sym typeface="Roboto"/>
              </a:rPr>
              <a:t> </a:t>
            </a:r>
            <a:r>
              <a:rPr lang="en-US" sz="1012" b="1" dirty="0" err="1">
                <a:cs typeface="Arial" charset="0"/>
                <a:sym typeface="Roboto"/>
              </a:rPr>
              <a:t>паркинг</a:t>
            </a:r>
            <a:r>
              <a:rPr lang="en-US" sz="1012" b="1" dirty="0">
                <a:cs typeface="Arial" charset="0"/>
                <a:sym typeface="Roboto"/>
              </a:rPr>
              <a:t>, </a:t>
            </a:r>
            <a:r>
              <a:rPr lang="en-US" sz="1012" b="1" dirty="0" err="1">
                <a:cs typeface="Arial" charset="0"/>
                <a:sym typeface="Roboto"/>
              </a:rPr>
              <a:t>парковки</a:t>
            </a:r>
            <a:r>
              <a:rPr lang="en-US" sz="1012" b="1" dirty="0">
                <a:cs typeface="Arial" charset="0"/>
                <a:sym typeface="Roboto"/>
              </a:rPr>
              <a:t>, </a:t>
            </a:r>
            <a:r>
              <a:rPr lang="en-US" sz="1012" b="1" dirty="0" err="1">
                <a:cs typeface="Arial" charset="0"/>
                <a:sym typeface="Roboto"/>
              </a:rPr>
              <a:t>гаражи</a:t>
            </a:r>
            <a:r>
              <a:rPr lang="ru-RU" sz="1012" b="1" dirty="0">
                <a:cs typeface="Arial" charset="0"/>
                <a:sym typeface="Roboto"/>
              </a:rPr>
              <a:t>.</a:t>
            </a:r>
            <a:endParaRPr lang="en-US" sz="1012" b="1" dirty="0">
              <a:cs typeface="Arial" charset="0"/>
              <a:sym typeface="Roboto"/>
            </a:endParaRPr>
          </a:p>
          <a:p>
            <a:pPr>
              <a:lnSpc>
                <a:spcPct val="150000"/>
              </a:lnSpc>
              <a:defRPr/>
            </a:pPr>
            <a:endParaRPr sz="1012" dirty="0">
              <a:solidFill>
                <a:schemeClr val="dk1"/>
              </a:solidFill>
              <a:ea typeface="Roboto"/>
              <a:cs typeface="Roboto"/>
              <a:sym typeface="Roboto"/>
            </a:endParaRPr>
          </a:p>
          <a:p>
            <a:pPr>
              <a:lnSpc>
                <a:spcPct val="150000"/>
              </a:lnSpc>
              <a:spcBef>
                <a:spcPts val="281"/>
              </a:spcBef>
              <a:spcAft>
                <a:spcPts val="900"/>
              </a:spcAft>
              <a:defRPr/>
            </a:pPr>
            <a:endParaRPr sz="1012" dirty="0">
              <a:solidFill>
                <a:schemeClr val="dk1"/>
              </a:solidFill>
              <a:highlight>
                <a:srgbClr val="FFFFFF"/>
              </a:highlight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>
            <a:extLst>
              <a:ext uri="{FF2B5EF4-FFF2-40B4-BE49-F238E27FC236}">
                <a16:creationId xmlns:a16="http://schemas.microsoft.com/office/drawing/2014/main" id="{AAA662AB-2470-49A5-8E77-DA8A311A6EE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lIns="51420" tIns="25703" rIns="51420" bIns="25703" anchor="t">
            <a:no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buClr>
                <a:srgbClr val="FFFFFF"/>
              </a:buClr>
              <a:buSzPct val="25000"/>
            </a:pPr>
            <a:fld id="{2E71FAD5-C18B-4A8C-986C-902A9BF3851E}" type="slidenum">
              <a:rPr lang="en-US" altLang="ru-RU" sz="700" b="1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pPr>
                <a:buClr>
                  <a:srgbClr val="FFFFFF"/>
                </a:buClr>
                <a:buSzPct val="25000"/>
              </a:pPr>
              <a:t>23</a:t>
            </a:fld>
            <a:endParaRPr lang="en-US" altLang="ru-RU" sz="700" b="1">
              <a:solidFill>
                <a:srgbClr val="FFFFFF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56" name="Shape 256">
            <a:extLst>
              <a:ext uri="{FF2B5EF4-FFF2-40B4-BE49-F238E27FC236}">
                <a16:creationId xmlns:a16="http://schemas.microsoft.com/office/drawing/2014/main" id="{81F279F0-22B3-4E56-9934-963DFEADB78A}"/>
              </a:ext>
            </a:extLst>
          </p:cNvPr>
          <p:cNvSpPr txBox="1"/>
          <p:nvPr/>
        </p:nvSpPr>
        <p:spPr>
          <a:xfrm>
            <a:off x="457711" y="2555906"/>
            <a:ext cx="2945378" cy="1744036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51420" tIns="51420" rIns="51420" bIns="51420"/>
          <a:lstStyle/>
          <a:p>
            <a:pPr marL="257129" indent="-257129">
              <a:defRPr/>
            </a:pPr>
            <a:r>
              <a:rPr lang="en-US" sz="1012" b="1" dirty="0" err="1">
                <a:cs typeface="Arial" charset="0"/>
                <a:sym typeface="Roboto"/>
              </a:rPr>
              <a:t>Управление</a:t>
            </a:r>
            <a:r>
              <a:rPr lang="en-US" sz="1012" b="1" dirty="0">
                <a:cs typeface="Arial" charset="0"/>
                <a:sym typeface="Roboto"/>
              </a:rPr>
              <a:t> </a:t>
            </a:r>
            <a:r>
              <a:rPr lang="en-US" sz="1012" b="1" dirty="0" err="1">
                <a:cs typeface="Arial" charset="0"/>
                <a:sym typeface="Roboto"/>
              </a:rPr>
              <a:t>тарифами</a:t>
            </a:r>
            <a:r>
              <a:rPr lang="en-US" sz="1012" b="1" dirty="0">
                <a:cs typeface="Arial" charset="0"/>
                <a:sym typeface="Roboto"/>
              </a:rPr>
              <a:t> ЖКХ</a:t>
            </a:r>
            <a:r>
              <a:rPr lang="ru-RU" sz="1012" b="1" dirty="0">
                <a:cs typeface="Arial" charset="0"/>
                <a:sym typeface="Roboto"/>
              </a:rPr>
              <a:t>:</a:t>
            </a:r>
            <a:endParaRPr lang="en-US" sz="1012" b="1" dirty="0">
              <a:cs typeface="Arial" charset="0"/>
              <a:sym typeface="Roboto"/>
            </a:endParaRPr>
          </a:p>
          <a:p>
            <a:pPr marL="201775" indent="-160706">
              <a:lnSpc>
                <a:spcPct val="150000"/>
              </a:lnSpc>
              <a:buClr>
                <a:srgbClr val="F98634"/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ru-RU" sz="1012" dirty="0">
                <a:cs typeface="Arial" charset="0"/>
                <a:sym typeface="Roboto"/>
              </a:rPr>
              <a:t>И</a:t>
            </a:r>
            <a:r>
              <a:rPr lang="en-US" sz="1012" dirty="0" err="1">
                <a:cs typeface="Arial" charset="0"/>
                <a:sym typeface="Roboto"/>
              </a:rPr>
              <a:t>спользование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фиксированных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тарифов</a:t>
            </a:r>
            <a:r>
              <a:rPr lang="ru-RU" sz="1012" dirty="0">
                <a:cs typeface="Arial" charset="0"/>
                <a:sym typeface="Roboto"/>
              </a:rPr>
              <a:t>;</a:t>
            </a:r>
            <a:endParaRPr lang="en-US" sz="1012" dirty="0">
              <a:cs typeface="Arial" charset="0"/>
              <a:sym typeface="Roboto"/>
            </a:endParaRPr>
          </a:p>
          <a:p>
            <a:pPr marL="201775" indent="-160706">
              <a:lnSpc>
                <a:spcPct val="150000"/>
              </a:lnSpc>
              <a:buClr>
                <a:srgbClr val="F98634"/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ru-RU" sz="1012" dirty="0">
                <a:cs typeface="Arial" charset="0"/>
                <a:sym typeface="Roboto"/>
              </a:rPr>
              <a:t>В</a:t>
            </a:r>
            <a:r>
              <a:rPr lang="en-US" sz="1012" dirty="0" err="1">
                <a:cs typeface="Arial" charset="0"/>
                <a:sym typeface="Roboto"/>
              </a:rPr>
              <a:t>озможность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задать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формулу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для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расчета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тарифов</a:t>
            </a:r>
            <a:r>
              <a:rPr lang="ru-RU" sz="1012" dirty="0">
                <a:cs typeface="Arial" charset="0"/>
                <a:sym typeface="Roboto"/>
              </a:rPr>
              <a:t>;</a:t>
            </a:r>
            <a:endParaRPr lang="en-US" sz="1012" dirty="0">
              <a:cs typeface="Arial" charset="0"/>
              <a:sym typeface="Roboto"/>
            </a:endParaRPr>
          </a:p>
          <a:p>
            <a:pPr marL="201775" indent="-160706">
              <a:lnSpc>
                <a:spcPct val="150000"/>
              </a:lnSpc>
              <a:buClr>
                <a:srgbClr val="F98634"/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ru-RU" sz="1012" dirty="0">
                <a:cs typeface="Arial" charset="0"/>
                <a:sym typeface="Roboto"/>
              </a:rPr>
              <a:t>У</a:t>
            </a:r>
            <a:r>
              <a:rPr lang="en-US" sz="1012" dirty="0" err="1">
                <a:cs typeface="Arial" charset="0"/>
                <a:sym typeface="Roboto"/>
              </a:rPr>
              <a:t>становка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разных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тарифов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на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разные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объекты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учета</a:t>
            </a:r>
            <a:r>
              <a:rPr lang="ru-RU" sz="1012" dirty="0">
                <a:cs typeface="Arial" charset="0"/>
                <a:sym typeface="Roboto"/>
              </a:rPr>
              <a:t>;</a:t>
            </a:r>
            <a:endParaRPr lang="en-US" sz="1012" dirty="0">
              <a:cs typeface="Arial" charset="0"/>
              <a:sym typeface="Roboto"/>
            </a:endParaRPr>
          </a:p>
          <a:p>
            <a:pPr marL="201775" indent="-160706">
              <a:lnSpc>
                <a:spcPct val="150000"/>
              </a:lnSpc>
              <a:buClr>
                <a:srgbClr val="F98634"/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ru-RU" sz="1012" dirty="0">
                <a:cs typeface="Arial" charset="0"/>
                <a:sym typeface="Roboto"/>
              </a:rPr>
              <a:t>С</a:t>
            </a:r>
            <a:r>
              <a:rPr lang="en-US" sz="1012" dirty="0" err="1">
                <a:cs typeface="Arial" charset="0"/>
                <a:sym typeface="Roboto"/>
              </a:rPr>
              <a:t>мена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тарифов</a:t>
            </a:r>
            <a:r>
              <a:rPr lang="en-US" sz="1012" dirty="0">
                <a:cs typeface="Arial" charset="0"/>
                <a:sym typeface="Roboto"/>
              </a:rPr>
              <a:t> с </a:t>
            </a:r>
            <a:r>
              <a:rPr lang="en-US" sz="1012" dirty="0" err="1">
                <a:cs typeface="Arial" charset="0"/>
                <a:sym typeface="Roboto"/>
              </a:rPr>
              <a:t>сохранением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истории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изменения</a:t>
            </a:r>
            <a:r>
              <a:rPr lang="ru-RU" sz="1012" dirty="0">
                <a:cs typeface="Arial" charset="0"/>
                <a:sym typeface="Roboto"/>
              </a:rPr>
              <a:t>.</a:t>
            </a:r>
            <a:endParaRPr sz="225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>
              <a:lnSpc>
                <a:spcPct val="115000"/>
              </a:lnSpc>
              <a:spcBef>
                <a:spcPts val="281"/>
              </a:spcBef>
              <a:spcAft>
                <a:spcPts val="900"/>
              </a:spcAft>
              <a:defRPr/>
            </a:pPr>
            <a:endParaRPr sz="1012" dirty="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7" name="Shape 257">
            <a:extLst>
              <a:ext uri="{FF2B5EF4-FFF2-40B4-BE49-F238E27FC236}">
                <a16:creationId xmlns:a16="http://schemas.microsoft.com/office/drawing/2014/main" id="{38D11964-D98D-44E9-BE20-24F66A745854}"/>
              </a:ext>
            </a:extLst>
          </p:cNvPr>
          <p:cNvSpPr txBox="1"/>
          <p:nvPr/>
        </p:nvSpPr>
        <p:spPr>
          <a:xfrm>
            <a:off x="3933825" y="1347788"/>
            <a:ext cx="2447925" cy="793750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51420" tIns="51420" rIns="51420" bIns="51420"/>
          <a:lstStyle/>
          <a:p>
            <a:pPr marL="257129" indent="-257129">
              <a:defRPr/>
            </a:pPr>
            <a:r>
              <a:rPr lang="en-US" sz="1012" b="1" dirty="0" err="1">
                <a:cs typeface="Arial" charset="0"/>
                <a:sym typeface="Roboto"/>
              </a:rPr>
              <a:t>Расчет</a:t>
            </a:r>
            <a:r>
              <a:rPr lang="en-US" sz="1012" b="1" dirty="0">
                <a:cs typeface="Arial" charset="0"/>
                <a:sym typeface="Roboto"/>
              </a:rPr>
              <a:t> и </a:t>
            </a:r>
            <a:r>
              <a:rPr lang="en-US" sz="1012" b="1" dirty="0" err="1">
                <a:cs typeface="Arial" charset="0"/>
                <a:sym typeface="Roboto"/>
              </a:rPr>
              <a:t>начисление</a:t>
            </a:r>
            <a:r>
              <a:rPr lang="en-US" sz="1012" b="1" dirty="0">
                <a:cs typeface="Arial" charset="0"/>
                <a:sym typeface="Roboto"/>
              </a:rPr>
              <a:t> </a:t>
            </a:r>
            <a:r>
              <a:rPr lang="en-US" sz="1012" b="1" dirty="0" err="1">
                <a:cs typeface="Arial" charset="0"/>
                <a:sym typeface="Roboto"/>
              </a:rPr>
              <a:t>пени</a:t>
            </a:r>
            <a:r>
              <a:rPr lang="ru-RU" sz="1012" b="1" dirty="0">
                <a:cs typeface="Arial" charset="0"/>
                <a:sym typeface="Roboto"/>
              </a:rPr>
              <a:t>:</a:t>
            </a:r>
            <a:endParaRPr lang="en-US" sz="1012" b="1" dirty="0">
              <a:cs typeface="Arial" charset="0"/>
              <a:sym typeface="Roboto"/>
            </a:endParaRPr>
          </a:p>
          <a:p>
            <a:pPr marL="201775" indent="-160706">
              <a:lnSpc>
                <a:spcPct val="150000"/>
              </a:lnSpc>
              <a:buClr>
                <a:srgbClr val="F98634"/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ru-RU" sz="1012" dirty="0">
                <a:cs typeface="Arial" charset="0"/>
                <a:sym typeface="Roboto"/>
              </a:rPr>
              <a:t>П</a:t>
            </a:r>
            <a:r>
              <a:rPr lang="en-US" sz="1012" dirty="0">
                <a:cs typeface="Arial" charset="0"/>
                <a:sym typeface="Roboto"/>
              </a:rPr>
              <a:t>о </a:t>
            </a:r>
            <a:r>
              <a:rPr lang="en-US" sz="1012" dirty="0" err="1">
                <a:cs typeface="Arial" charset="0"/>
                <a:sym typeface="Roboto"/>
              </a:rPr>
              <a:t>жилищно-коммунальным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услугам</a:t>
            </a:r>
            <a:r>
              <a:rPr lang="ru-RU" sz="1012" dirty="0">
                <a:cs typeface="Arial" charset="0"/>
                <a:sym typeface="Roboto"/>
              </a:rPr>
              <a:t>;</a:t>
            </a:r>
            <a:endParaRPr lang="en-US" sz="1012" dirty="0">
              <a:cs typeface="Arial" charset="0"/>
              <a:sym typeface="Roboto"/>
            </a:endParaRPr>
          </a:p>
          <a:p>
            <a:pPr marL="201775" indent="-160706">
              <a:lnSpc>
                <a:spcPct val="150000"/>
              </a:lnSpc>
              <a:buClr>
                <a:srgbClr val="F98634"/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ru-RU" sz="1012" dirty="0">
                <a:cs typeface="Arial" charset="0"/>
                <a:sym typeface="Roboto"/>
              </a:rPr>
              <a:t>П</a:t>
            </a:r>
            <a:r>
              <a:rPr lang="en-US" sz="1012" dirty="0">
                <a:cs typeface="Arial" charset="0"/>
                <a:sym typeface="Roboto"/>
              </a:rPr>
              <a:t>о </a:t>
            </a:r>
            <a:r>
              <a:rPr lang="en-US" sz="1012" dirty="0" err="1">
                <a:cs typeface="Arial" charset="0"/>
                <a:sym typeface="Roboto"/>
              </a:rPr>
              <a:t>услугам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капитального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ремонта</a:t>
            </a:r>
            <a:r>
              <a:rPr lang="ru-RU" sz="1012" dirty="0">
                <a:cs typeface="Arial" charset="0"/>
                <a:sym typeface="Roboto"/>
              </a:rPr>
              <a:t>.</a:t>
            </a:r>
            <a:endParaRPr lang="en-US" sz="1012" dirty="0">
              <a:cs typeface="Arial" charset="0"/>
              <a:sym typeface="Roboto"/>
            </a:endParaRPr>
          </a:p>
          <a:p>
            <a:pPr marL="201775" indent="-160706">
              <a:lnSpc>
                <a:spcPct val="150000"/>
              </a:lnSpc>
              <a:buClr>
                <a:srgbClr val="006B9E"/>
              </a:buClr>
              <a:buSzPct val="100000"/>
              <a:buFont typeface="Wingdings" panose="05000000000000000000" pitchFamily="2" charset="2"/>
              <a:buChar char="ü"/>
              <a:defRPr/>
            </a:pPr>
            <a:endParaRPr sz="1012" dirty="0">
              <a:cs typeface="Arial" charset="0"/>
              <a:sym typeface="Roboto"/>
            </a:endParaRPr>
          </a:p>
          <a:p>
            <a:pPr>
              <a:lnSpc>
                <a:spcPct val="115000"/>
              </a:lnSpc>
              <a:spcBef>
                <a:spcPts val="281"/>
              </a:spcBef>
              <a:spcAft>
                <a:spcPts val="900"/>
              </a:spcAft>
              <a:defRPr/>
            </a:pPr>
            <a:endParaRPr sz="1012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8" name="Shape 258">
            <a:extLst>
              <a:ext uri="{FF2B5EF4-FFF2-40B4-BE49-F238E27FC236}">
                <a16:creationId xmlns:a16="http://schemas.microsoft.com/office/drawing/2014/main" id="{72AE1B8B-7868-4015-9F17-21781AA7BC87}"/>
              </a:ext>
            </a:extLst>
          </p:cNvPr>
          <p:cNvSpPr txBox="1"/>
          <p:nvPr/>
        </p:nvSpPr>
        <p:spPr>
          <a:xfrm>
            <a:off x="3933825" y="2555875"/>
            <a:ext cx="2447925" cy="1444625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51420" tIns="51420" rIns="51420" bIns="51420"/>
          <a:lstStyle/>
          <a:p>
            <a:pPr marL="257129" indent="-257129">
              <a:defRPr/>
            </a:pPr>
            <a:r>
              <a:rPr lang="ru-RU" sz="1012" b="1" dirty="0">
                <a:cs typeface="Arial" charset="0"/>
                <a:sym typeface="Roboto"/>
              </a:rPr>
              <a:t>О</a:t>
            </a:r>
            <a:r>
              <a:rPr lang="en-US" sz="1012" b="1" dirty="0" err="1">
                <a:cs typeface="Arial" charset="0"/>
                <a:sym typeface="Roboto"/>
              </a:rPr>
              <a:t>тчеты</a:t>
            </a:r>
            <a:r>
              <a:rPr lang="ru-RU" sz="1012" b="1" dirty="0">
                <a:cs typeface="Arial" charset="0"/>
                <a:sym typeface="Roboto"/>
              </a:rPr>
              <a:t>:</a:t>
            </a:r>
            <a:endParaRPr lang="en-US" sz="1012" b="1" dirty="0">
              <a:cs typeface="Arial" charset="0"/>
              <a:sym typeface="Roboto"/>
            </a:endParaRPr>
          </a:p>
          <a:p>
            <a:pPr marL="201775" indent="-160706">
              <a:lnSpc>
                <a:spcPct val="150000"/>
              </a:lnSpc>
              <a:buClr>
                <a:srgbClr val="F98634"/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en-US" sz="1012" dirty="0" err="1">
                <a:cs typeface="Arial" charset="0"/>
                <a:sym typeface="Roboto"/>
              </a:rPr>
              <a:t>Сводная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ведомость</a:t>
            </a:r>
            <a:r>
              <a:rPr lang="ru-RU" sz="1012" dirty="0">
                <a:cs typeface="Arial" charset="0"/>
                <a:sym typeface="Roboto"/>
              </a:rPr>
              <a:t>;</a:t>
            </a:r>
            <a:endParaRPr lang="en-US" sz="1012" dirty="0">
              <a:cs typeface="Arial" charset="0"/>
              <a:sym typeface="Roboto"/>
            </a:endParaRPr>
          </a:p>
          <a:p>
            <a:pPr marL="201775" indent="-160706">
              <a:lnSpc>
                <a:spcPct val="150000"/>
              </a:lnSpc>
              <a:buClr>
                <a:srgbClr val="F98634"/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en-US" sz="1012" dirty="0" err="1">
                <a:cs typeface="Arial" charset="0"/>
                <a:sym typeface="Roboto"/>
              </a:rPr>
              <a:t>Финансово-лицевой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счет</a:t>
            </a:r>
            <a:r>
              <a:rPr lang="ru-RU" sz="1012" dirty="0">
                <a:cs typeface="Arial" charset="0"/>
                <a:sym typeface="Roboto"/>
              </a:rPr>
              <a:t>;</a:t>
            </a:r>
            <a:endParaRPr lang="en-US" sz="1012" dirty="0">
              <a:cs typeface="Arial" charset="0"/>
              <a:sym typeface="Roboto"/>
            </a:endParaRPr>
          </a:p>
          <a:p>
            <a:pPr marL="201775" indent="-160706">
              <a:lnSpc>
                <a:spcPct val="150000"/>
              </a:lnSpc>
              <a:buClr>
                <a:srgbClr val="F98634"/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en-US" sz="1012" dirty="0" err="1">
                <a:cs typeface="Arial" charset="0"/>
                <a:sym typeface="Roboto"/>
              </a:rPr>
              <a:t>Карточка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расчетов</a:t>
            </a:r>
            <a:r>
              <a:rPr lang="ru-RU" sz="1012" dirty="0">
                <a:cs typeface="Arial" charset="0"/>
                <a:sym typeface="Roboto"/>
              </a:rPr>
              <a:t>;</a:t>
            </a:r>
            <a:endParaRPr lang="en-US" sz="1012" dirty="0">
              <a:cs typeface="Arial" charset="0"/>
              <a:sym typeface="Roboto"/>
            </a:endParaRPr>
          </a:p>
          <a:p>
            <a:pPr marL="201775" indent="-160706">
              <a:lnSpc>
                <a:spcPct val="150000"/>
              </a:lnSpc>
              <a:buClr>
                <a:srgbClr val="F98634"/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en-US" sz="1012" dirty="0" err="1">
                <a:cs typeface="Arial" charset="0"/>
                <a:sym typeface="Roboto"/>
              </a:rPr>
              <a:t>Отчет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по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начислениям</a:t>
            </a:r>
            <a:r>
              <a:rPr lang="en-US" sz="1012" dirty="0">
                <a:cs typeface="Arial" charset="0"/>
                <a:sym typeface="Roboto"/>
              </a:rPr>
              <a:t> и </a:t>
            </a:r>
            <a:r>
              <a:rPr lang="en-US" sz="1012" dirty="0" err="1">
                <a:cs typeface="Arial" charset="0"/>
                <a:sym typeface="Roboto"/>
              </a:rPr>
              <a:t>долгам</a:t>
            </a:r>
            <a:r>
              <a:rPr lang="ru-RU" sz="1012" dirty="0">
                <a:cs typeface="Arial" charset="0"/>
                <a:sym typeface="Roboto"/>
              </a:rPr>
              <a:t>;</a:t>
            </a:r>
            <a:endParaRPr lang="en-US" sz="1012" dirty="0">
              <a:cs typeface="Arial" charset="0"/>
              <a:sym typeface="Roboto"/>
            </a:endParaRPr>
          </a:p>
          <a:p>
            <a:pPr marL="201775" indent="-160706">
              <a:lnSpc>
                <a:spcPct val="150000"/>
              </a:lnSpc>
              <a:buClr>
                <a:srgbClr val="F98634"/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en-US" sz="1012" dirty="0">
                <a:cs typeface="Arial" charset="0"/>
                <a:sym typeface="Roboto"/>
              </a:rPr>
              <a:t>и другие</a:t>
            </a:r>
            <a:r>
              <a:rPr lang="ru-RU" sz="1012" dirty="0">
                <a:cs typeface="Arial" charset="0"/>
                <a:sym typeface="Roboto"/>
              </a:rPr>
              <a:t>.</a:t>
            </a:r>
            <a:endParaRPr lang="en-US" sz="1012" dirty="0">
              <a:cs typeface="Arial" charset="0"/>
              <a:sym typeface="Roboto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B39A9E0-1408-4193-9302-06A112C0EE00}"/>
              </a:ext>
            </a:extLst>
          </p:cNvPr>
          <p:cNvSpPr/>
          <p:nvPr/>
        </p:nvSpPr>
        <p:spPr>
          <a:xfrm>
            <a:off x="457200" y="1347788"/>
            <a:ext cx="2946400" cy="7937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Bef>
                <a:spcPts val="450"/>
              </a:spcBef>
              <a:spcAft>
                <a:spcPts val="900"/>
              </a:spcAft>
              <a:buClr>
                <a:schemeClr val="dk1"/>
              </a:buClr>
              <a:defRPr/>
            </a:pPr>
            <a:r>
              <a:rPr lang="en-US" sz="1012" b="1" dirty="0" err="1">
                <a:cs typeface="Arial" charset="0"/>
                <a:sym typeface="Roboto"/>
              </a:rPr>
              <a:t>Расчеты</a:t>
            </a:r>
            <a:r>
              <a:rPr lang="en-US" sz="1012" b="1" dirty="0">
                <a:cs typeface="Arial" charset="0"/>
                <a:sym typeface="Roboto"/>
              </a:rPr>
              <a:t> </a:t>
            </a:r>
            <a:r>
              <a:rPr lang="en-US" sz="1012" b="1" dirty="0" err="1">
                <a:cs typeface="Arial" charset="0"/>
                <a:sym typeface="Roboto"/>
              </a:rPr>
              <a:t>по</a:t>
            </a:r>
            <a:r>
              <a:rPr lang="en-US" sz="1012" b="1" dirty="0">
                <a:cs typeface="Arial" charset="0"/>
                <a:sym typeface="Roboto"/>
              </a:rPr>
              <a:t> «</a:t>
            </a:r>
            <a:r>
              <a:rPr lang="en-US" sz="1012" b="1" dirty="0" err="1">
                <a:cs typeface="Arial" charset="0"/>
                <a:sym typeface="Roboto"/>
              </a:rPr>
              <a:t>транзитным</a:t>
            </a:r>
            <a:r>
              <a:rPr lang="en-US" sz="1012" b="1" dirty="0">
                <a:cs typeface="Arial" charset="0"/>
                <a:sym typeface="Roboto"/>
              </a:rPr>
              <a:t>» </a:t>
            </a:r>
            <a:r>
              <a:rPr lang="en-US" sz="1012" b="1" dirty="0" err="1">
                <a:cs typeface="Arial" charset="0"/>
                <a:sym typeface="Roboto"/>
              </a:rPr>
              <a:t>услугам</a:t>
            </a:r>
            <a:r>
              <a:rPr lang="en-US" sz="1012" b="1" dirty="0">
                <a:cs typeface="Arial" charset="0"/>
                <a:sym typeface="Roboto"/>
              </a:rPr>
              <a:t> </a:t>
            </a:r>
            <a:r>
              <a:rPr lang="en-US" sz="1012" dirty="0">
                <a:solidFill>
                  <a:schemeClr val="dk1"/>
                </a:solidFill>
                <a:ea typeface="Roboto"/>
                <a:cs typeface="Roboto"/>
                <a:sym typeface="Roboto"/>
              </a:rPr>
              <a:t>— </a:t>
            </a:r>
            <a:r>
              <a:rPr lang="en-US" sz="1012" dirty="0" err="1">
                <a:solidFill>
                  <a:schemeClr val="dk1"/>
                </a:solidFill>
                <a:ea typeface="Roboto"/>
                <a:cs typeface="Roboto"/>
                <a:sym typeface="Roboto"/>
              </a:rPr>
              <a:t>прием</a:t>
            </a:r>
            <a:r>
              <a:rPr lang="en-US" sz="1012" dirty="0">
                <a:solidFill>
                  <a:schemeClr val="dk1"/>
                </a:solidFill>
                <a:ea typeface="Roboto"/>
                <a:cs typeface="Roboto"/>
                <a:sym typeface="Roboto"/>
              </a:rPr>
              <a:t> </a:t>
            </a:r>
            <a:r>
              <a:rPr lang="en-US" sz="1012" dirty="0" err="1">
                <a:solidFill>
                  <a:schemeClr val="dk1"/>
                </a:solidFill>
                <a:ea typeface="Roboto"/>
                <a:cs typeface="Roboto"/>
                <a:sym typeface="Roboto"/>
              </a:rPr>
              <a:t>начислений</a:t>
            </a:r>
            <a:r>
              <a:rPr lang="en-US" sz="1012" dirty="0">
                <a:solidFill>
                  <a:schemeClr val="dk1"/>
                </a:solidFill>
                <a:ea typeface="Roboto"/>
                <a:cs typeface="Roboto"/>
                <a:sym typeface="Roboto"/>
              </a:rPr>
              <a:t> </a:t>
            </a:r>
            <a:r>
              <a:rPr lang="en-US" sz="1012" dirty="0" err="1">
                <a:solidFill>
                  <a:schemeClr val="dk1"/>
                </a:solidFill>
                <a:ea typeface="Roboto"/>
                <a:cs typeface="Roboto"/>
                <a:sym typeface="Roboto"/>
              </a:rPr>
              <a:t>по</a:t>
            </a:r>
            <a:r>
              <a:rPr lang="en-US" sz="1012" dirty="0">
                <a:solidFill>
                  <a:schemeClr val="dk1"/>
                </a:solidFill>
                <a:ea typeface="Roboto"/>
                <a:cs typeface="Roboto"/>
                <a:sym typeface="Roboto"/>
              </a:rPr>
              <a:t> </a:t>
            </a:r>
            <a:r>
              <a:rPr lang="en-US" sz="1012" dirty="0" err="1">
                <a:solidFill>
                  <a:schemeClr val="dk1"/>
                </a:solidFill>
                <a:ea typeface="Roboto"/>
                <a:cs typeface="Roboto"/>
                <a:sym typeface="Roboto"/>
              </a:rPr>
              <a:t>услугам</a:t>
            </a:r>
            <a:r>
              <a:rPr lang="en-US" sz="1012" dirty="0">
                <a:solidFill>
                  <a:schemeClr val="dk1"/>
                </a:solidFill>
                <a:ea typeface="Roboto"/>
                <a:cs typeface="Roboto"/>
                <a:sym typeface="Roboto"/>
              </a:rPr>
              <a:t> РСО (</a:t>
            </a:r>
            <a:r>
              <a:rPr lang="en-US" sz="1012" dirty="0" err="1">
                <a:solidFill>
                  <a:schemeClr val="dk1"/>
                </a:solidFill>
                <a:ea typeface="Roboto"/>
                <a:cs typeface="Roboto"/>
                <a:sym typeface="Roboto"/>
              </a:rPr>
              <a:t>ресурсоснабжающих</a:t>
            </a:r>
            <a:r>
              <a:rPr lang="en-US" sz="1012" dirty="0">
                <a:solidFill>
                  <a:schemeClr val="dk1"/>
                </a:solidFill>
                <a:ea typeface="Roboto"/>
                <a:cs typeface="Roboto"/>
                <a:sym typeface="Roboto"/>
              </a:rPr>
              <a:t> </a:t>
            </a:r>
            <a:r>
              <a:rPr lang="en-US" sz="1012" dirty="0" err="1">
                <a:solidFill>
                  <a:schemeClr val="dk1"/>
                </a:solidFill>
                <a:ea typeface="Roboto"/>
                <a:cs typeface="Roboto"/>
                <a:sym typeface="Roboto"/>
              </a:rPr>
              <a:t>организаций</a:t>
            </a:r>
            <a:r>
              <a:rPr lang="en-US" sz="1012" dirty="0">
                <a:solidFill>
                  <a:schemeClr val="dk1"/>
                </a:solidFill>
                <a:ea typeface="Roboto"/>
                <a:cs typeface="Roboto"/>
                <a:sym typeface="Roboto"/>
              </a:rPr>
              <a:t>) </a:t>
            </a:r>
            <a:r>
              <a:rPr lang="en-US" sz="1012" dirty="0" err="1">
                <a:solidFill>
                  <a:schemeClr val="dk1"/>
                </a:solidFill>
                <a:ea typeface="Roboto"/>
                <a:cs typeface="Roboto"/>
                <a:sym typeface="Roboto"/>
              </a:rPr>
              <a:t>для</a:t>
            </a:r>
            <a:r>
              <a:rPr lang="en-US" sz="1012" dirty="0">
                <a:solidFill>
                  <a:schemeClr val="dk1"/>
                </a:solidFill>
                <a:ea typeface="Roboto"/>
                <a:cs typeface="Roboto"/>
                <a:sym typeface="Roboto"/>
              </a:rPr>
              <a:t> </a:t>
            </a:r>
            <a:r>
              <a:rPr lang="en-US" sz="1012" dirty="0" err="1">
                <a:solidFill>
                  <a:schemeClr val="dk1"/>
                </a:solidFill>
                <a:ea typeface="Roboto"/>
                <a:cs typeface="Roboto"/>
                <a:sym typeface="Roboto"/>
              </a:rPr>
              <a:t>включения</a:t>
            </a:r>
            <a:r>
              <a:rPr lang="en-US" sz="1012" dirty="0">
                <a:solidFill>
                  <a:schemeClr val="dk1"/>
                </a:solidFill>
                <a:ea typeface="Roboto"/>
                <a:cs typeface="Roboto"/>
                <a:sym typeface="Roboto"/>
              </a:rPr>
              <a:t> в </a:t>
            </a:r>
            <a:r>
              <a:rPr lang="en-US" sz="1012" dirty="0" err="1">
                <a:solidFill>
                  <a:schemeClr val="dk1"/>
                </a:solidFill>
                <a:ea typeface="Roboto"/>
                <a:cs typeface="Roboto"/>
                <a:sym typeface="Roboto"/>
              </a:rPr>
              <a:t>квитанцию</a:t>
            </a:r>
            <a:r>
              <a:rPr lang="en-US" sz="1012" dirty="0">
                <a:solidFill>
                  <a:schemeClr val="dk1"/>
                </a:solidFill>
                <a:ea typeface="Roboto"/>
                <a:cs typeface="Roboto"/>
                <a:sym typeface="Roboto"/>
              </a:rPr>
              <a:t> ЖКХ</a:t>
            </a:r>
            <a:r>
              <a:rPr lang="ru-RU" sz="1012" dirty="0">
                <a:solidFill>
                  <a:schemeClr val="dk1"/>
                </a:solidFill>
                <a:ea typeface="Roboto"/>
                <a:cs typeface="Roboto"/>
                <a:sym typeface="Roboto"/>
              </a:rPr>
              <a:t>.</a:t>
            </a:r>
            <a:endParaRPr lang="en-US" sz="1012" dirty="0">
              <a:solidFill>
                <a:schemeClr val="dk1"/>
              </a:solidFill>
              <a:ea typeface="Roboto"/>
              <a:cs typeface="Roboto"/>
              <a:sym typeface="Roboto"/>
            </a:endParaRP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2E12AC1D-A340-4B9F-9808-4F63FCEF906A}"/>
              </a:ext>
            </a:extLst>
          </p:cNvPr>
          <p:cNvCxnSpPr/>
          <p:nvPr/>
        </p:nvCxnSpPr>
        <p:spPr>
          <a:xfrm>
            <a:off x="3632200" y="1373188"/>
            <a:ext cx="0" cy="2854325"/>
          </a:xfrm>
          <a:prstGeom prst="line">
            <a:avLst/>
          </a:prstGeom>
          <a:ln w="635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71FBE19C-6ED9-4DA6-AF04-675421D55EFE}"/>
              </a:ext>
            </a:extLst>
          </p:cNvPr>
          <p:cNvCxnSpPr/>
          <p:nvPr/>
        </p:nvCxnSpPr>
        <p:spPr>
          <a:xfrm>
            <a:off x="301625" y="2317750"/>
            <a:ext cx="6213475" cy="0"/>
          </a:xfrm>
          <a:prstGeom prst="line">
            <a:avLst/>
          </a:prstGeom>
          <a:ln w="635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Shape 254">
            <a:extLst>
              <a:ext uri="{FF2B5EF4-FFF2-40B4-BE49-F238E27FC236}">
                <a16:creationId xmlns:a16="http://schemas.microsoft.com/office/drawing/2014/main" id="{3A717201-5E02-4733-8895-2116849C655C}"/>
              </a:ext>
            </a:extLst>
          </p:cNvPr>
          <p:cNvSpPr txBox="1"/>
          <p:nvPr/>
        </p:nvSpPr>
        <p:spPr>
          <a:xfrm>
            <a:off x="1450975" y="268288"/>
            <a:ext cx="3956050" cy="307975"/>
          </a:xfrm>
          <a:prstGeom prst="rect">
            <a:avLst/>
          </a:prstGeom>
          <a:noFill/>
          <a:ln>
            <a:noFill/>
          </a:ln>
        </p:spPr>
        <p:txBody>
          <a:bodyPr lIns="51420" tIns="25703" rIns="51420" bIns="25703"/>
          <a:lstStyle/>
          <a:p>
            <a:pPr algn="ctr">
              <a:buClr>
                <a:srgbClr val="E36C09"/>
              </a:buClr>
              <a:buSzPct val="25000"/>
              <a:defRPr/>
            </a:pPr>
            <a:r>
              <a:rPr lang="en-US" sz="1518" b="1" dirty="0" err="1">
                <a:solidFill>
                  <a:srgbClr val="F98634"/>
                </a:solidFill>
                <a:sym typeface="Calibri"/>
              </a:rPr>
              <a:t>Расчеты</a:t>
            </a:r>
            <a:r>
              <a:rPr lang="en-US" sz="1518" b="1" dirty="0">
                <a:solidFill>
                  <a:srgbClr val="F98634"/>
                </a:solidFill>
                <a:sym typeface="Calibri"/>
              </a:rPr>
              <a:t> и</a:t>
            </a:r>
            <a:r>
              <a:rPr lang="en-US" sz="1350" b="1" dirty="0">
                <a:solidFill>
                  <a:srgbClr val="F9863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518" b="1" dirty="0" err="1">
                <a:solidFill>
                  <a:srgbClr val="F98634"/>
                </a:solidFill>
                <a:sym typeface="Calibri"/>
              </a:rPr>
              <a:t>начисления</a:t>
            </a:r>
            <a:endParaRPr lang="en-US" sz="1518" b="1" dirty="0">
              <a:solidFill>
                <a:srgbClr val="F98634"/>
              </a:solidFill>
              <a:sym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>
            <a:extLst>
              <a:ext uri="{FF2B5EF4-FFF2-40B4-BE49-F238E27FC236}">
                <a16:creationId xmlns:a16="http://schemas.microsoft.com/office/drawing/2014/main" id="{11D782F3-CE79-43E5-8B93-BC2B751A079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lIns="51420" tIns="25703" rIns="51420" bIns="25703" anchor="t">
            <a:no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buClr>
                <a:srgbClr val="FFFFFF"/>
              </a:buClr>
              <a:buSzPct val="25000"/>
            </a:pPr>
            <a:fld id="{6BC50D0D-CF77-454D-857F-323856CD28E4}" type="slidenum">
              <a:rPr lang="en-US" altLang="ru-RU" sz="700" b="1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pPr>
                <a:buClr>
                  <a:srgbClr val="FFFFFF"/>
                </a:buClr>
                <a:buSzPct val="25000"/>
              </a:pPr>
              <a:t>24</a:t>
            </a:fld>
            <a:endParaRPr lang="en-US" altLang="ru-RU" sz="700" b="1">
              <a:solidFill>
                <a:srgbClr val="FFFFFF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67" name="Shape 267">
            <a:extLst>
              <a:ext uri="{FF2B5EF4-FFF2-40B4-BE49-F238E27FC236}">
                <a16:creationId xmlns:a16="http://schemas.microsoft.com/office/drawing/2014/main" id="{A5721B16-1C2F-42A3-A7F9-F7AF693D19B3}"/>
              </a:ext>
            </a:extLst>
          </p:cNvPr>
          <p:cNvSpPr txBox="1"/>
          <p:nvPr/>
        </p:nvSpPr>
        <p:spPr>
          <a:xfrm>
            <a:off x="508000" y="1058863"/>
            <a:ext cx="5842000" cy="2771775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51420" tIns="51420" rIns="51420" bIns="51420"/>
          <a:lstStyle/>
          <a:p>
            <a:pPr marL="257129" indent="-257129">
              <a:lnSpc>
                <a:spcPct val="150000"/>
              </a:lnSpc>
              <a:defRPr/>
            </a:pPr>
            <a:r>
              <a:rPr lang="en-US" sz="1012" b="1" dirty="0" err="1">
                <a:cs typeface="Arial" charset="0"/>
                <a:sym typeface="Roboto"/>
              </a:rPr>
              <a:t>Расчеты</a:t>
            </a:r>
            <a:r>
              <a:rPr lang="en-US" sz="1012" b="1" dirty="0">
                <a:cs typeface="Arial" charset="0"/>
                <a:sym typeface="Roboto"/>
              </a:rPr>
              <a:t> </a:t>
            </a:r>
            <a:r>
              <a:rPr lang="en-US" sz="1012" b="1" dirty="0" err="1">
                <a:cs typeface="Arial" charset="0"/>
                <a:sym typeface="Roboto"/>
              </a:rPr>
              <a:t>услуг</a:t>
            </a:r>
            <a:r>
              <a:rPr lang="en-US" sz="1012" b="1" dirty="0">
                <a:cs typeface="Arial" charset="0"/>
                <a:sym typeface="Roboto"/>
              </a:rPr>
              <a:t> ЖКХ </a:t>
            </a:r>
            <a:r>
              <a:rPr lang="en-US" sz="1012" b="1" dirty="0" err="1">
                <a:cs typeface="Arial" charset="0"/>
                <a:sym typeface="Roboto"/>
              </a:rPr>
              <a:t>по</a:t>
            </a:r>
            <a:r>
              <a:rPr lang="en-US" sz="1012" b="1" dirty="0">
                <a:cs typeface="Arial" charset="0"/>
                <a:sym typeface="Roboto"/>
              </a:rPr>
              <a:t> </a:t>
            </a:r>
            <a:r>
              <a:rPr lang="ru-RU" sz="1012" b="1" dirty="0">
                <a:cs typeface="Arial" charset="0"/>
                <a:sym typeface="Roboto"/>
              </a:rPr>
              <a:t>прибор</a:t>
            </a:r>
            <a:r>
              <a:rPr lang="en-US" sz="1012" b="1" dirty="0" err="1">
                <a:cs typeface="Arial" charset="0"/>
                <a:sym typeface="Roboto"/>
              </a:rPr>
              <a:t>ам</a:t>
            </a:r>
            <a:r>
              <a:rPr lang="ru-RU" sz="1012" b="1" dirty="0">
                <a:cs typeface="Arial" charset="0"/>
                <a:sym typeface="Roboto"/>
              </a:rPr>
              <a:t> учета:</a:t>
            </a:r>
            <a:endParaRPr lang="en-US" sz="1012" b="1" dirty="0">
              <a:cs typeface="Arial" charset="0"/>
              <a:sym typeface="Roboto"/>
            </a:endParaRPr>
          </a:p>
          <a:p>
            <a:pPr marL="160706" indent="-160706">
              <a:lnSpc>
                <a:spcPct val="150000"/>
              </a:lnSpc>
              <a:buClr>
                <a:srgbClr val="F98634"/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ru-RU" sz="1012" dirty="0">
                <a:cs typeface="Arial" charset="0"/>
                <a:sym typeface="Roboto"/>
              </a:rPr>
              <a:t>С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использованием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индивидуальных</a:t>
            </a:r>
            <a:r>
              <a:rPr lang="en-US" sz="1012" dirty="0">
                <a:cs typeface="Arial" charset="0"/>
                <a:sym typeface="Roboto"/>
              </a:rPr>
              <a:t> и </a:t>
            </a:r>
            <a:r>
              <a:rPr lang="en-US" sz="1012" dirty="0" err="1">
                <a:cs typeface="Arial" charset="0"/>
                <a:sym typeface="Roboto"/>
              </a:rPr>
              <a:t>домовых</a:t>
            </a:r>
            <a:r>
              <a:rPr lang="en-US" sz="1012" dirty="0">
                <a:cs typeface="Arial" charset="0"/>
                <a:sym typeface="Roboto"/>
              </a:rPr>
              <a:t> (</a:t>
            </a:r>
            <a:r>
              <a:rPr lang="en-US" sz="1012" dirty="0" err="1">
                <a:cs typeface="Arial" charset="0"/>
                <a:sym typeface="Roboto"/>
              </a:rPr>
              <a:t>общих</a:t>
            </a:r>
            <a:r>
              <a:rPr lang="en-US" sz="1012" dirty="0">
                <a:cs typeface="Arial" charset="0"/>
                <a:sym typeface="Roboto"/>
              </a:rPr>
              <a:t>) </a:t>
            </a:r>
            <a:r>
              <a:rPr lang="ru-RU" sz="1012" dirty="0">
                <a:cs typeface="Arial" charset="0"/>
                <a:sym typeface="Roboto"/>
              </a:rPr>
              <a:t>прибор</a:t>
            </a:r>
            <a:r>
              <a:rPr lang="en-US" sz="1012" dirty="0" err="1">
                <a:cs typeface="Arial" charset="0"/>
                <a:sym typeface="Roboto"/>
              </a:rPr>
              <a:t>ов</a:t>
            </a:r>
            <a:r>
              <a:rPr lang="ru-RU" sz="1012" dirty="0">
                <a:cs typeface="Arial" charset="0"/>
                <a:sym typeface="Roboto"/>
              </a:rPr>
              <a:t> учета;</a:t>
            </a:r>
            <a:endParaRPr lang="en-US" sz="1012" dirty="0">
              <a:cs typeface="Arial" charset="0"/>
              <a:sym typeface="Roboto"/>
            </a:endParaRPr>
          </a:p>
          <a:p>
            <a:pPr marL="160706" indent="-160706">
              <a:lnSpc>
                <a:spcPct val="150000"/>
              </a:lnSpc>
              <a:buClr>
                <a:srgbClr val="F98634"/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en-US" sz="1012" dirty="0" err="1">
                <a:cs typeface="Arial" charset="0"/>
                <a:sym typeface="Roboto"/>
              </a:rPr>
              <a:t>Распределение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общедомовых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нужд</a:t>
            </a:r>
            <a:r>
              <a:rPr lang="en-US" sz="1012" dirty="0">
                <a:cs typeface="Arial" charset="0"/>
                <a:sym typeface="Roboto"/>
              </a:rPr>
              <a:t> (ОДН) </a:t>
            </a:r>
            <a:r>
              <a:rPr lang="en-US" sz="1012" dirty="0" err="1">
                <a:cs typeface="Arial" charset="0"/>
                <a:sym typeface="Roboto"/>
              </a:rPr>
              <a:t>пропорционально</a:t>
            </a:r>
            <a:r>
              <a:rPr lang="en-US" sz="1012" dirty="0">
                <a:cs typeface="Arial" charset="0"/>
                <a:sym typeface="Roboto"/>
              </a:rPr>
              <a:t>:</a:t>
            </a:r>
          </a:p>
          <a:p>
            <a:pPr marL="452822" lvl="2" indent="-160706">
              <a:lnSpc>
                <a:spcPct val="150000"/>
              </a:lnSpc>
              <a:buClr>
                <a:srgbClr val="F98634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ru-RU" sz="1012" dirty="0">
                <a:cs typeface="Arial" charset="0"/>
                <a:sym typeface="Roboto"/>
              </a:rPr>
              <a:t>П</a:t>
            </a:r>
            <a:r>
              <a:rPr lang="en-US" sz="1012" dirty="0" err="1">
                <a:cs typeface="Arial" charset="0"/>
                <a:sym typeface="Roboto"/>
              </a:rPr>
              <a:t>лощади</a:t>
            </a:r>
            <a:r>
              <a:rPr lang="ru-RU" sz="1012" dirty="0">
                <a:cs typeface="Arial" charset="0"/>
                <a:sym typeface="Roboto"/>
              </a:rPr>
              <a:t>;</a:t>
            </a:r>
            <a:endParaRPr lang="en-US" sz="1012" dirty="0">
              <a:cs typeface="Arial" charset="0"/>
              <a:sym typeface="Roboto"/>
            </a:endParaRPr>
          </a:p>
          <a:p>
            <a:pPr marL="452822" lvl="2" indent="-160706">
              <a:lnSpc>
                <a:spcPct val="150000"/>
              </a:lnSpc>
              <a:buClr>
                <a:srgbClr val="F98634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ru-RU" sz="1012" dirty="0">
                <a:cs typeface="Arial" charset="0"/>
                <a:sym typeface="Roboto"/>
              </a:rPr>
              <a:t>К</a:t>
            </a:r>
            <a:r>
              <a:rPr lang="en-US" sz="1012" dirty="0" err="1">
                <a:cs typeface="Arial" charset="0"/>
                <a:sym typeface="Roboto"/>
              </a:rPr>
              <a:t>оличеству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жильцов</a:t>
            </a:r>
            <a:r>
              <a:rPr lang="ru-RU" sz="1012" dirty="0">
                <a:cs typeface="Arial" charset="0"/>
                <a:sym typeface="Roboto"/>
              </a:rPr>
              <a:t>;</a:t>
            </a:r>
            <a:endParaRPr lang="en-US" sz="1012" dirty="0">
              <a:cs typeface="Arial" charset="0"/>
              <a:sym typeface="Roboto"/>
            </a:endParaRPr>
          </a:p>
          <a:p>
            <a:pPr marL="452822" lvl="2" indent="-160706">
              <a:lnSpc>
                <a:spcPct val="150000"/>
              </a:lnSpc>
              <a:buClr>
                <a:srgbClr val="F98634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ru-RU" sz="1012" dirty="0">
                <a:cs typeface="Arial" charset="0"/>
                <a:sym typeface="Roboto"/>
              </a:rPr>
              <a:t>К</a:t>
            </a:r>
            <a:r>
              <a:rPr lang="en-US" sz="1012" dirty="0" err="1">
                <a:cs typeface="Arial" charset="0"/>
                <a:sym typeface="Roboto"/>
              </a:rPr>
              <a:t>оличеству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помещений</a:t>
            </a:r>
            <a:r>
              <a:rPr lang="en-US" sz="1012" dirty="0">
                <a:cs typeface="Arial" charset="0"/>
                <a:sym typeface="Roboto"/>
              </a:rPr>
              <a:t> в </a:t>
            </a:r>
            <a:r>
              <a:rPr lang="en-US" sz="1012" dirty="0" err="1">
                <a:cs typeface="Arial" charset="0"/>
                <a:sym typeface="Roboto"/>
              </a:rPr>
              <a:t>квартире</a:t>
            </a:r>
            <a:r>
              <a:rPr lang="ru-RU" sz="1012" dirty="0">
                <a:cs typeface="Arial" charset="0"/>
                <a:sym typeface="Roboto"/>
              </a:rPr>
              <a:t>;</a:t>
            </a:r>
            <a:endParaRPr lang="en-US" sz="1012" dirty="0">
              <a:cs typeface="Arial" charset="0"/>
              <a:sym typeface="Roboto"/>
            </a:endParaRPr>
          </a:p>
          <a:p>
            <a:pPr marL="452822" lvl="2" indent="-160706">
              <a:lnSpc>
                <a:spcPct val="150000"/>
              </a:lnSpc>
              <a:buClr>
                <a:srgbClr val="F98634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ru-RU" sz="1012" dirty="0">
                <a:cs typeface="Arial" charset="0"/>
                <a:sym typeface="Roboto"/>
              </a:rPr>
              <a:t>К</a:t>
            </a:r>
            <a:r>
              <a:rPr lang="en-US" sz="1012" dirty="0" err="1">
                <a:cs typeface="Arial" charset="0"/>
                <a:sym typeface="Roboto"/>
              </a:rPr>
              <a:t>оличеству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расхода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по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услуге</a:t>
            </a:r>
            <a:r>
              <a:rPr lang="ru-RU" sz="1012" dirty="0">
                <a:cs typeface="Arial" charset="0"/>
                <a:sym typeface="Roboto"/>
              </a:rPr>
              <a:t>;</a:t>
            </a:r>
            <a:endParaRPr lang="en-US" sz="1012" dirty="0">
              <a:cs typeface="Arial" charset="0"/>
              <a:sym typeface="Roboto"/>
            </a:endParaRPr>
          </a:p>
          <a:p>
            <a:pPr marL="452822" lvl="2" indent="-160706">
              <a:lnSpc>
                <a:spcPct val="150000"/>
              </a:lnSpc>
              <a:buClr>
                <a:srgbClr val="F98634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ru-RU" sz="1012" dirty="0">
                <a:cs typeface="Arial" charset="0"/>
                <a:sym typeface="Roboto"/>
              </a:rPr>
              <a:t>П</a:t>
            </a:r>
            <a:r>
              <a:rPr lang="en-US" sz="1012" dirty="0" err="1">
                <a:cs typeface="Arial" charset="0"/>
                <a:sym typeface="Roboto"/>
              </a:rPr>
              <a:t>оровну</a:t>
            </a:r>
            <a:r>
              <a:rPr lang="ru-RU" sz="1012" dirty="0">
                <a:cs typeface="Arial" charset="0"/>
                <a:sym typeface="Roboto"/>
              </a:rPr>
              <a:t>.</a:t>
            </a:r>
            <a:endParaRPr lang="en-US" sz="1012" dirty="0">
              <a:cs typeface="Arial" charset="0"/>
              <a:sym typeface="Roboto"/>
            </a:endParaRPr>
          </a:p>
          <a:p>
            <a:pPr marL="160706" indent="-160706">
              <a:lnSpc>
                <a:spcPct val="150000"/>
              </a:lnSpc>
              <a:buClr>
                <a:srgbClr val="F98634"/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en-US" sz="1012" dirty="0" err="1">
                <a:cs typeface="Arial" charset="0"/>
                <a:sym typeface="Roboto"/>
              </a:rPr>
              <a:t>Распределение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общедомовых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нужд</a:t>
            </a:r>
            <a:r>
              <a:rPr lang="en-US" sz="1012" dirty="0">
                <a:cs typeface="Arial" charset="0"/>
                <a:sym typeface="Roboto"/>
              </a:rPr>
              <a:t> (ОДН) </a:t>
            </a:r>
            <a:r>
              <a:rPr lang="en-US" sz="1012" dirty="0" err="1">
                <a:cs typeface="Arial" charset="0"/>
                <a:sym typeface="Roboto"/>
              </a:rPr>
              <a:t>по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нормативам</a:t>
            </a:r>
            <a:r>
              <a:rPr lang="en-US" sz="1012" dirty="0">
                <a:cs typeface="Arial" charset="0"/>
                <a:sym typeface="Roboto"/>
              </a:rPr>
              <a:t> (</a:t>
            </a:r>
            <a:r>
              <a:rPr lang="en-US" sz="1012" dirty="0" err="1">
                <a:cs typeface="Arial" charset="0"/>
                <a:sym typeface="Roboto"/>
              </a:rPr>
              <a:t>при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отсутствии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общедомового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ru-RU" sz="1012" dirty="0">
                <a:cs typeface="Arial" charset="0"/>
                <a:sym typeface="Roboto"/>
              </a:rPr>
              <a:t>прибор</a:t>
            </a:r>
            <a:r>
              <a:rPr lang="en-US" sz="1012" dirty="0">
                <a:cs typeface="Arial" charset="0"/>
                <a:sym typeface="Roboto"/>
              </a:rPr>
              <a:t>а</a:t>
            </a:r>
            <a:r>
              <a:rPr lang="ru-RU" sz="1012" dirty="0">
                <a:cs typeface="Arial" charset="0"/>
                <a:sym typeface="Roboto"/>
              </a:rPr>
              <a:t> учета</a:t>
            </a:r>
            <a:r>
              <a:rPr lang="en-US" sz="1012" dirty="0">
                <a:cs typeface="Arial" charset="0"/>
                <a:sym typeface="Roboto"/>
              </a:rPr>
              <a:t>) и </a:t>
            </a:r>
            <a:r>
              <a:rPr lang="en-US" sz="1012" dirty="0" err="1">
                <a:cs typeface="Arial" charset="0"/>
                <a:sym typeface="Roboto"/>
              </a:rPr>
              <a:t>по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показаниям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общедомового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ru-RU" sz="1012" dirty="0">
                <a:cs typeface="Arial" charset="0"/>
                <a:sym typeface="Roboto"/>
              </a:rPr>
              <a:t>прибор</a:t>
            </a:r>
            <a:r>
              <a:rPr lang="en-US" sz="1012" dirty="0">
                <a:cs typeface="Arial" charset="0"/>
                <a:sym typeface="Roboto"/>
              </a:rPr>
              <a:t>а</a:t>
            </a:r>
            <a:r>
              <a:rPr lang="ru-RU" sz="1012" dirty="0">
                <a:cs typeface="Arial" charset="0"/>
                <a:sym typeface="Roboto"/>
              </a:rPr>
              <a:t> учета;</a:t>
            </a:r>
            <a:endParaRPr lang="en-US" sz="1012" dirty="0">
              <a:cs typeface="Arial" charset="0"/>
              <a:sym typeface="Roboto"/>
            </a:endParaRPr>
          </a:p>
          <a:p>
            <a:pPr marL="160706" indent="-160706">
              <a:lnSpc>
                <a:spcPct val="150000"/>
              </a:lnSpc>
              <a:buClr>
                <a:srgbClr val="F98634"/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ru-RU" sz="1012" dirty="0">
                <a:cs typeface="Arial" charset="0"/>
                <a:sym typeface="Roboto"/>
              </a:rPr>
              <a:t>Р</a:t>
            </a:r>
            <a:r>
              <a:rPr lang="en-US" sz="1012" dirty="0" err="1">
                <a:cs typeface="Arial" charset="0"/>
                <a:sym typeface="Roboto"/>
              </a:rPr>
              <a:t>асчеты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при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отсутствии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ru-RU" sz="1012" dirty="0">
                <a:cs typeface="Arial" charset="0"/>
                <a:sym typeface="Roboto"/>
              </a:rPr>
              <a:t>прибора учет</a:t>
            </a:r>
            <a:r>
              <a:rPr lang="en-US" sz="1012" dirty="0">
                <a:cs typeface="Arial" charset="0"/>
                <a:sym typeface="Roboto"/>
              </a:rPr>
              <a:t>а (</a:t>
            </a:r>
            <a:r>
              <a:rPr lang="en-US" sz="1012" dirty="0" err="1">
                <a:cs typeface="Arial" charset="0"/>
                <a:sym typeface="Roboto"/>
              </a:rPr>
              <a:t>по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нормативам</a:t>
            </a:r>
            <a:r>
              <a:rPr lang="en-US" sz="1012" dirty="0">
                <a:cs typeface="Arial" charset="0"/>
                <a:sym typeface="Roboto"/>
              </a:rPr>
              <a:t> и </a:t>
            </a:r>
            <a:r>
              <a:rPr lang="en-US" sz="1012" dirty="0" err="1">
                <a:cs typeface="Arial" charset="0"/>
                <a:sym typeface="Roboto"/>
              </a:rPr>
              <a:t>по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средним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показаниям</a:t>
            </a:r>
            <a:r>
              <a:rPr lang="en-US" sz="1012" dirty="0">
                <a:cs typeface="Arial" charset="0"/>
                <a:sym typeface="Roboto"/>
              </a:rPr>
              <a:t>)</a:t>
            </a:r>
            <a:r>
              <a:rPr lang="ru-RU" sz="1012" dirty="0">
                <a:cs typeface="Arial" charset="0"/>
                <a:sym typeface="Roboto"/>
              </a:rPr>
              <a:t>;</a:t>
            </a:r>
            <a:endParaRPr lang="en-US" sz="1012" dirty="0">
              <a:cs typeface="Arial" charset="0"/>
              <a:sym typeface="Roboto"/>
            </a:endParaRPr>
          </a:p>
          <a:p>
            <a:pPr marL="160706" indent="-160706">
              <a:lnSpc>
                <a:spcPct val="150000"/>
              </a:lnSpc>
              <a:buClr>
                <a:srgbClr val="F98634"/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ru-RU" sz="1012" dirty="0">
                <a:cs typeface="Arial" charset="0"/>
                <a:sym typeface="Roboto"/>
              </a:rPr>
              <a:t>Р</a:t>
            </a:r>
            <a:r>
              <a:rPr lang="en-US" sz="1012" dirty="0" err="1">
                <a:cs typeface="Arial" charset="0"/>
                <a:sym typeface="Roboto"/>
              </a:rPr>
              <a:t>асчеты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при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отсутствии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показаний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ru-RU" sz="1012" dirty="0">
                <a:cs typeface="Arial" charset="0"/>
                <a:sym typeface="Roboto"/>
              </a:rPr>
              <a:t>прибора учет</a:t>
            </a:r>
            <a:r>
              <a:rPr lang="en-US" sz="1012" dirty="0">
                <a:cs typeface="Arial" charset="0"/>
                <a:sym typeface="Roboto"/>
              </a:rPr>
              <a:t>а (</a:t>
            </a:r>
            <a:r>
              <a:rPr lang="en-US" sz="1012" dirty="0" err="1">
                <a:cs typeface="Arial" charset="0"/>
                <a:sym typeface="Roboto"/>
              </a:rPr>
              <a:t>по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нормативам</a:t>
            </a:r>
            <a:r>
              <a:rPr lang="en-US" sz="1012" dirty="0">
                <a:cs typeface="Arial" charset="0"/>
                <a:sym typeface="Roboto"/>
              </a:rPr>
              <a:t> и </a:t>
            </a:r>
            <a:r>
              <a:rPr lang="en-US" sz="1012" dirty="0" err="1">
                <a:cs typeface="Arial" charset="0"/>
                <a:sym typeface="Roboto"/>
              </a:rPr>
              <a:t>по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средним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показаниям</a:t>
            </a:r>
            <a:r>
              <a:rPr lang="en-US" sz="1012" dirty="0">
                <a:cs typeface="Arial" charset="0"/>
                <a:sym typeface="Roboto"/>
              </a:rPr>
              <a:t>) и </a:t>
            </a:r>
            <a:r>
              <a:rPr lang="en-US" sz="1012" dirty="0" err="1">
                <a:cs typeface="Arial" charset="0"/>
                <a:sym typeface="Roboto"/>
              </a:rPr>
              <a:t>перерасчет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при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подаче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показаний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после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отсутстви</a:t>
            </a:r>
            <a:r>
              <a:rPr lang="ru-RU" sz="1012" dirty="0">
                <a:cs typeface="Arial" charset="0"/>
                <a:sym typeface="Roboto"/>
              </a:rPr>
              <a:t>я.</a:t>
            </a:r>
            <a:endParaRPr sz="225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" name="Shape 254">
            <a:extLst>
              <a:ext uri="{FF2B5EF4-FFF2-40B4-BE49-F238E27FC236}">
                <a16:creationId xmlns:a16="http://schemas.microsoft.com/office/drawing/2014/main" id="{027FD662-1455-43B2-8C43-C430C5BF641C}"/>
              </a:ext>
            </a:extLst>
          </p:cNvPr>
          <p:cNvSpPr txBox="1"/>
          <p:nvPr/>
        </p:nvSpPr>
        <p:spPr>
          <a:xfrm>
            <a:off x="1450975" y="268288"/>
            <a:ext cx="3956050" cy="307975"/>
          </a:xfrm>
          <a:prstGeom prst="rect">
            <a:avLst/>
          </a:prstGeom>
          <a:noFill/>
          <a:ln>
            <a:noFill/>
          </a:ln>
        </p:spPr>
        <p:txBody>
          <a:bodyPr lIns="51420" tIns="25703" rIns="51420" bIns="25703"/>
          <a:lstStyle/>
          <a:p>
            <a:pPr algn="ctr">
              <a:buClr>
                <a:srgbClr val="E36C09"/>
              </a:buClr>
              <a:buSzPct val="25000"/>
              <a:defRPr/>
            </a:pPr>
            <a:r>
              <a:rPr lang="en-US" sz="1518" b="1" dirty="0" err="1">
                <a:solidFill>
                  <a:srgbClr val="F98634"/>
                </a:solidFill>
                <a:sym typeface="Calibri"/>
              </a:rPr>
              <a:t>Расчеты</a:t>
            </a:r>
            <a:r>
              <a:rPr lang="en-US" sz="1518" b="1" dirty="0">
                <a:solidFill>
                  <a:srgbClr val="F98634"/>
                </a:solidFill>
                <a:sym typeface="Calibri"/>
              </a:rPr>
              <a:t> и</a:t>
            </a:r>
            <a:r>
              <a:rPr lang="en-US" sz="1350" b="1" dirty="0">
                <a:solidFill>
                  <a:srgbClr val="F9863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518" b="1" dirty="0" err="1">
                <a:solidFill>
                  <a:srgbClr val="F98634"/>
                </a:solidFill>
                <a:sym typeface="Calibri"/>
              </a:rPr>
              <a:t>начисления</a:t>
            </a:r>
            <a:endParaRPr lang="en-US" sz="1518" b="1" dirty="0">
              <a:solidFill>
                <a:srgbClr val="F98634"/>
              </a:solidFill>
              <a:sym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>
            <a:extLst>
              <a:ext uri="{FF2B5EF4-FFF2-40B4-BE49-F238E27FC236}">
                <a16:creationId xmlns:a16="http://schemas.microsoft.com/office/drawing/2014/main" id="{6F68B854-2E3E-457B-935C-19385378484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lIns="51420" tIns="25703" rIns="51420" bIns="25703" anchor="t">
            <a:no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buClr>
                <a:srgbClr val="FFFFFF"/>
              </a:buClr>
              <a:buSzPct val="25000"/>
            </a:pPr>
            <a:fld id="{DB43904B-35D8-40DA-9647-3686B56E580C}" type="slidenum">
              <a:rPr lang="en-US" altLang="ru-RU" sz="700" b="1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pPr>
                <a:buClr>
                  <a:srgbClr val="FFFFFF"/>
                </a:buClr>
                <a:buSzPct val="25000"/>
              </a:pPr>
              <a:t>25</a:t>
            </a:fld>
            <a:endParaRPr lang="en-US" altLang="ru-RU" sz="700" b="1">
              <a:solidFill>
                <a:srgbClr val="FFFFFF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67" name="Shape 267">
            <a:extLst>
              <a:ext uri="{FF2B5EF4-FFF2-40B4-BE49-F238E27FC236}">
                <a16:creationId xmlns:a16="http://schemas.microsoft.com/office/drawing/2014/main" id="{DDAC862F-0BE5-455C-87B5-7F21D25B9ECA}"/>
              </a:ext>
            </a:extLst>
          </p:cNvPr>
          <p:cNvSpPr txBox="1"/>
          <p:nvPr/>
        </p:nvSpPr>
        <p:spPr>
          <a:xfrm>
            <a:off x="544513" y="1203325"/>
            <a:ext cx="5768975" cy="1681163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51420" tIns="51420" rIns="51420" bIns="51420"/>
          <a:lstStyle/>
          <a:p>
            <a:pPr marL="257129" indent="-257129">
              <a:lnSpc>
                <a:spcPct val="150000"/>
              </a:lnSpc>
              <a:defRPr/>
            </a:pPr>
            <a:r>
              <a:rPr lang="en-US" sz="1012" b="1" dirty="0" err="1">
                <a:cs typeface="Arial" charset="0"/>
                <a:sym typeface="Roboto"/>
              </a:rPr>
              <a:t>Расчеты</a:t>
            </a:r>
            <a:r>
              <a:rPr lang="en-US" sz="1012" b="1" dirty="0">
                <a:cs typeface="Arial" charset="0"/>
                <a:sym typeface="Roboto"/>
              </a:rPr>
              <a:t> </a:t>
            </a:r>
            <a:r>
              <a:rPr lang="en-US" sz="1012" b="1" dirty="0" err="1">
                <a:cs typeface="Arial" charset="0"/>
                <a:sym typeface="Roboto"/>
              </a:rPr>
              <a:t>услуг</a:t>
            </a:r>
            <a:r>
              <a:rPr lang="en-US" sz="1012" b="1" dirty="0">
                <a:cs typeface="Arial" charset="0"/>
                <a:sym typeface="Roboto"/>
              </a:rPr>
              <a:t> ЖКХ </a:t>
            </a:r>
            <a:r>
              <a:rPr lang="en-US" sz="1012" b="1" dirty="0" err="1">
                <a:cs typeface="Arial" charset="0"/>
                <a:sym typeface="Roboto"/>
              </a:rPr>
              <a:t>по</a:t>
            </a:r>
            <a:r>
              <a:rPr lang="en-US" sz="1012" b="1" dirty="0">
                <a:cs typeface="Arial" charset="0"/>
                <a:sym typeface="Roboto"/>
              </a:rPr>
              <a:t> </a:t>
            </a:r>
            <a:r>
              <a:rPr lang="ru-RU" sz="1012" b="1" dirty="0">
                <a:cs typeface="Arial" charset="0"/>
                <a:sym typeface="Roboto"/>
              </a:rPr>
              <a:t>прибор</a:t>
            </a:r>
            <a:r>
              <a:rPr lang="en-US" sz="1012" b="1" dirty="0" err="1">
                <a:cs typeface="Arial" charset="0"/>
                <a:sym typeface="Roboto"/>
              </a:rPr>
              <a:t>ам</a:t>
            </a:r>
            <a:r>
              <a:rPr lang="ru-RU" sz="1012" b="1" dirty="0">
                <a:cs typeface="Arial" charset="0"/>
                <a:sym typeface="Roboto"/>
              </a:rPr>
              <a:t> учета:</a:t>
            </a:r>
            <a:endParaRPr lang="en-US" sz="1012" b="1" dirty="0">
              <a:cs typeface="Arial" charset="0"/>
              <a:sym typeface="Roboto"/>
            </a:endParaRPr>
          </a:p>
          <a:p>
            <a:pPr marL="201775" indent="-160706">
              <a:lnSpc>
                <a:spcPct val="150000"/>
              </a:lnSpc>
              <a:buClr>
                <a:srgbClr val="F98634"/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ru-RU" sz="1012" dirty="0">
                <a:cs typeface="Arial" charset="0"/>
                <a:sym typeface="Roboto"/>
              </a:rPr>
              <a:t>Р</a:t>
            </a:r>
            <a:r>
              <a:rPr lang="en-US" sz="1012" dirty="0" err="1">
                <a:cs typeface="Arial" charset="0"/>
                <a:sym typeface="Roboto"/>
              </a:rPr>
              <a:t>асчет</a:t>
            </a:r>
            <a:r>
              <a:rPr lang="en-US" sz="1012" dirty="0">
                <a:cs typeface="Arial" charset="0"/>
                <a:sym typeface="Roboto"/>
              </a:rPr>
              <a:t> и </a:t>
            </a:r>
            <a:r>
              <a:rPr lang="en-US" sz="1012" dirty="0" err="1">
                <a:cs typeface="Arial" charset="0"/>
                <a:sym typeface="Roboto"/>
              </a:rPr>
              <a:t>распределение</a:t>
            </a:r>
            <a:r>
              <a:rPr lang="en-US" sz="1012" dirty="0">
                <a:cs typeface="Arial" charset="0"/>
                <a:sym typeface="Roboto"/>
              </a:rPr>
              <a:t> ОДН </a:t>
            </a:r>
            <a:r>
              <a:rPr lang="en-US" sz="1012" dirty="0" err="1">
                <a:cs typeface="Arial" charset="0"/>
                <a:sym typeface="Roboto"/>
              </a:rPr>
              <a:t>по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холодной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воде</a:t>
            </a:r>
            <a:r>
              <a:rPr lang="en-US" sz="1012" dirty="0">
                <a:cs typeface="Arial" charset="0"/>
                <a:sym typeface="Roboto"/>
              </a:rPr>
              <a:t> с </a:t>
            </a:r>
            <a:r>
              <a:rPr lang="en-US" sz="1012" dirty="0" err="1">
                <a:cs typeface="Arial" charset="0"/>
                <a:sym typeface="Roboto"/>
              </a:rPr>
              <a:t>учетом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индивидуального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потребления</a:t>
            </a:r>
            <a:r>
              <a:rPr lang="en-US" sz="1012" dirty="0">
                <a:cs typeface="Arial" charset="0"/>
                <a:sym typeface="Roboto"/>
              </a:rPr>
              <a:t> ХВС и ГВС</a:t>
            </a:r>
            <a:r>
              <a:rPr lang="ru-RU" sz="1012" dirty="0">
                <a:cs typeface="Arial" charset="0"/>
                <a:sym typeface="Roboto"/>
              </a:rPr>
              <a:t>;</a:t>
            </a:r>
            <a:endParaRPr lang="en-US" sz="1012" dirty="0">
              <a:cs typeface="Arial" charset="0"/>
              <a:sym typeface="Roboto"/>
            </a:endParaRPr>
          </a:p>
          <a:p>
            <a:pPr marL="201775" indent="-160706">
              <a:lnSpc>
                <a:spcPct val="150000"/>
              </a:lnSpc>
              <a:buClr>
                <a:srgbClr val="F98634"/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ru-RU" sz="1012" dirty="0">
                <a:cs typeface="Arial" charset="0"/>
                <a:sym typeface="Roboto"/>
              </a:rPr>
              <a:t>Р</a:t>
            </a:r>
            <a:r>
              <a:rPr lang="en-US" sz="1012" dirty="0" err="1">
                <a:cs typeface="Arial" charset="0"/>
                <a:sym typeface="Roboto"/>
              </a:rPr>
              <a:t>асчет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водоотведения</a:t>
            </a:r>
            <a:r>
              <a:rPr lang="en-US" sz="1012" dirty="0">
                <a:cs typeface="Arial" charset="0"/>
                <a:sym typeface="Roboto"/>
              </a:rPr>
              <a:t> в </a:t>
            </a:r>
            <a:r>
              <a:rPr lang="en-US" sz="1012" dirty="0" err="1">
                <a:cs typeface="Arial" charset="0"/>
                <a:sym typeface="Roboto"/>
              </a:rPr>
              <a:t>зависимости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от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объема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потребления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горячей</a:t>
            </a:r>
            <a:r>
              <a:rPr lang="en-US" sz="1012" dirty="0">
                <a:cs typeface="Arial" charset="0"/>
                <a:sym typeface="Roboto"/>
              </a:rPr>
              <a:t> и </a:t>
            </a:r>
            <a:r>
              <a:rPr lang="en-US" sz="1012" dirty="0" err="1">
                <a:cs typeface="Arial" charset="0"/>
                <a:sym typeface="Roboto"/>
              </a:rPr>
              <a:t>холодной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воды</a:t>
            </a:r>
            <a:r>
              <a:rPr lang="ru-RU" sz="1012" dirty="0">
                <a:cs typeface="Arial" charset="0"/>
                <a:sym typeface="Roboto"/>
              </a:rPr>
              <a:t>;</a:t>
            </a:r>
            <a:endParaRPr lang="en-US" sz="1012" dirty="0">
              <a:cs typeface="Arial" charset="0"/>
              <a:sym typeface="Roboto"/>
            </a:endParaRPr>
          </a:p>
          <a:p>
            <a:pPr marL="201775" indent="-160706">
              <a:lnSpc>
                <a:spcPct val="150000"/>
              </a:lnSpc>
              <a:buClr>
                <a:srgbClr val="F98634"/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ru-RU" sz="1012" dirty="0">
                <a:cs typeface="Arial" charset="0"/>
                <a:sym typeface="Roboto"/>
              </a:rPr>
              <a:t>Р</a:t>
            </a:r>
            <a:r>
              <a:rPr lang="en-US" sz="1012" dirty="0" err="1">
                <a:cs typeface="Arial" charset="0"/>
                <a:sym typeface="Roboto"/>
              </a:rPr>
              <a:t>асчет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подогрева</a:t>
            </a:r>
            <a:r>
              <a:rPr lang="ru-RU" sz="1012" dirty="0">
                <a:cs typeface="Arial" charset="0"/>
                <a:sym typeface="Roboto"/>
              </a:rPr>
              <a:t>;</a:t>
            </a:r>
            <a:endParaRPr lang="en-US" sz="1012" dirty="0">
              <a:cs typeface="Arial" charset="0"/>
              <a:sym typeface="Roboto"/>
            </a:endParaRPr>
          </a:p>
          <a:p>
            <a:pPr marL="201775" indent="-160706">
              <a:lnSpc>
                <a:spcPct val="150000"/>
              </a:lnSpc>
              <a:buClr>
                <a:srgbClr val="F98634"/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ru-RU" sz="1012" dirty="0">
                <a:cs typeface="Arial" charset="0"/>
                <a:sym typeface="Roboto"/>
              </a:rPr>
              <a:t>Р</a:t>
            </a:r>
            <a:r>
              <a:rPr lang="en-US" sz="1012" dirty="0" err="1">
                <a:cs typeface="Arial" charset="0"/>
                <a:sym typeface="Roboto"/>
              </a:rPr>
              <a:t>асчет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отопления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по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Гкал</a:t>
            </a:r>
            <a:r>
              <a:rPr lang="en-US" sz="1012" dirty="0">
                <a:cs typeface="Arial" charset="0"/>
                <a:sym typeface="Roboto"/>
              </a:rPr>
              <a:t> (</a:t>
            </a:r>
            <a:r>
              <a:rPr lang="en-US" sz="1012" dirty="0" err="1">
                <a:cs typeface="Arial" charset="0"/>
                <a:sym typeface="Roboto"/>
              </a:rPr>
              <a:t>гигакалориям</a:t>
            </a:r>
            <a:r>
              <a:rPr lang="en-US" sz="1012" dirty="0">
                <a:cs typeface="Arial" charset="0"/>
                <a:sym typeface="Roboto"/>
              </a:rPr>
              <a:t>) </a:t>
            </a:r>
            <a:r>
              <a:rPr lang="en-US" sz="1012" dirty="0" err="1">
                <a:cs typeface="Arial" charset="0"/>
                <a:sym typeface="Roboto"/>
              </a:rPr>
              <a:t>по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показаниям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теплосчетчиков</a:t>
            </a:r>
            <a:r>
              <a:rPr lang="ru-RU" sz="1012" dirty="0">
                <a:cs typeface="Arial" charset="0"/>
                <a:sym typeface="Roboto"/>
              </a:rPr>
              <a:t>;</a:t>
            </a:r>
            <a:endParaRPr lang="en-US" sz="1012" dirty="0">
              <a:cs typeface="Arial" charset="0"/>
              <a:sym typeface="Roboto"/>
            </a:endParaRPr>
          </a:p>
          <a:p>
            <a:pPr marL="201775" indent="-160706">
              <a:lnSpc>
                <a:spcPct val="150000"/>
              </a:lnSpc>
              <a:buClr>
                <a:srgbClr val="F98634"/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ru-RU" sz="1012" dirty="0">
                <a:cs typeface="Arial" charset="0"/>
                <a:sym typeface="Roboto"/>
              </a:rPr>
              <a:t>Р</a:t>
            </a:r>
            <a:r>
              <a:rPr lang="en-US" sz="1012" dirty="0" err="1">
                <a:cs typeface="Arial" charset="0"/>
                <a:sym typeface="Roboto"/>
              </a:rPr>
              <a:t>асчет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платы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за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установку</a:t>
            </a:r>
            <a:r>
              <a:rPr lang="en-US" sz="1012" dirty="0">
                <a:cs typeface="Arial" charset="0"/>
                <a:sym typeface="Roboto"/>
              </a:rPr>
              <a:t> и </a:t>
            </a:r>
            <a:r>
              <a:rPr lang="en-US" sz="1012" dirty="0" err="1">
                <a:cs typeface="Arial" charset="0"/>
                <a:sym typeface="Roboto"/>
              </a:rPr>
              <a:t>техобслуживание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ru-RU" sz="1012" dirty="0">
                <a:cs typeface="Arial" charset="0"/>
                <a:sym typeface="Roboto"/>
              </a:rPr>
              <a:t>прибор</a:t>
            </a:r>
            <a:r>
              <a:rPr lang="en-US" sz="1012" dirty="0" err="1">
                <a:cs typeface="Arial" charset="0"/>
                <a:sym typeface="Roboto"/>
              </a:rPr>
              <a:t>ов</a:t>
            </a:r>
            <a:r>
              <a:rPr lang="ru-RU" sz="1012" dirty="0">
                <a:cs typeface="Arial" charset="0"/>
                <a:sym typeface="Roboto"/>
              </a:rPr>
              <a:t> учета;</a:t>
            </a:r>
            <a:endParaRPr lang="en-US" sz="1012" dirty="0">
              <a:cs typeface="Arial" charset="0"/>
              <a:sym typeface="Roboto"/>
            </a:endParaRPr>
          </a:p>
          <a:p>
            <a:pPr marL="201775" indent="-160706">
              <a:lnSpc>
                <a:spcPct val="150000"/>
              </a:lnSpc>
              <a:buClr>
                <a:srgbClr val="F98634"/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ru-RU" sz="1012" dirty="0">
                <a:cs typeface="Arial" charset="0"/>
                <a:sym typeface="Roboto"/>
              </a:rPr>
              <a:t>Р</a:t>
            </a:r>
            <a:r>
              <a:rPr lang="en-US" sz="1012" dirty="0" err="1">
                <a:cs typeface="Arial" charset="0"/>
                <a:sym typeface="Roboto"/>
              </a:rPr>
              <a:t>асчеты</a:t>
            </a:r>
            <a:r>
              <a:rPr lang="en-US" sz="1012" dirty="0">
                <a:cs typeface="Arial" charset="0"/>
                <a:sym typeface="Roboto"/>
              </a:rPr>
              <a:t> с </a:t>
            </a:r>
            <a:r>
              <a:rPr lang="en-US" sz="1012" dirty="0" err="1">
                <a:cs typeface="Arial" charset="0"/>
                <a:sym typeface="Roboto"/>
              </a:rPr>
              <a:t>учетом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повышающих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коэффициентов</a:t>
            </a:r>
            <a:r>
              <a:rPr lang="ru-RU" sz="1012" dirty="0">
                <a:cs typeface="Arial" charset="0"/>
                <a:sym typeface="Roboto"/>
              </a:rPr>
              <a:t>.</a:t>
            </a:r>
            <a:endParaRPr lang="en-US" sz="1012" dirty="0">
              <a:cs typeface="Arial" charset="0"/>
              <a:sym typeface="Roboto"/>
            </a:endParaRPr>
          </a:p>
          <a:p>
            <a:pPr>
              <a:lnSpc>
                <a:spcPct val="150000"/>
              </a:lnSpc>
              <a:defRPr/>
            </a:pPr>
            <a:endParaRPr sz="225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>
              <a:lnSpc>
                <a:spcPct val="150000"/>
              </a:lnSpc>
              <a:spcBef>
                <a:spcPts val="281"/>
              </a:spcBef>
              <a:spcAft>
                <a:spcPts val="900"/>
              </a:spcAft>
              <a:defRPr/>
            </a:pPr>
            <a:endParaRPr sz="225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9" name="Shape 269">
            <a:extLst>
              <a:ext uri="{FF2B5EF4-FFF2-40B4-BE49-F238E27FC236}">
                <a16:creationId xmlns:a16="http://schemas.microsoft.com/office/drawing/2014/main" id="{DB6F122C-53B2-4E61-8A9A-44F133545E8C}"/>
              </a:ext>
            </a:extLst>
          </p:cNvPr>
          <p:cNvSpPr txBox="1"/>
          <p:nvPr/>
        </p:nvSpPr>
        <p:spPr>
          <a:xfrm>
            <a:off x="544513" y="3062288"/>
            <a:ext cx="5768975" cy="933450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51420" tIns="51420" rIns="51420" bIns="51420"/>
          <a:lstStyle/>
          <a:p>
            <a:pPr marL="257129" indent="-257129">
              <a:defRPr/>
            </a:pPr>
            <a:r>
              <a:rPr lang="en-US" sz="1012" b="1" dirty="0" err="1">
                <a:cs typeface="Arial" charset="0"/>
                <a:sym typeface="Roboto"/>
              </a:rPr>
              <a:t>Быстрый</a:t>
            </a:r>
            <a:r>
              <a:rPr lang="en-US" sz="1012" b="1" dirty="0">
                <a:cs typeface="Arial" charset="0"/>
                <a:sym typeface="Roboto"/>
              </a:rPr>
              <a:t> </a:t>
            </a:r>
            <a:r>
              <a:rPr lang="en-US" sz="1012" b="1" dirty="0" err="1">
                <a:cs typeface="Arial" charset="0"/>
                <a:sym typeface="Roboto"/>
              </a:rPr>
              <a:t>расчет</a:t>
            </a:r>
            <a:r>
              <a:rPr lang="ru-RU" sz="1012" b="1" dirty="0">
                <a:cs typeface="Arial" charset="0"/>
                <a:sym typeface="Roboto"/>
              </a:rPr>
              <a:t>:</a:t>
            </a:r>
            <a:endParaRPr lang="en-US" sz="1012" b="1" dirty="0">
              <a:cs typeface="Arial" charset="0"/>
              <a:sym typeface="Roboto"/>
            </a:endParaRPr>
          </a:p>
          <a:p>
            <a:pPr marL="201775" indent="-160706">
              <a:lnSpc>
                <a:spcPct val="150000"/>
              </a:lnSpc>
              <a:buClr>
                <a:srgbClr val="F98634"/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en-US" sz="1012" dirty="0" err="1">
                <a:cs typeface="Arial" charset="0"/>
                <a:sym typeface="Roboto"/>
              </a:rPr>
              <a:t>Мастер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начислений</a:t>
            </a:r>
            <a:r>
              <a:rPr lang="en-US" sz="1012" dirty="0">
                <a:cs typeface="Arial" charset="0"/>
                <a:sym typeface="Roboto"/>
              </a:rPr>
              <a:t>, </a:t>
            </a:r>
            <a:r>
              <a:rPr lang="en-US" sz="1012" dirty="0" err="1">
                <a:cs typeface="Arial" charset="0"/>
                <a:sym typeface="Roboto"/>
              </a:rPr>
              <a:t>ускоряющий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процесс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ввода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данных</a:t>
            </a:r>
            <a:r>
              <a:rPr lang="en-US" sz="1012" dirty="0">
                <a:cs typeface="Arial" charset="0"/>
                <a:sym typeface="Roboto"/>
              </a:rPr>
              <a:t> и </a:t>
            </a:r>
            <a:r>
              <a:rPr lang="en-US" sz="1012" dirty="0" err="1">
                <a:cs typeface="Arial" charset="0"/>
                <a:sym typeface="Roboto"/>
              </a:rPr>
              <a:t>начислений</a:t>
            </a:r>
            <a:r>
              <a:rPr lang="ru-RU" sz="1012" dirty="0">
                <a:cs typeface="Arial" charset="0"/>
                <a:sym typeface="Roboto"/>
              </a:rPr>
              <a:t>;</a:t>
            </a:r>
            <a:endParaRPr lang="en-US" sz="1012" dirty="0">
              <a:cs typeface="Arial" charset="0"/>
              <a:sym typeface="Roboto"/>
            </a:endParaRPr>
          </a:p>
          <a:p>
            <a:pPr marL="201775" indent="-160706">
              <a:lnSpc>
                <a:spcPct val="150000"/>
              </a:lnSpc>
              <a:buClr>
                <a:srgbClr val="F98634"/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ru-RU" sz="1012" dirty="0">
                <a:cs typeface="Arial" charset="0"/>
                <a:sym typeface="Roboto"/>
              </a:rPr>
              <a:t>У</a:t>
            </a:r>
            <a:r>
              <a:rPr lang="en-US" sz="1012" dirty="0" err="1">
                <a:cs typeface="Arial" charset="0"/>
                <a:sym typeface="Roboto"/>
              </a:rPr>
              <a:t>скорение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расчетов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за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счет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использования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нескольких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ядер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процессоров</a:t>
            </a:r>
            <a:r>
              <a:rPr lang="en-US" sz="1012" dirty="0">
                <a:cs typeface="Arial" charset="0"/>
                <a:sym typeface="Roboto"/>
              </a:rPr>
              <a:t> и </a:t>
            </a:r>
            <a:r>
              <a:rPr lang="en-US" sz="1012" dirty="0" err="1">
                <a:cs typeface="Arial" charset="0"/>
                <a:sym typeface="Roboto"/>
              </a:rPr>
              <a:t>нескольких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потоков</a:t>
            </a:r>
            <a:r>
              <a:rPr lang="ru-RU" sz="1012" dirty="0">
                <a:cs typeface="Arial" charset="0"/>
                <a:sym typeface="Roboto"/>
              </a:rPr>
              <a:t>;</a:t>
            </a:r>
            <a:r>
              <a:rPr lang="en-US" sz="1012" dirty="0">
                <a:cs typeface="Arial" charset="0"/>
                <a:sym typeface="Roboto"/>
              </a:rPr>
              <a:t> </a:t>
            </a:r>
          </a:p>
          <a:p>
            <a:pPr marL="201775" indent="-160706">
              <a:lnSpc>
                <a:spcPct val="150000"/>
              </a:lnSpc>
              <a:buClr>
                <a:srgbClr val="F98634"/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ru-RU" sz="1012" dirty="0">
                <a:cs typeface="Arial" charset="0"/>
                <a:sym typeface="Roboto"/>
              </a:rPr>
              <a:t>Р</a:t>
            </a:r>
            <a:r>
              <a:rPr lang="en-US" sz="1012" dirty="0" err="1">
                <a:cs typeface="Arial" charset="0"/>
                <a:sym typeface="Roboto"/>
              </a:rPr>
              <a:t>егулярный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выпуск</a:t>
            </a:r>
            <a:r>
              <a:rPr lang="en-US" sz="1012" dirty="0">
                <a:cs typeface="Arial" charset="0"/>
                <a:sym typeface="Roboto"/>
              </a:rPr>
              <a:t> обновлений с </a:t>
            </a:r>
            <a:r>
              <a:rPr lang="en-US" sz="1012" dirty="0" err="1">
                <a:cs typeface="Arial" charset="0"/>
                <a:sym typeface="Roboto"/>
              </a:rPr>
              <a:t>оптимизацией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скорости</a:t>
            </a:r>
            <a:r>
              <a:rPr lang="en-US" sz="1012" dirty="0">
                <a:cs typeface="Arial" charset="0"/>
                <a:sym typeface="Roboto"/>
              </a:rPr>
              <a:t> работы программы</a:t>
            </a:r>
            <a:r>
              <a:rPr lang="ru-RU" sz="1012" dirty="0">
                <a:cs typeface="Arial" charset="0"/>
                <a:sym typeface="Roboto"/>
              </a:rPr>
              <a:t>.</a:t>
            </a:r>
            <a:endParaRPr lang="en-US" sz="1012" dirty="0">
              <a:cs typeface="Arial" charset="0"/>
              <a:sym typeface="Roboto"/>
            </a:endParaRPr>
          </a:p>
        </p:txBody>
      </p:sp>
      <p:sp>
        <p:nvSpPr>
          <p:cNvPr id="6" name="Shape 254">
            <a:extLst>
              <a:ext uri="{FF2B5EF4-FFF2-40B4-BE49-F238E27FC236}">
                <a16:creationId xmlns:a16="http://schemas.microsoft.com/office/drawing/2014/main" id="{DC18E6E9-C40D-467B-884C-9E280512616F}"/>
              </a:ext>
            </a:extLst>
          </p:cNvPr>
          <p:cNvSpPr txBox="1"/>
          <p:nvPr/>
        </p:nvSpPr>
        <p:spPr>
          <a:xfrm>
            <a:off x="1450975" y="268288"/>
            <a:ext cx="3956050" cy="307975"/>
          </a:xfrm>
          <a:prstGeom prst="rect">
            <a:avLst/>
          </a:prstGeom>
          <a:noFill/>
          <a:ln>
            <a:noFill/>
          </a:ln>
        </p:spPr>
        <p:txBody>
          <a:bodyPr lIns="51420" tIns="25703" rIns="51420" bIns="25703"/>
          <a:lstStyle/>
          <a:p>
            <a:pPr algn="ctr">
              <a:buClr>
                <a:srgbClr val="E36C09"/>
              </a:buClr>
              <a:buSzPct val="25000"/>
              <a:defRPr/>
            </a:pPr>
            <a:r>
              <a:rPr lang="en-US" sz="1518" b="1" dirty="0" err="1">
                <a:solidFill>
                  <a:srgbClr val="F98634"/>
                </a:solidFill>
                <a:sym typeface="Calibri"/>
              </a:rPr>
              <a:t>Расчеты</a:t>
            </a:r>
            <a:r>
              <a:rPr lang="en-US" sz="1518" b="1" dirty="0">
                <a:solidFill>
                  <a:srgbClr val="F98634"/>
                </a:solidFill>
                <a:sym typeface="Calibri"/>
              </a:rPr>
              <a:t> и</a:t>
            </a:r>
            <a:r>
              <a:rPr lang="en-US" sz="1350" b="1" dirty="0">
                <a:solidFill>
                  <a:srgbClr val="F9863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518" b="1" dirty="0" err="1">
                <a:solidFill>
                  <a:srgbClr val="F98634"/>
                </a:solidFill>
                <a:sym typeface="Calibri"/>
              </a:rPr>
              <a:t>начисления</a:t>
            </a:r>
            <a:endParaRPr lang="en-US" sz="1518" b="1" dirty="0">
              <a:solidFill>
                <a:srgbClr val="F98634"/>
              </a:solidFill>
              <a:sym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>
            <a:extLst>
              <a:ext uri="{FF2B5EF4-FFF2-40B4-BE49-F238E27FC236}">
                <a16:creationId xmlns:a16="http://schemas.microsoft.com/office/drawing/2014/main" id="{2B3D75C0-72F2-4934-81E1-430162F6F40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lIns="51420" tIns="25703" rIns="51420" bIns="25703" anchor="t">
            <a:no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buClr>
                <a:srgbClr val="FFFFFF"/>
              </a:buClr>
              <a:buSzPct val="25000"/>
            </a:pPr>
            <a:fld id="{8E867724-86CE-45EF-ACD4-D88B7BBE7A8D}" type="slidenum">
              <a:rPr lang="en-US" altLang="ru-RU" sz="700" b="1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pPr>
                <a:buClr>
                  <a:srgbClr val="FFFFFF"/>
                </a:buClr>
                <a:buSzPct val="25000"/>
              </a:pPr>
              <a:t>26</a:t>
            </a:fld>
            <a:endParaRPr lang="en-US" altLang="ru-RU" sz="700" b="1">
              <a:solidFill>
                <a:srgbClr val="FFFFFF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77" name="Shape 277">
            <a:extLst>
              <a:ext uri="{FF2B5EF4-FFF2-40B4-BE49-F238E27FC236}">
                <a16:creationId xmlns:a16="http://schemas.microsoft.com/office/drawing/2014/main" id="{11919DF7-100F-46E1-828B-D7E92085ACD5}"/>
              </a:ext>
            </a:extLst>
          </p:cNvPr>
          <p:cNvSpPr txBox="1"/>
          <p:nvPr/>
        </p:nvSpPr>
        <p:spPr>
          <a:xfrm>
            <a:off x="415925" y="1312863"/>
            <a:ext cx="2682875" cy="2428875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51420" tIns="51420" rIns="51420" bIns="51420"/>
          <a:lstStyle>
            <a:defPPr>
              <a:defRPr lang="en-US"/>
            </a:defPPr>
            <a:lvl1pPr>
              <a:buClr>
                <a:schemeClr val="dk1"/>
              </a:buClr>
              <a:defRPr sz="3600" b="1"/>
            </a:lvl1pPr>
          </a:lstStyle>
          <a:p>
            <a:pPr marL="160706" indent="-160706">
              <a:lnSpc>
                <a:spcPct val="150000"/>
              </a:lnSpc>
              <a:buClr>
                <a:srgbClr val="F98634"/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en-US" sz="1012" b="0" dirty="0" err="1">
                <a:cs typeface="Arial" charset="0"/>
                <a:sym typeface="Roboto"/>
              </a:rPr>
              <a:t>Хранение</a:t>
            </a:r>
            <a:r>
              <a:rPr lang="en-US" sz="1012" b="0" dirty="0">
                <a:cs typeface="Arial" charset="0"/>
                <a:sym typeface="Roboto"/>
              </a:rPr>
              <a:t> </a:t>
            </a:r>
            <a:r>
              <a:rPr lang="en-US" sz="1012" b="0" dirty="0" err="1">
                <a:cs typeface="Arial" charset="0"/>
                <a:sym typeface="Roboto"/>
              </a:rPr>
              <a:t>списка</a:t>
            </a:r>
            <a:r>
              <a:rPr lang="en-US" sz="1012" b="0" dirty="0">
                <a:cs typeface="Arial" charset="0"/>
                <a:sym typeface="Roboto"/>
              </a:rPr>
              <a:t> </a:t>
            </a:r>
            <a:r>
              <a:rPr lang="en-US" sz="1012" b="0" dirty="0" err="1">
                <a:cs typeface="Arial" charset="0"/>
                <a:sym typeface="Roboto"/>
              </a:rPr>
              <a:t>льготных</a:t>
            </a:r>
            <a:r>
              <a:rPr lang="en-US" sz="1012" b="0" dirty="0">
                <a:cs typeface="Arial" charset="0"/>
                <a:sym typeface="Roboto"/>
              </a:rPr>
              <a:t> </a:t>
            </a:r>
            <a:r>
              <a:rPr lang="en-US" sz="1012" b="0" dirty="0" err="1">
                <a:cs typeface="Arial" charset="0"/>
                <a:sym typeface="Roboto"/>
              </a:rPr>
              <a:t>категорий</a:t>
            </a:r>
            <a:r>
              <a:rPr lang="ru-RU" sz="1012" b="0" dirty="0">
                <a:cs typeface="Arial" charset="0"/>
                <a:sym typeface="Roboto"/>
              </a:rPr>
              <a:t>;</a:t>
            </a:r>
            <a:endParaRPr lang="en-US" sz="1012" b="0" dirty="0">
              <a:cs typeface="Arial" charset="0"/>
              <a:sym typeface="Roboto"/>
            </a:endParaRPr>
          </a:p>
          <a:p>
            <a:pPr marL="160706" indent="-160706">
              <a:lnSpc>
                <a:spcPct val="150000"/>
              </a:lnSpc>
              <a:buClr>
                <a:srgbClr val="F98634"/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en-US" sz="1012" b="0" dirty="0" err="1">
                <a:cs typeface="Arial" charset="0"/>
                <a:sym typeface="Roboto"/>
              </a:rPr>
              <a:t>Установка</a:t>
            </a:r>
            <a:r>
              <a:rPr lang="en-US" sz="1012" b="0" dirty="0">
                <a:cs typeface="Arial" charset="0"/>
                <a:sym typeface="Roboto"/>
              </a:rPr>
              <a:t> (</a:t>
            </a:r>
            <a:r>
              <a:rPr lang="en-US" sz="1012" b="0" dirty="0" err="1">
                <a:cs typeface="Arial" charset="0"/>
                <a:sym typeface="Roboto"/>
              </a:rPr>
              <a:t>регистрация</a:t>
            </a:r>
            <a:r>
              <a:rPr lang="en-US" sz="1012" b="0" dirty="0">
                <a:cs typeface="Arial" charset="0"/>
                <a:sym typeface="Roboto"/>
              </a:rPr>
              <a:t>) </a:t>
            </a:r>
            <a:r>
              <a:rPr lang="en-US" sz="1012" b="0" dirty="0" err="1">
                <a:cs typeface="Arial" charset="0"/>
                <a:sym typeface="Roboto"/>
              </a:rPr>
              <a:t>льгот</a:t>
            </a:r>
            <a:r>
              <a:rPr lang="en-US" sz="1012" b="0" dirty="0">
                <a:cs typeface="Arial" charset="0"/>
                <a:sym typeface="Roboto"/>
              </a:rPr>
              <a:t> </a:t>
            </a:r>
            <a:r>
              <a:rPr lang="en-US" sz="1012" b="0" dirty="0" err="1">
                <a:cs typeface="Arial" charset="0"/>
                <a:sym typeface="Roboto"/>
              </a:rPr>
              <a:t>на</a:t>
            </a:r>
            <a:r>
              <a:rPr lang="en-US" sz="1012" b="0" dirty="0">
                <a:cs typeface="Arial" charset="0"/>
                <a:sym typeface="Roboto"/>
              </a:rPr>
              <a:t> </a:t>
            </a:r>
            <a:r>
              <a:rPr lang="en-US" sz="1012" b="0" dirty="0" err="1">
                <a:cs typeface="Arial" charset="0"/>
                <a:sym typeface="Roboto"/>
              </a:rPr>
              <a:t>жителей</a:t>
            </a:r>
            <a:r>
              <a:rPr lang="ru-RU" sz="1012" b="0" dirty="0">
                <a:cs typeface="Arial" charset="0"/>
                <a:sym typeface="Roboto"/>
              </a:rPr>
              <a:t>;</a:t>
            </a:r>
            <a:endParaRPr lang="en-US" sz="1012" b="0" dirty="0">
              <a:cs typeface="Arial" charset="0"/>
              <a:sym typeface="Roboto"/>
            </a:endParaRPr>
          </a:p>
          <a:p>
            <a:pPr marL="160706" indent="-160706">
              <a:lnSpc>
                <a:spcPct val="150000"/>
              </a:lnSpc>
              <a:buClr>
                <a:srgbClr val="F98634"/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en-US" sz="1012" b="0" dirty="0" err="1">
                <a:cs typeface="Arial" charset="0"/>
                <a:sym typeface="Roboto"/>
              </a:rPr>
              <a:t>Учет</a:t>
            </a:r>
            <a:r>
              <a:rPr lang="en-US" sz="1012" b="0" dirty="0">
                <a:cs typeface="Arial" charset="0"/>
                <a:sym typeface="Roboto"/>
              </a:rPr>
              <a:t> </a:t>
            </a:r>
            <a:r>
              <a:rPr lang="en-US" sz="1012" b="0" dirty="0" err="1">
                <a:cs typeface="Arial" charset="0"/>
                <a:sym typeface="Roboto"/>
              </a:rPr>
              <a:t>периода</a:t>
            </a:r>
            <a:r>
              <a:rPr lang="en-US" sz="1012" b="0" dirty="0">
                <a:cs typeface="Arial" charset="0"/>
                <a:sym typeface="Roboto"/>
              </a:rPr>
              <a:t> </a:t>
            </a:r>
            <a:r>
              <a:rPr lang="en-US" sz="1012" b="0" dirty="0" err="1">
                <a:cs typeface="Arial" charset="0"/>
                <a:sym typeface="Roboto"/>
              </a:rPr>
              <a:t>действия</a:t>
            </a:r>
            <a:r>
              <a:rPr lang="en-US" sz="1012" b="0" dirty="0">
                <a:cs typeface="Arial" charset="0"/>
                <a:sym typeface="Roboto"/>
              </a:rPr>
              <a:t> </a:t>
            </a:r>
            <a:r>
              <a:rPr lang="en-US" sz="1012" b="0" dirty="0" err="1">
                <a:cs typeface="Arial" charset="0"/>
                <a:sym typeface="Roboto"/>
              </a:rPr>
              <a:t>льготы</a:t>
            </a:r>
            <a:r>
              <a:rPr lang="ru-RU" sz="1012" b="0" dirty="0">
                <a:cs typeface="Arial" charset="0"/>
                <a:sym typeface="Roboto"/>
              </a:rPr>
              <a:t>;</a:t>
            </a:r>
            <a:endParaRPr lang="en-US" sz="1012" b="0" dirty="0">
              <a:cs typeface="Arial" charset="0"/>
              <a:sym typeface="Roboto"/>
            </a:endParaRPr>
          </a:p>
          <a:p>
            <a:pPr marL="160706" indent="-160706">
              <a:lnSpc>
                <a:spcPct val="150000"/>
              </a:lnSpc>
              <a:buClr>
                <a:srgbClr val="F98634"/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en-US" sz="1012" b="0" dirty="0" err="1">
                <a:cs typeface="Arial" charset="0"/>
                <a:sym typeface="Roboto"/>
              </a:rPr>
              <a:t>Гибкая</a:t>
            </a:r>
            <a:r>
              <a:rPr lang="en-US" sz="1012" b="0" dirty="0">
                <a:cs typeface="Arial" charset="0"/>
                <a:sym typeface="Roboto"/>
              </a:rPr>
              <a:t> </a:t>
            </a:r>
            <a:r>
              <a:rPr lang="en-US" sz="1012" b="0" dirty="0" err="1">
                <a:cs typeface="Arial" charset="0"/>
                <a:sym typeface="Roboto"/>
              </a:rPr>
              <a:t>настройка</a:t>
            </a:r>
            <a:r>
              <a:rPr lang="en-US" sz="1012" b="0" dirty="0">
                <a:cs typeface="Arial" charset="0"/>
                <a:sym typeface="Roboto"/>
              </a:rPr>
              <a:t> </a:t>
            </a:r>
            <a:r>
              <a:rPr lang="en-US" sz="1012" b="0" dirty="0" err="1">
                <a:cs typeface="Arial" charset="0"/>
                <a:sym typeface="Roboto"/>
              </a:rPr>
              <a:t>способов</a:t>
            </a:r>
            <a:r>
              <a:rPr lang="en-US" sz="1012" b="0" dirty="0">
                <a:cs typeface="Arial" charset="0"/>
                <a:sym typeface="Roboto"/>
              </a:rPr>
              <a:t> </a:t>
            </a:r>
            <a:r>
              <a:rPr lang="en-US" sz="1012" b="0" dirty="0" err="1">
                <a:cs typeface="Arial" charset="0"/>
                <a:sym typeface="Roboto"/>
              </a:rPr>
              <a:t>расчета</a:t>
            </a:r>
            <a:r>
              <a:rPr lang="en-US" sz="1012" b="0" dirty="0">
                <a:cs typeface="Arial" charset="0"/>
                <a:sym typeface="Roboto"/>
              </a:rPr>
              <a:t> </a:t>
            </a:r>
            <a:r>
              <a:rPr lang="en-US" sz="1012" b="0" dirty="0" err="1">
                <a:cs typeface="Arial" charset="0"/>
                <a:sym typeface="Roboto"/>
              </a:rPr>
              <a:t>льгот</a:t>
            </a:r>
            <a:r>
              <a:rPr lang="ru-RU" sz="1012" b="0" dirty="0">
                <a:cs typeface="Arial" charset="0"/>
                <a:sym typeface="Roboto"/>
              </a:rPr>
              <a:t>:</a:t>
            </a:r>
            <a:endParaRPr lang="en-US" sz="1012" b="0" dirty="0">
              <a:cs typeface="Arial" charset="0"/>
              <a:sym typeface="Roboto"/>
            </a:endParaRPr>
          </a:p>
          <a:p>
            <a:pPr marL="452822" lvl="2" indent="-160706">
              <a:lnSpc>
                <a:spcPct val="150000"/>
              </a:lnSpc>
              <a:buClr>
                <a:srgbClr val="F98634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ru-RU" sz="1012" dirty="0">
                <a:cs typeface="Arial" charset="0"/>
                <a:sym typeface="Roboto"/>
              </a:rPr>
              <a:t>Л</a:t>
            </a:r>
            <a:r>
              <a:rPr lang="en-US" sz="1012" dirty="0" err="1">
                <a:cs typeface="Arial" charset="0"/>
                <a:sym typeface="Roboto"/>
              </a:rPr>
              <a:t>ьготы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на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одного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человека</a:t>
            </a:r>
            <a:r>
              <a:rPr lang="ru-RU" sz="1012" dirty="0">
                <a:cs typeface="Arial" charset="0"/>
                <a:sym typeface="Roboto"/>
              </a:rPr>
              <a:t>;</a:t>
            </a:r>
            <a:endParaRPr lang="en-US" sz="1012" dirty="0">
              <a:cs typeface="Arial" charset="0"/>
              <a:sym typeface="Roboto"/>
            </a:endParaRPr>
          </a:p>
          <a:p>
            <a:pPr marL="452822" lvl="2" indent="-160706">
              <a:lnSpc>
                <a:spcPct val="150000"/>
              </a:lnSpc>
              <a:buClr>
                <a:srgbClr val="F98634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ru-RU" sz="1012" dirty="0">
                <a:cs typeface="Arial" charset="0"/>
                <a:sym typeface="Roboto"/>
              </a:rPr>
              <a:t>Л</a:t>
            </a:r>
            <a:r>
              <a:rPr lang="en-US" sz="1012" dirty="0" err="1">
                <a:cs typeface="Arial" charset="0"/>
                <a:sym typeface="Roboto"/>
              </a:rPr>
              <a:t>ьготы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на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семью</a:t>
            </a:r>
            <a:r>
              <a:rPr lang="ru-RU" sz="1012" dirty="0">
                <a:cs typeface="Arial" charset="0"/>
                <a:sym typeface="Roboto"/>
              </a:rPr>
              <a:t>;</a:t>
            </a:r>
            <a:endParaRPr lang="en-US" sz="1012" dirty="0">
              <a:cs typeface="Arial" charset="0"/>
              <a:sym typeface="Roboto"/>
            </a:endParaRPr>
          </a:p>
          <a:p>
            <a:pPr marL="452822" lvl="2" indent="-160706">
              <a:lnSpc>
                <a:spcPct val="150000"/>
              </a:lnSpc>
              <a:buClr>
                <a:srgbClr val="F98634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ru-RU" sz="1012" dirty="0">
                <a:cs typeface="Arial" charset="0"/>
                <a:sym typeface="Roboto"/>
              </a:rPr>
              <a:t>Л</a:t>
            </a:r>
            <a:r>
              <a:rPr lang="en-US" sz="1012" dirty="0" err="1">
                <a:cs typeface="Arial" charset="0"/>
                <a:sym typeface="Roboto"/>
              </a:rPr>
              <a:t>ьготы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на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близких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родственников</a:t>
            </a:r>
            <a:r>
              <a:rPr lang="ru-RU" sz="1012" dirty="0">
                <a:cs typeface="Arial" charset="0"/>
                <a:sym typeface="Roboto"/>
              </a:rPr>
              <a:t>.</a:t>
            </a:r>
            <a:endParaRPr lang="en-US" sz="1012" dirty="0">
              <a:cs typeface="Arial" charset="0"/>
              <a:sym typeface="Roboto"/>
            </a:endParaRPr>
          </a:p>
          <a:p>
            <a:pPr marL="160706" indent="-160706">
              <a:lnSpc>
                <a:spcPct val="150000"/>
              </a:lnSpc>
              <a:buClr>
                <a:srgbClr val="F98634"/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en-US" sz="1012" b="0" dirty="0" err="1">
                <a:cs typeface="Arial" charset="0"/>
                <a:sym typeface="Roboto"/>
              </a:rPr>
              <a:t>Расчет</a:t>
            </a:r>
            <a:r>
              <a:rPr lang="en-US" sz="1012" b="0" dirty="0">
                <a:cs typeface="Arial" charset="0"/>
                <a:sym typeface="Roboto"/>
              </a:rPr>
              <a:t> </a:t>
            </a:r>
            <a:r>
              <a:rPr lang="en-US" sz="1012" b="0" dirty="0" err="1">
                <a:cs typeface="Arial" charset="0"/>
                <a:sym typeface="Roboto"/>
              </a:rPr>
              <a:t>всех</a:t>
            </a:r>
            <a:r>
              <a:rPr lang="en-US" sz="1012" b="0" dirty="0">
                <a:cs typeface="Arial" charset="0"/>
                <a:sym typeface="Roboto"/>
              </a:rPr>
              <a:t> </a:t>
            </a:r>
            <a:r>
              <a:rPr lang="en-US" sz="1012" b="0" dirty="0" err="1">
                <a:cs typeface="Arial" charset="0"/>
                <a:sym typeface="Roboto"/>
              </a:rPr>
              <a:t>имеющихся</a:t>
            </a:r>
            <a:r>
              <a:rPr lang="en-US" sz="1012" b="0" dirty="0">
                <a:cs typeface="Arial" charset="0"/>
                <a:sym typeface="Roboto"/>
              </a:rPr>
              <a:t> у </a:t>
            </a:r>
            <a:r>
              <a:rPr lang="en-US" sz="1012" b="0" dirty="0" err="1">
                <a:cs typeface="Arial" charset="0"/>
                <a:sym typeface="Roboto"/>
              </a:rPr>
              <a:t>жителей</a:t>
            </a:r>
            <a:r>
              <a:rPr lang="en-US" sz="1012" b="0" dirty="0">
                <a:cs typeface="Arial" charset="0"/>
                <a:sym typeface="Roboto"/>
              </a:rPr>
              <a:t> </a:t>
            </a:r>
            <a:r>
              <a:rPr lang="en-US" sz="1012" b="0" dirty="0" err="1">
                <a:cs typeface="Arial" charset="0"/>
                <a:sym typeface="Roboto"/>
              </a:rPr>
              <a:t>льгот</a:t>
            </a:r>
            <a:r>
              <a:rPr lang="en-US" sz="1012" b="0" dirty="0">
                <a:cs typeface="Arial" charset="0"/>
                <a:sym typeface="Roboto"/>
              </a:rPr>
              <a:t> в </a:t>
            </a:r>
            <a:r>
              <a:rPr lang="en-US" sz="1012" b="0" dirty="0" err="1">
                <a:cs typeface="Arial" charset="0"/>
                <a:sym typeface="Roboto"/>
              </a:rPr>
              <a:t>соответствии</a:t>
            </a:r>
            <a:r>
              <a:rPr lang="en-US" sz="1012" b="0" dirty="0">
                <a:cs typeface="Arial" charset="0"/>
                <a:sym typeface="Roboto"/>
              </a:rPr>
              <a:t> с </a:t>
            </a:r>
            <a:r>
              <a:rPr lang="en-US" sz="1012" b="0" dirty="0" err="1">
                <a:cs typeface="Arial" charset="0"/>
                <a:sym typeface="Roboto"/>
              </a:rPr>
              <a:t>требованиями</a:t>
            </a:r>
            <a:r>
              <a:rPr lang="en-US" sz="1012" b="0" dirty="0">
                <a:cs typeface="Arial" charset="0"/>
                <a:sym typeface="Roboto"/>
              </a:rPr>
              <a:t> </a:t>
            </a:r>
            <a:r>
              <a:rPr lang="en-US" sz="1012" b="0" dirty="0" err="1">
                <a:cs typeface="Arial" charset="0"/>
                <a:sym typeface="Roboto"/>
              </a:rPr>
              <a:t>Москвы</a:t>
            </a:r>
            <a:r>
              <a:rPr lang="en-US" sz="1012" b="0" dirty="0">
                <a:cs typeface="Arial" charset="0"/>
                <a:sym typeface="Roboto"/>
              </a:rPr>
              <a:t>, МО, </a:t>
            </a:r>
            <a:r>
              <a:rPr lang="en-US" sz="1012" b="0" dirty="0" err="1">
                <a:cs typeface="Arial" charset="0"/>
                <a:sym typeface="Roboto"/>
              </a:rPr>
              <a:t>Санкт-Петербурга</a:t>
            </a:r>
            <a:r>
              <a:rPr lang="en-US" sz="1012" b="0" dirty="0">
                <a:cs typeface="Arial" charset="0"/>
                <a:sym typeface="Roboto"/>
              </a:rPr>
              <a:t> и </a:t>
            </a:r>
            <a:r>
              <a:rPr lang="en-US" sz="1012" b="0" dirty="0" err="1">
                <a:cs typeface="Arial" charset="0"/>
                <a:sym typeface="Roboto"/>
              </a:rPr>
              <a:t>других</a:t>
            </a:r>
            <a:r>
              <a:rPr lang="en-US" sz="1012" b="0" dirty="0">
                <a:cs typeface="Arial" charset="0"/>
                <a:sym typeface="Roboto"/>
              </a:rPr>
              <a:t> </a:t>
            </a:r>
            <a:r>
              <a:rPr lang="en-US" sz="1012" b="0" dirty="0" err="1">
                <a:cs typeface="Arial" charset="0"/>
                <a:sym typeface="Roboto"/>
              </a:rPr>
              <a:t>регионов</a:t>
            </a:r>
            <a:r>
              <a:rPr lang="ru-RU" sz="1012" b="0" dirty="0">
                <a:cs typeface="Arial" charset="0"/>
                <a:sym typeface="Roboto"/>
              </a:rPr>
              <a:t>.</a:t>
            </a:r>
            <a:endParaRPr lang="en-US" sz="1012" b="0" dirty="0">
              <a:cs typeface="Arial" charset="0"/>
              <a:sym typeface="Roboto"/>
            </a:endParaRPr>
          </a:p>
          <a:p>
            <a:pPr>
              <a:buClr>
                <a:srgbClr val="006B9E"/>
              </a:buClr>
              <a:defRPr/>
            </a:pPr>
            <a:endParaRPr sz="1012" dirty="0">
              <a:cs typeface="Arial" charset="0"/>
              <a:sym typeface="Roboto"/>
            </a:endParaRPr>
          </a:p>
        </p:txBody>
      </p:sp>
      <p:sp>
        <p:nvSpPr>
          <p:cNvPr id="279" name="Shape 279">
            <a:extLst>
              <a:ext uri="{FF2B5EF4-FFF2-40B4-BE49-F238E27FC236}">
                <a16:creationId xmlns:a16="http://schemas.microsoft.com/office/drawing/2014/main" id="{0DD6C759-1547-4CF4-A1E7-8991BCFBEE39}"/>
              </a:ext>
            </a:extLst>
          </p:cNvPr>
          <p:cNvSpPr txBox="1"/>
          <p:nvPr/>
        </p:nvSpPr>
        <p:spPr>
          <a:xfrm>
            <a:off x="3644900" y="1312863"/>
            <a:ext cx="2952750" cy="2428875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51420" tIns="51420" rIns="51420" bIns="51420"/>
          <a:lstStyle>
            <a:defPPr>
              <a:defRPr lang="en-US"/>
            </a:defPPr>
            <a:lvl1pPr marL="571500" indent="-571500">
              <a:lnSpc>
                <a:spcPct val="150000"/>
              </a:lnSpc>
              <a:buClr>
                <a:srgbClr val="F98634"/>
              </a:buClr>
              <a:buSzPct val="100000"/>
              <a:buFont typeface="Wingdings" panose="05000000000000000000" pitchFamily="2" charset="2"/>
              <a:buChar char="ü"/>
              <a:defRPr sz="3600" b="0"/>
            </a:lvl1pPr>
            <a:lvl3pPr marL="1610320" lvl="2" indent="-571500">
              <a:lnSpc>
                <a:spcPct val="150000"/>
              </a:lnSpc>
              <a:buClr>
                <a:srgbClr val="F98634"/>
              </a:buClr>
              <a:buSzPct val="100000"/>
              <a:buFont typeface="Arial" panose="020B0604020202020204" pitchFamily="34" charset="0"/>
              <a:buChar char="•"/>
              <a:defRPr sz="3600"/>
            </a:lvl3pPr>
          </a:lstStyle>
          <a:p>
            <a:pPr marL="179388" indent="-179388">
              <a:defRPr/>
            </a:pPr>
            <a:r>
              <a:rPr lang="en-US" sz="1012" dirty="0" err="1">
                <a:cs typeface="Arial" charset="0"/>
                <a:sym typeface="Roboto"/>
              </a:rPr>
              <a:t>Отчеты</a:t>
            </a:r>
            <a:r>
              <a:rPr lang="en-US" sz="1012" dirty="0">
                <a:cs typeface="Arial" charset="0"/>
                <a:sym typeface="Roboto"/>
              </a:rPr>
              <a:t> и </a:t>
            </a:r>
            <a:r>
              <a:rPr lang="en-US" sz="1012" dirty="0" err="1">
                <a:cs typeface="Arial" charset="0"/>
                <a:sym typeface="Roboto"/>
              </a:rPr>
              <a:t>выгрузки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информации</a:t>
            </a:r>
            <a:r>
              <a:rPr lang="en-US" sz="1012" dirty="0">
                <a:cs typeface="Arial" charset="0"/>
                <a:sym typeface="Roboto"/>
              </a:rPr>
              <a:t> в ГЦЖС (</a:t>
            </a:r>
            <a:r>
              <a:rPr lang="en-US" sz="1012" dirty="0" err="1">
                <a:cs typeface="Arial" charset="0"/>
                <a:sym typeface="Roboto"/>
              </a:rPr>
              <a:t>государственные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центры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жилищных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субсидий</a:t>
            </a:r>
            <a:r>
              <a:rPr lang="en-US" sz="1012" dirty="0">
                <a:cs typeface="Arial" charset="0"/>
                <a:sym typeface="Roboto"/>
              </a:rPr>
              <a:t>)</a:t>
            </a:r>
            <a:r>
              <a:rPr lang="ru-RU" sz="1012" dirty="0">
                <a:cs typeface="Arial" charset="0"/>
                <a:sym typeface="Roboto"/>
              </a:rPr>
              <a:t>:</a:t>
            </a:r>
            <a:endParaRPr lang="en-US" sz="1012" dirty="0">
              <a:cs typeface="Arial" charset="0"/>
              <a:sym typeface="Roboto"/>
            </a:endParaRPr>
          </a:p>
          <a:p>
            <a:pPr marL="452823" lvl="1" indent="-160706">
              <a:lnSpc>
                <a:spcPct val="150000"/>
              </a:lnSpc>
              <a:buClr>
                <a:srgbClr val="F98634"/>
              </a:buClr>
              <a:buFont typeface="Arial" panose="020B0604020202020204" pitchFamily="34" charset="0"/>
              <a:buChar char="•"/>
              <a:defRPr/>
            </a:pPr>
            <a:r>
              <a:rPr lang="ru-RU" sz="1012" dirty="0">
                <a:cs typeface="Arial" charset="0"/>
                <a:sym typeface="Roboto"/>
              </a:rPr>
              <a:t>О</a:t>
            </a:r>
            <a:r>
              <a:rPr lang="en-US" sz="1012" dirty="0" err="1">
                <a:cs typeface="Arial" charset="0"/>
                <a:sym typeface="Roboto"/>
              </a:rPr>
              <a:t>тчет</a:t>
            </a:r>
            <a:r>
              <a:rPr lang="en-US" sz="1012" dirty="0">
                <a:cs typeface="Arial" charset="0"/>
                <a:sym typeface="Roboto"/>
              </a:rPr>
              <a:t> о </a:t>
            </a:r>
            <a:r>
              <a:rPr lang="en-US" sz="1012" dirty="0" err="1">
                <a:cs typeface="Arial" charset="0"/>
                <a:sym typeface="Roboto"/>
              </a:rPr>
              <a:t>выпадающих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доходах</a:t>
            </a:r>
            <a:r>
              <a:rPr lang="ru-RU" sz="1012" dirty="0">
                <a:cs typeface="Arial" charset="0"/>
                <a:sym typeface="Roboto"/>
              </a:rPr>
              <a:t>;</a:t>
            </a:r>
            <a:endParaRPr lang="en-US" sz="1012" dirty="0">
              <a:cs typeface="Arial" charset="0"/>
              <a:sym typeface="Roboto"/>
            </a:endParaRPr>
          </a:p>
          <a:p>
            <a:pPr marL="452823" lvl="1" indent="-160706">
              <a:lnSpc>
                <a:spcPct val="150000"/>
              </a:lnSpc>
              <a:buClr>
                <a:srgbClr val="F98634"/>
              </a:buClr>
              <a:buFont typeface="Arial" panose="020B0604020202020204" pitchFamily="34" charset="0"/>
              <a:buChar char="•"/>
              <a:defRPr/>
            </a:pPr>
            <a:r>
              <a:rPr lang="ru-RU" sz="1012" dirty="0">
                <a:cs typeface="Arial" charset="0"/>
                <a:sym typeface="Roboto"/>
              </a:rPr>
              <a:t>О</a:t>
            </a:r>
            <a:r>
              <a:rPr lang="en-US" sz="1012" dirty="0" err="1">
                <a:cs typeface="Arial" charset="0"/>
                <a:sym typeface="Roboto"/>
              </a:rPr>
              <a:t>тчет</a:t>
            </a:r>
            <a:r>
              <a:rPr lang="en-US" sz="1012" dirty="0">
                <a:cs typeface="Arial" charset="0"/>
                <a:sym typeface="Roboto"/>
              </a:rPr>
              <a:t> о </a:t>
            </a:r>
            <a:r>
              <a:rPr lang="en-US" sz="1012" dirty="0" err="1">
                <a:cs typeface="Arial" charset="0"/>
                <a:sym typeface="Roboto"/>
              </a:rPr>
              <a:t>начислениях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за</a:t>
            </a:r>
            <a:r>
              <a:rPr lang="en-US" sz="1012" dirty="0">
                <a:cs typeface="Arial" charset="0"/>
                <a:sym typeface="Roboto"/>
              </a:rPr>
              <a:t> ЖКУ</a:t>
            </a:r>
            <a:r>
              <a:rPr lang="ru-RU" sz="1012" dirty="0">
                <a:cs typeface="Arial" charset="0"/>
                <a:sym typeface="Roboto"/>
              </a:rPr>
              <a:t>.</a:t>
            </a:r>
            <a:endParaRPr lang="en-US" sz="1012" dirty="0">
              <a:cs typeface="Arial" charset="0"/>
              <a:sym typeface="Roboto"/>
            </a:endParaRPr>
          </a:p>
          <a:p>
            <a:pPr marL="179388" indent="-179388">
              <a:defRPr/>
            </a:pPr>
            <a:r>
              <a:rPr lang="en-US" sz="1012" dirty="0" err="1">
                <a:cs typeface="Arial" charset="0"/>
                <a:sym typeface="Roboto"/>
              </a:rPr>
              <a:t>Отчеты</a:t>
            </a:r>
            <a:r>
              <a:rPr lang="en-US" sz="1012" dirty="0">
                <a:cs typeface="Arial" charset="0"/>
                <a:sym typeface="Roboto"/>
              </a:rPr>
              <a:t> и </a:t>
            </a:r>
            <a:r>
              <a:rPr lang="en-US" sz="1012" dirty="0" err="1">
                <a:cs typeface="Arial" charset="0"/>
                <a:sym typeface="Roboto"/>
              </a:rPr>
              <a:t>выгрузки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данных</a:t>
            </a:r>
            <a:r>
              <a:rPr lang="en-US" sz="1012" dirty="0">
                <a:cs typeface="Arial" charset="0"/>
                <a:sym typeface="Roboto"/>
              </a:rPr>
              <a:t> в ОСЗН </a:t>
            </a:r>
            <a:r>
              <a:rPr lang="en-US" sz="1012" dirty="0" err="1">
                <a:cs typeface="Arial" charset="0"/>
                <a:sym typeface="Roboto"/>
              </a:rPr>
              <a:t>для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разных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регионов</a:t>
            </a:r>
            <a:r>
              <a:rPr lang="en-US" sz="1012" dirty="0">
                <a:cs typeface="Arial" charset="0"/>
                <a:sym typeface="Roboto"/>
              </a:rPr>
              <a:t> (</a:t>
            </a:r>
            <a:r>
              <a:rPr lang="en-US" sz="1012" dirty="0" err="1">
                <a:cs typeface="Arial" charset="0"/>
                <a:sym typeface="Roboto"/>
              </a:rPr>
              <a:t>органы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социальной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защиты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населения</a:t>
            </a:r>
            <a:r>
              <a:rPr lang="en-US" sz="1012" dirty="0">
                <a:cs typeface="Arial" charset="0"/>
                <a:sym typeface="Roboto"/>
              </a:rPr>
              <a:t>)</a:t>
            </a:r>
            <a:r>
              <a:rPr lang="ru-RU" sz="1012" dirty="0">
                <a:cs typeface="Arial" charset="0"/>
                <a:sym typeface="Roboto"/>
              </a:rPr>
              <a:t>;</a:t>
            </a:r>
            <a:endParaRPr lang="en-US" sz="1012" dirty="0">
              <a:cs typeface="Arial" charset="0"/>
              <a:sym typeface="Roboto"/>
            </a:endParaRPr>
          </a:p>
          <a:p>
            <a:pPr marL="179388" indent="-179388">
              <a:defRPr/>
            </a:pPr>
            <a:r>
              <a:rPr lang="en-US" sz="1012" dirty="0" err="1">
                <a:cs typeface="Arial" charset="0"/>
                <a:sym typeface="Roboto"/>
              </a:rPr>
              <a:t>Отчеты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по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льготам</a:t>
            </a:r>
            <a:r>
              <a:rPr lang="en-US" sz="1012" dirty="0">
                <a:cs typeface="Arial" charset="0"/>
                <a:sym typeface="Roboto"/>
              </a:rPr>
              <a:t>:</a:t>
            </a:r>
          </a:p>
          <a:p>
            <a:pPr marL="452823" lvl="1" indent="-160706">
              <a:lnSpc>
                <a:spcPct val="150000"/>
              </a:lnSpc>
              <a:buClr>
                <a:srgbClr val="F98634"/>
              </a:buClr>
              <a:buFont typeface="Arial" panose="020B0604020202020204" pitchFamily="34" charset="0"/>
              <a:buChar char="•"/>
              <a:defRPr/>
            </a:pPr>
            <a:r>
              <a:rPr lang="en-US" sz="1012" dirty="0" err="1">
                <a:cs typeface="Arial" charset="0"/>
                <a:sym typeface="Roboto"/>
              </a:rPr>
              <a:t>Отчет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по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действующим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льготам</a:t>
            </a:r>
            <a:r>
              <a:rPr lang="en-US" sz="1012" dirty="0">
                <a:cs typeface="Arial" charset="0"/>
                <a:sym typeface="Roboto"/>
              </a:rPr>
              <a:t> и </a:t>
            </a:r>
            <a:r>
              <a:rPr lang="en-US" sz="1012" dirty="0" err="1">
                <a:cs typeface="Arial" charset="0"/>
                <a:sym typeface="Roboto"/>
              </a:rPr>
              <a:t>льготникам</a:t>
            </a:r>
            <a:r>
              <a:rPr lang="ru-RU" sz="1012" dirty="0">
                <a:cs typeface="Arial" charset="0"/>
                <a:sym typeface="Roboto"/>
              </a:rPr>
              <a:t>;</a:t>
            </a:r>
            <a:endParaRPr lang="en-US" sz="1012" dirty="0">
              <a:cs typeface="Arial" charset="0"/>
              <a:sym typeface="Roboto"/>
            </a:endParaRPr>
          </a:p>
          <a:p>
            <a:pPr marL="452823" lvl="1" indent="-160706">
              <a:lnSpc>
                <a:spcPct val="150000"/>
              </a:lnSpc>
              <a:buClr>
                <a:srgbClr val="F98634"/>
              </a:buClr>
              <a:buFont typeface="Arial" panose="020B0604020202020204" pitchFamily="34" charset="0"/>
              <a:buChar char="•"/>
              <a:defRPr/>
            </a:pPr>
            <a:r>
              <a:rPr lang="en-US" sz="1012" dirty="0" err="1">
                <a:cs typeface="Arial" charset="0"/>
                <a:sym typeface="Roboto"/>
              </a:rPr>
              <a:t>Сводная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ведомость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по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начислению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льгот</a:t>
            </a:r>
            <a:r>
              <a:rPr lang="ru-RU" sz="1012" dirty="0">
                <a:cs typeface="Arial" charset="0"/>
                <a:sym typeface="Roboto"/>
              </a:rPr>
              <a:t>.</a:t>
            </a:r>
            <a:endParaRPr lang="en-US" sz="1012" dirty="0">
              <a:cs typeface="Arial" charset="0"/>
              <a:sym typeface="Roboto"/>
            </a:endParaRPr>
          </a:p>
          <a:p>
            <a:pPr>
              <a:buClr>
                <a:srgbClr val="006B9E"/>
              </a:buClr>
              <a:defRPr/>
            </a:pPr>
            <a:endParaRPr sz="1012" dirty="0">
              <a:cs typeface="Arial" charset="0"/>
              <a:sym typeface="Roboto"/>
            </a:endParaRP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F006E0A2-D39E-4A55-8E54-5596307F27B4}"/>
              </a:ext>
            </a:extLst>
          </p:cNvPr>
          <p:cNvCxnSpPr/>
          <p:nvPr/>
        </p:nvCxnSpPr>
        <p:spPr>
          <a:xfrm>
            <a:off x="3429000" y="1144588"/>
            <a:ext cx="0" cy="2854325"/>
          </a:xfrm>
          <a:prstGeom prst="line">
            <a:avLst/>
          </a:prstGeom>
          <a:ln w="635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Shape 254">
            <a:extLst>
              <a:ext uri="{FF2B5EF4-FFF2-40B4-BE49-F238E27FC236}">
                <a16:creationId xmlns:a16="http://schemas.microsoft.com/office/drawing/2014/main" id="{091673B1-54F1-4768-BB44-B8E34AC35CB4}"/>
              </a:ext>
            </a:extLst>
          </p:cNvPr>
          <p:cNvSpPr txBox="1"/>
          <p:nvPr/>
        </p:nvSpPr>
        <p:spPr>
          <a:xfrm>
            <a:off x="1450975" y="268288"/>
            <a:ext cx="3956050" cy="307975"/>
          </a:xfrm>
          <a:prstGeom prst="rect">
            <a:avLst/>
          </a:prstGeom>
          <a:noFill/>
          <a:ln>
            <a:noFill/>
          </a:ln>
        </p:spPr>
        <p:txBody>
          <a:bodyPr lIns="51420" tIns="25703" rIns="51420" bIns="25703"/>
          <a:lstStyle/>
          <a:p>
            <a:pPr algn="ctr">
              <a:buClr>
                <a:srgbClr val="E36C09"/>
              </a:buClr>
              <a:buSzPct val="25000"/>
              <a:defRPr/>
            </a:pPr>
            <a:r>
              <a:rPr lang="en-US" sz="1518" b="1" dirty="0" err="1">
                <a:solidFill>
                  <a:srgbClr val="F98634"/>
                </a:solidFill>
                <a:sym typeface="Calibri"/>
              </a:rPr>
              <a:t>Расчеты</a:t>
            </a:r>
            <a:r>
              <a:rPr lang="en-US" sz="1518" b="1" dirty="0">
                <a:solidFill>
                  <a:srgbClr val="F98634"/>
                </a:solidFill>
                <a:sym typeface="Calibri"/>
              </a:rPr>
              <a:t> и</a:t>
            </a:r>
            <a:r>
              <a:rPr lang="en-US" sz="1350" b="1" dirty="0">
                <a:solidFill>
                  <a:srgbClr val="F9863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518" b="1" dirty="0" err="1">
                <a:solidFill>
                  <a:srgbClr val="F98634"/>
                </a:solidFill>
                <a:sym typeface="Calibri"/>
              </a:rPr>
              <a:t>начисления</a:t>
            </a:r>
            <a:endParaRPr lang="en-US" sz="1518" b="1" dirty="0">
              <a:solidFill>
                <a:srgbClr val="F98634"/>
              </a:solidFill>
              <a:sym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>
            <a:extLst>
              <a:ext uri="{FF2B5EF4-FFF2-40B4-BE49-F238E27FC236}">
                <a16:creationId xmlns:a16="http://schemas.microsoft.com/office/drawing/2014/main" id="{C0759ADE-4967-4FBA-A953-857A684C5FC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lIns="51420" tIns="25703" rIns="51420" bIns="25703" anchor="t">
            <a:no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buClr>
                <a:srgbClr val="FFFFFF"/>
              </a:buClr>
              <a:buSzPct val="25000"/>
            </a:pPr>
            <a:fld id="{807987D0-3BDA-4C2A-8862-52094AB4A41B}" type="slidenum">
              <a:rPr lang="en-US" altLang="ru-RU" sz="700" b="1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pPr>
                <a:buClr>
                  <a:srgbClr val="FFFFFF"/>
                </a:buClr>
                <a:buSzPct val="25000"/>
              </a:pPr>
              <a:t>27</a:t>
            </a:fld>
            <a:endParaRPr lang="en-US" altLang="ru-RU" sz="700" b="1">
              <a:solidFill>
                <a:srgbClr val="FFFFFF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80" name="Shape 280">
            <a:extLst>
              <a:ext uri="{FF2B5EF4-FFF2-40B4-BE49-F238E27FC236}">
                <a16:creationId xmlns:a16="http://schemas.microsoft.com/office/drawing/2014/main" id="{786AB84D-4B9D-4C9E-BD0D-3271558C3F59}"/>
              </a:ext>
            </a:extLst>
          </p:cNvPr>
          <p:cNvSpPr txBox="1"/>
          <p:nvPr/>
        </p:nvSpPr>
        <p:spPr>
          <a:xfrm>
            <a:off x="670173" y="1316978"/>
            <a:ext cx="5783163" cy="2694932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51420" tIns="51420" rIns="51420" bIns="51420"/>
          <a:lstStyle/>
          <a:p>
            <a:pPr algn="just">
              <a:lnSpc>
                <a:spcPct val="150000"/>
              </a:lnSpc>
              <a:buClr>
                <a:schemeClr val="dk1"/>
              </a:buClr>
              <a:buSzPct val="100000"/>
              <a:defRPr/>
            </a:pPr>
            <a:r>
              <a:rPr lang="ru-RU" sz="1012" b="1" dirty="0">
                <a:cs typeface="Arial" charset="0"/>
                <a:sym typeface="Roboto"/>
              </a:rPr>
              <a:t>Перерасчеты</a:t>
            </a:r>
            <a:r>
              <a:rPr lang="en-US" sz="1012" b="1" dirty="0">
                <a:cs typeface="Arial" charset="0"/>
                <a:sym typeface="Roboto"/>
              </a:rPr>
              <a:t> </a:t>
            </a:r>
            <a:r>
              <a:rPr lang="en-US" sz="1012" b="1" dirty="0" err="1">
                <a:cs typeface="Arial" charset="0"/>
                <a:sym typeface="Roboto"/>
              </a:rPr>
              <a:t>услуг</a:t>
            </a:r>
            <a:r>
              <a:rPr lang="en-US" sz="1012" b="1" dirty="0">
                <a:cs typeface="Arial" charset="0"/>
                <a:sym typeface="Roboto"/>
              </a:rPr>
              <a:t> ЖКХ (</a:t>
            </a:r>
            <a:r>
              <a:rPr lang="en-US" sz="1012" b="1" dirty="0" err="1">
                <a:cs typeface="Arial" charset="0"/>
                <a:sym typeface="Roboto"/>
              </a:rPr>
              <a:t>согласно</a:t>
            </a:r>
            <a:r>
              <a:rPr lang="en-US" sz="1012" b="1" dirty="0">
                <a:cs typeface="Arial" charset="0"/>
                <a:sym typeface="Roboto"/>
              </a:rPr>
              <a:t> 354 и 307 </a:t>
            </a:r>
            <a:r>
              <a:rPr lang="en-US" sz="1012" b="1" dirty="0" err="1">
                <a:cs typeface="Arial" charset="0"/>
                <a:sym typeface="Roboto"/>
              </a:rPr>
              <a:t>Постановлений</a:t>
            </a:r>
            <a:r>
              <a:rPr lang="en-US" sz="1012" b="1" dirty="0">
                <a:cs typeface="Arial" charset="0"/>
                <a:sym typeface="Roboto"/>
              </a:rPr>
              <a:t> </a:t>
            </a:r>
            <a:r>
              <a:rPr lang="en-US" sz="1012" b="1" dirty="0" err="1">
                <a:cs typeface="Arial" charset="0"/>
                <a:sym typeface="Roboto"/>
              </a:rPr>
              <a:t>Правительства</a:t>
            </a:r>
            <a:r>
              <a:rPr lang="en-US" sz="1012" b="1" dirty="0">
                <a:cs typeface="Arial" charset="0"/>
                <a:sym typeface="Roboto"/>
              </a:rPr>
              <a:t> РФ):  </a:t>
            </a:r>
          </a:p>
          <a:p>
            <a:pPr marL="160706" lvl="1" indent="-160706">
              <a:lnSpc>
                <a:spcPct val="150000"/>
              </a:lnSpc>
              <a:buClr>
                <a:srgbClr val="F98634"/>
              </a:buClr>
              <a:buSzPct val="100000"/>
              <a:buFont typeface="Wingdings" panose="05000000000000000000" pitchFamily="2" charset="2"/>
              <a:buChar char="ü"/>
              <a:tabLst>
                <a:tab pos="151331" algn="l"/>
              </a:tabLst>
              <a:defRPr/>
            </a:pPr>
            <a:r>
              <a:rPr lang="en-US" sz="1012" dirty="0" err="1">
                <a:cs typeface="Arial" charset="0"/>
                <a:sym typeface="Roboto"/>
              </a:rPr>
              <a:t>Перерасчет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по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ru-RU" sz="1012" dirty="0">
                <a:cs typeface="Arial" charset="0"/>
                <a:sym typeface="Roboto"/>
              </a:rPr>
              <a:t>приборам учет</a:t>
            </a:r>
            <a:r>
              <a:rPr lang="en-US" sz="1012" dirty="0">
                <a:cs typeface="Arial" charset="0"/>
                <a:sym typeface="Roboto"/>
              </a:rPr>
              <a:t>а ЖКХ;</a:t>
            </a:r>
          </a:p>
          <a:p>
            <a:pPr marL="160706" lvl="1" indent="-160706">
              <a:lnSpc>
                <a:spcPct val="150000"/>
              </a:lnSpc>
              <a:buClr>
                <a:srgbClr val="F98634"/>
              </a:buClr>
              <a:buSzPct val="100000"/>
              <a:buFont typeface="Wingdings" panose="05000000000000000000" pitchFamily="2" charset="2"/>
              <a:buChar char="ü"/>
              <a:tabLst>
                <a:tab pos="151331" algn="l"/>
              </a:tabLst>
              <a:defRPr/>
            </a:pPr>
            <a:r>
              <a:rPr lang="en-US" sz="1012" dirty="0" err="1">
                <a:cs typeface="Arial" charset="0"/>
                <a:sym typeface="Roboto"/>
              </a:rPr>
              <a:t>Перерасчет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услуг</a:t>
            </a:r>
            <a:r>
              <a:rPr lang="en-US" sz="1012" dirty="0">
                <a:cs typeface="Arial" charset="0"/>
                <a:sym typeface="Roboto"/>
              </a:rPr>
              <a:t> ЖКХ </a:t>
            </a:r>
            <a:r>
              <a:rPr lang="en-US" sz="1012" dirty="0" err="1">
                <a:cs typeface="Arial" charset="0"/>
                <a:sym typeface="Roboto"/>
              </a:rPr>
              <a:t>по</a:t>
            </a:r>
            <a:r>
              <a:rPr lang="en-US" sz="1012" dirty="0">
                <a:cs typeface="Arial" charset="0"/>
                <a:sym typeface="Roboto"/>
              </a:rPr>
              <a:t> ОДН;</a:t>
            </a:r>
          </a:p>
          <a:p>
            <a:pPr marL="160706" lvl="1" indent="-160706">
              <a:lnSpc>
                <a:spcPct val="150000"/>
              </a:lnSpc>
              <a:buClr>
                <a:srgbClr val="F98634"/>
              </a:buClr>
              <a:buSzPct val="100000"/>
              <a:buFont typeface="Wingdings" panose="05000000000000000000" pitchFamily="2" charset="2"/>
              <a:buChar char="ü"/>
              <a:tabLst>
                <a:tab pos="151331" algn="l"/>
              </a:tabLst>
              <a:defRPr/>
            </a:pPr>
            <a:r>
              <a:rPr lang="en-US" sz="1012" dirty="0">
                <a:cs typeface="Arial" charset="0"/>
                <a:sym typeface="Roboto"/>
              </a:rPr>
              <a:t>В </a:t>
            </a:r>
            <a:r>
              <a:rPr lang="en-US" sz="1012" dirty="0" err="1">
                <a:cs typeface="Arial" charset="0"/>
                <a:sym typeface="Roboto"/>
              </a:rPr>
              <a:t>результате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временного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отсутствия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жильцов</a:t>
            </a:r>
            <a:r>
              <a:rPr lang="en-US" sz="1012" dirty="0">
                <a:cs typeface="Arial" charset="0"/>
                <a:sym typeface="Roboto"/>
              </a:rPr>
              <a:t>;</a:t>
            </a:r>
          </a:p>
          <a:p>
            <a:pPr marL="160706" lvl="1" indent="-160706">
              <a:lnSpc>
                <a:spcPct val="150000"/>
              </a:lnSpc>
              <a:buClr>
                <a:srgbClr val="F98634"/>
              </a:buClr>
              <a:buSzPct val="100000"/>
              <a:buFont typeface="Wingdings" panose="05000000000000000000" pitchFamily="2" charset="2"/>
              <a:buChar char="ü"/>
              <a:tabLst>
                <a:tab pos="151331" algn="l"/>
              </a:tabLst>
              <a:defRPr/>
            </a:pPr>
            <a:r>
              <a:rPr lang="en-US" sz="1012" dirty="0" err="1">
                <a:cs typeface="Arial" charset="0"/>
                <a:sym typeface="Roboto"/>
              </a:rPr>
              <a:t>Перерасчет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по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изменению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площади</a:t>
            </a:r>
            <a:r>
              <a:rPr lang="en-US" sz="1012" dirty="0">
                <a:cs typeface="Arial" charset="0"/>
                <a:sym typeface="Roboto"/>
              </a:rPr>
              <a:t>;</a:t>
            </a:r>
          </a:p>
          <a:p>
            <a:pPr marL="160706" lvl="1" indent="-160706">
              <a:lnSpc>
                <a:spcPct val="150000"/>
              </a:lnSpc>
              <a:buClr>
                <a:srgbClr val="F98634"/>
              </a:buClr>
              <a:buSzPct val="100000"/>
              <a:buFont typeface="Wingdings" panose="05000000000000000000" pitchFamily="2" charset="2"/>
              <a:buChar char="ü"/>
              <a:tabLst>
                <a:tab pos="151331" algn="l"/>
              </a:tabLst>
              <a:defRPr/>
            </a:pPr>
            <a:r>
              <a:rPr lang="en-US" sz="1012" dirty="0" err="1">
                <a:cs typeface="Arial" charset="0"/>
                <a:sym typeface="Roboto"/>
              </a:rPr>
              <a:t>Перерасчет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по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проценту</a:t>
            </a:r>
            <a:r>
              <a:rPr lang="en-US" sz="1012" dirty="0">
                <a:cs typeface="Arial" charset="0"/>
                <a:sym typeface="Roboto"/>
              </a:rPr>
              <a:t>;</a:t>
            </a:r>
          </a:p>
          <a:p>
            <a:pPr marL="160706" lvl="1" indent="-160706">
              <a:lnSpc>
                <a:spcPct val="150000"/>
              </a:lnSpc>
              <a:buClr>
                <a:srgbClr val="F98634"/>
              </a:buClr>
              <a:buSzPct val="100000"/>
              <a:buFont typeface="Wingdings" panose="05000000000000000000" pitchFamily="2" charset="2"/>
              <a:buChar char="ü"/>
              <a:tabLst>
                <a:tab pos="151331" algn="l"/>
              </a:tabLst>
              <a:defRPr/>
            </a:pPr>
            <a:r>
              <a:rPr lang="en-US" sz="1012" dirty="0" err="1">
                <a:cs typeface="Arial" charset="0"/>
                <a:sym typeface="Roboto"/>
              </a:rPr>
              <a:t>Перерасчет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по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изменению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тарифа</a:t>
            </a:r>
            <a:r>
              <a:rPr lang="en-US" sz="1012" dirty="0">
                <a:cs typeface="Arial" charset="0"/>
                <a:sym typeface="Roboto"/>
              </a:rPr>
              <a:t>;</a:t>
            </a:r>
          </a:p>
          <a:p>
            <a:pPr marL="160706" lvl="1" indent="-160706">
              <a:lnSpc>
                <a:spcPct val="150000"/>
              </a:lnSpc>
              <a:buClr>
                <a:srgbClr val="F98634"/>
              </a:buClr>
              <a:buSzPct val="100000"/>
              <a:buFont typeface="Wingdings" panose="05000000000000000000" pitchFamily="2" charset="2"/>
              <a:buChar char="ü"/>
              <a:tabLst>
                <a:tab pos="151331" algn="l"/>
              </a:tabLst>
              <a:defRPr/>
            </a:pPr>
            <a:r>
              <a:rPr lang="en-US" sz="1012" dirty="0" err="1">
                <a:cs typeface="Arial" charset="0"/>
                <a:sym typeface="Roboto"/>
              </a:rPr>
              <a:t>Перерасчет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по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качеству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услуг</a:t>
            </a:r>
            <a:r>
              <a:rPr lang="en-US" sz="1012" dirty="0">
                <a:cs typeface="Arial" charset="0"/>
                <a:sym typeface="Roboto"/>
              </a:rPr>
              <a:t> ЖКХ;</a:t>
            </a:r>
          </a:p>
          <a:p>
            <a:pPr marL="160706" lvl="1" indent="-160706">
              <a:lnSpc>
                <a:spcPct val="150000"/>
              </a:lnSpc>
              <a:buClr>
                <a:srgbClr val="F98634"/>
              </a:buClr>
              <a:buSzPct val="100000"/>
              <a:buFont typeface="Wingdings" panose="05000000000000000000" pitchFamily="2" charset="2"/>
              <a:buChar char="ü"/>
              <a:tabLst>
                <a:tab pos="151331" algn="l"/>
              </a:tabLst>
              <a:defRPr/>
            </a:pPr>
            <a:r>
              <a:rPr lang="en-US" sz="1012" dirty="0" err="1">
                <a:cs typeface="Arial" charset="0"/>
                <a:sym typeface="Roboto"/>
              </a:rPr>
              <a:t>По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результатам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недопоставки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услуг</a:t>
            </a:r>
            <a:r>
              <a:rPr lang="en-US" sz="1012" dirty="0">
                <a:cs typeface="Arial" charset="0"/>
                <a:sym typeface="Roboto"/>
              </a:rPr>
              <a:t>;</a:t>
            </a:r>
          </a:p>
          <a:p>
            <a:pPr marL="160706" lvl="1" indent="-160706">
              <a:lnSpc>
                <a:spcPct val="150000"/>
              </a:lnSpc>
              <a:buClr>
                <a:srgbClr val="F98634"/>
              </a:buClr>
              <a:buSzPct val="100000"/>
              <a:buFont typeface="Wingdings" panose="05000000000000000000" pitchFamily="2" charset="2"/>
              <a:buChar char="ü"/>
              <a:tabLst>
                <a:tab pos="151331" algn="l"/>
              </a:tabLst>
              <a:defRPr/>
            </a:pPr>
            <a:r>
              <a:rPr lang="ru-RU" sz="1012" dirty="0">
                <a:cs typeface="Arial" charset="0"/>
                <a:sym typeface="Roboto"/>
              </a:rPr>
              <a:t>К</a:t>
            </a:r>
            <a:r>
              <a:rPr lang="en-US" sz="1012" dirty="0" err="1">
                <a:cs typeface="Arial" charset="0"/>
                <a:sym typeface="Roboto"/>
              </a:rPr>
              <a:t>оррекция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пени</a:t>
            </a:r>
            <a:r>
              <a:rPr lang="en-US" sz="1012" dirty="0">
                <a:cs typeface="Arial" charset="0"/>
                <a:sym typeface="Roboto"/>
              </a:rPr>
              <a:t>;</a:t>
            </a:r>
          </a:p>
          <a:p>
            <a:pPr marL="160706" lvl="1" indent="-160706">
              <a:lnSpc>
                <a:spcPct val="150000"/>
              </a:lnSpc>
              <a:buClr>
                <a:srgbClr val="F98634"/>
              </a:buClr>
              <a:buSzPct val="100000"/>
              <a:buFont typeface="Wingdings" panose="05000000000000000000" pitchFamily="2" charset="2"/>
              <a:buChar char="ü"/>
              <a:tabLst>
                <a:tab pos="151331" algn="l"/>
              </a:tabLst>
              <a:defRPr/>
            </a:pPr>
            <a:r>
              <a:rPr lang="en-US" sz="1012" dirty="0" err="1">
                <a:cs typeface="Arial" charset="0"/>
                <a:sym typeface="Roboto"/>
              </a:rPr>
              <a:t>Прочие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корректировки</a:t>
            </a:r>
            <a:r>
              <a:rPr lang="ru-RU" sz="1012" dirty="0">
                <a:cs typeface="Arial" charset="0"/>
                <a:sym typeface="Roboto"/>
              </a:rPr>
              <a:t>.</a:t>
            </a:r>
            <a:endParaRPr lang="en-US" sz="1012" dirty="0">
              <a:cs typeface="Arial" charset="0"/>
              <a:sym typeface="Roboto"/>
            </a:endParaRPr>
          </a:p>
          <a:p>
            <a:pPr>
              <a:lnSpc>
                <a:spcPct val="150000"/>
              </a:lnSpc>
              <a:spcBef>
                <a:spcPts val="281"/>
              </a:spcBef>
              <a:spcAft>
                <a:spcPts val="900"/>
              </a:spcAft>
              <a:defRPr/>
            </a:pPr>
            <a:endParaRPr sz="675" dirty="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63491" name="Рисунок 1">
            <a:extLst>
              <a:ext uri="{FF2B5EF4-FFF2-40B4-BE49-F238E27FC236}">
                <a16:creationId xmlns:a16="http://schemas.microsoft.com/office/drawing/2014/main" id="{98EDF0A0-F076-454F-AF9B-11D6EE19C02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38600" y="1871663"/>
            <a:ext cx="2138363" cy="213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hape 254">
            <a:extLst>
              <a:ext uri="{FF2B5EF4-FFF2-40B4-BE49-F238E27FC236}">
                <a16:creationId xmlns:a16="http://schemas.microsoft.com/office/drawing/2014/main" id="{9034EFCE-433B-456E-8E18-31C009E171D7}"/>
              </a:ext>
            </a:extLst>
          </p:cNvPr>
          <p:cNvSpPr txBox="1"/>
          <p:nvPr/>
        </p:nvSpPr>
        <p:spPr>
          <a:xfrm>
            <a:off x="1450975" y="268288"/>
            <a:ext cx="3956050" cy="307975"/>
          </a:xfrm>
          <a:prstGeom prst="rect">
            <a:avLst/>
          </a:prstGeom>
          <a:noFill/>
          <a:ln>
            <a:noFill/>
          </a:ln>
        </p:spPr>
        <p:txBody>
          <a:bodyPr lIns="51420" tIns="25703" rIns="51420" bIns="25703"/>
          <a:lstStyle/>
          <a:p>
            <a:pPr algn="ctr">
              <a:buClr>
                <a:srgbClr val="E36C09"/>
              </a:buClr>
              <a:buSzPct val="25000"/>
              <a:defRPr/>
            </a:pPr>
            <a:r>
              <a:rPr lang="en-US" sz="1518" b="1" dirty="0" err="1">
                <a:solidFill>
                  <a:srgbClr val="F98634"/>
                </a:solidFill>
                <a:sym typeface="Calibri"/>
              </a:rPr>
              <a:t>Расчеты</a:t>
            </a:r>
            <a:r>
              <a:rPr lang="en-US" sz="1518" b="1" dirty="0">
                <a:solidFill>
                  <a:srgbClr val="F98634"/>
                </a:solidFill>
                <a:sym typeface="Calibri"/>
              </a:rPr>
              <a:t> и</a:t>
            </a:r>
            <a:r>
              <a:rPr lang="en-US" sz="1350" b="1" dirty="0">
                <a:solidFill>
                  <a:srgbClr val="F9863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518" b="1" dirty="0" err="1">
                <a:solidFill>
                  <a:srgbClr val="F98634"/>
                </a:solidFill>
                <a:sym typeface="Calibri"/>
              </a:rPr>
              <a:t>начисления</a:t>
            </a:r>
            <a:endParaRPr lang="en-US" sz="1518" b="1" dirty="0">
              <a:solidFill>
                <a:srgbClr val="F98634"/>
              </a:solidFill>
              <a:sym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hape 288">
            <a:extLst>
              <a:ext uri="{FF2B5EF4-FFF2-40B4-BE49-F238E27FC236}">
                <a16:creationId xmlns:a16="http://schemas.microsoft.com/office/drawing/2014/main" id="{F92D376C-B320-443C-82ED-1C2943B370A0}"/>
              </a:ext>
            </a:extLst>
          </p:cNvPr>
          <p:cNvSpPr/>
          <p:nvPr/>
        </p:nvSpPr>
        <p:spPr>
          <a:xfrm>
            <a:off x="476250" y="987425"/>
            <a:ext cx="4041775" cy="407988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51420" tIns="51420" rIns="51420" bIns="51420" anchor="ctr"/>
          <a:lstStyle/>
          <a:p>
            <a:pPr>
              <a:lnSpc>
                <a:spcPct val="150000"/>
              </a:lnSpc>
              <a:defRPr/>
            </a:pPr>
            <a:r>
              <a:rPr lang="en-US" sz="1012" dirty="0" err="1">
                <a:cs typeface="Arial" charset="0"/>
              </a:rPr>
              <a:t>При</a:t>
            </a:r>
            <a:r>
              <a:rPr lang="en-US" sz="1012" dirty="0">
                <a:cs typeface="Arial" charset="0"/>
              </a:rPr>
              <a:t> </a:t>
            </a:r>
            <a:r>
              <a:rPr lang="en-US" sz="1012" dirty="0" err="1">
                <a:cs typeface="Arial" charset="0"/>
              </a:rPr>
              <a:t>начислении</a:t>
            </a:r>
            <a:r>
              <a:rPr lang="en-US" sz="1012" dirty="0">
                <a:cs typeface="Arial" charset="0"/>
              </a:rPr>
              <a:t> </a:t>
            </a:r>
            <a:r>
              <a:rPr lang="en-US" sz="1012" dirty="0" err="1">
                <a:cs typeface="Arial" charset="0"/>
              </a:rPr>
              <a:t>видны</a:t>
            </a:r>
            <a:r>
              <a:rPr lang="en-US" sz="1012" dirty="0">
                <a:cs typeface="Arial" charset="0"/>
              </a:rPr>
              <a:t> </a:t>
            </a:r>
            <a:r>
              <a:rPr lang="en-US" sz="1012" dirty="0" err="1">
                <a:cs typeface="Arial" charset="0"/>
              </a:rPr>
              <a:t>все</a:t>
            </a:r>
            <a:r>
              <a:rPr lang="en-US" sz="1012" dirty="0">
                <a:cs typeface="Arial" charset="0"/>
              </a:rPr>
              <a:t> </a:t>
            </a:r>
            <a:r>
              <a:rPr lang="en-US" sz="1012" dirty="0" err="1">
                <a:cs typeface="Arial" charset="0"/>
              </a:rPr>
              <a:t>составляющие</a:t>
            </a:r>
            <a:r>
              <a:rPr lang="en-US" sz="1012" dirty="0">
                <a:cs typeface="Arial" charset="0"/>
              </a:rPr>
              <a:t> </a:t>
            </a:r>
            <a:r>
              <a:rPr lang="en-US" sz="1012" dirty="0" err="1">
                <a:cs typeface="Arial" charset="0"/>
              </a:rPr>
              <a:t>расчетов</a:t>
            </a:r>
            <a:endParaRPr lang="en-US" sz="1012" dirty="0">
              <a:cs typeface="Arial" charset="0"/>
            </a:endParaRPr>
          </a:p>
        </p:txBody>
      </p:sp>
      <p:pic>
        <p:nvPicPr>
          <p:cNvPr id="289" name="Shape 289">
            <a:extLst>
              <a:ext uri="{FF2B5EF4-FFF2-40B4-BE49-F238E27FC236}">
                <a16:creationId xmlns:a16="http://schemas.microsoft.com/office/drawing/2014/main" id="{55458DF4-6447-48BC-AFE2-4A5A8CD02E21}"/>
              </a:ext>
            </a:extLst>
          </p:cNvPr>
          <p:cNvPicPr preferRelativeResize="0"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1875" y="1563688"/>
            <a:ext cx="4794250" cy="2754312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5" name="Shape 254">
            <a:extLst>
              <a:ext uri="{FF2B5EF4-FFF2-40B4-BE49-F238E27FC236}">
                <a16:creationId xmlns:a16="http://schemas.microsoft.com/office/drawing/2014/main" id="{F4F8F9BE-6F5D-4435-B01D-C4FFBB85CF7E}"/>
              </a:ext>
            </a:extLst>
          </p:cNvPr>
          <p:cNvSpPr txBox="1"/>
          <p:nvPr/>
        </p:nvSpPr>
        <p:spPr>
          <a:xfrm>
            <a:off x="1450975" y="268288"/>
            <a:ext cx="3956050" cy="307975"/>
          </a:xfrm>
          <a:prstGeom prst="rect">
            <a:avLst/>
          </a:prstGeom>
          <a:noFill/>
          <a:ln>
            <a:noFill/>
          </a:ln>
        </p:spPr>
        <p:txBody>
          <a:bodyPr lIns="51420" tIns="25703" rIns="51420" bIns="25703"/>
          <a:lstStyle/>
          <a:p>
            <a:pPr algn="ctr">
              <a:buClr>
                <a:srgbClr val="E36C09"/>
              </a:buClr>
              <a:buSzPct val="25000"/>
              <a:defRPr/>
            </a:pPr>
            <a:r>
              <a:rPr lang="en-US" sz="1518" b="1" dirty="0" err="1">
                <a:solidFill>
                  <a:srgbClr val="F98634"/>
                </a:solidFill>
                <a:sym typeface="Calibri"/>
              </a:rPr>
              <a:t>Расчеты</a:t>
            </a:r>
            <a:r>
              <a:rPr lang="en-US" sz="1518" b="1" dirty="0">
                <a:solidFill>
                  <a:srgbClr val="F98634"/>
                </a:solidFill>
                <a:sym typeface="Calibri"/>
              </a:rPr>
              <a:t> и</a:t>
            </a:r>
            <a:r>
              <a:rPr lang="en-US" sz="1350" b="1" dirty="0">
                <a:solidFill>
                  <a:srgbClr val="F9863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518" b="1" dirty="0" err="1">
                <a:solidFill>
                  <a:srgbClr val="F98634"/>
                </a:solidFill>
                <a:sym typeface="Calibri"/>
              </a:rPr>
              <a:t>начисления</a:t>
            </a:r>
            <a:endParaRPr lang="en-US" sz="1518" b="1" dirty="0">
              <a:solidFill>
                <a:srgbClr val="F98634"/>
              </a:solidFill>
              <a:sym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224">
            <a:extLst>
              <a:ext uri="{FF2B5EF4-FFF2-40B4-BE49-F238E27FC236}">
                <a16:creationId xmlns:a16="http://schemas.microsoft.com/office/drawing/2014/main" id="{66A92492-83F4-4F04-B20A-C37794AAA8DA}"/>
              </a:ext>
            </a:extLst>
          </p:cNvPr>
          <p:cNvSpPr txBox="1"/>
          <p:nvPr/>
        </p:nvSpPr>
        <p:spPr>
          <a:xfrm>
            <a:off x="169863" y="1408113"/>
            <a:ext cx="1614487" cy="887412"/>
          </a:xfrm>
          <a:prstGeom prst="rect">
            <a:avLst/>
          </a:prstGeom>
          <a:noFill/>
          <a:ln w="9525" cap="flat" cmpd="sng">
            <a:solidFill>
              <a:srgbClr val="F98634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51420" tIns="51420" rIns="51420" bIns="51420" anchor="ctr"/>
          <a:lstStyle>
            <a:defPPr>
              <a:defRPr lang="en-US"/>
            </a:defPPr>
            <a:lvl1pPr algn="ctr">
              <a:lnSpc>
                <a:spcPct val="125000"/>
              </a:lnSpc>
              <a:defRPr sz="3600"/>
            </a:lvl1pPr>
          </a:lstStyle>
          <a:p>
            <a:pPr>
              <a:defRPr/>
            </a:pPr>
            <a:endParaRPr sz="1012" dirty="0">
              <a:cs typeface="Arial" charset="0"/>
            </a:endParaRPr>
          </a:p>
        </p:txBody>
      </p:sp>
      <p:pic>
        <p:nvPicPr>
          <p:cNvPr id="67586" name="Shape 298">
            <a:extLst>
              <a:ext uri="{FF2B5EF4-FFF2-40B4-BE49-F238E27FC236}">
                <a16:creationId xmlns:a16="http://schemas.microsoft.com/office/drawing/2014/main" id="{7A16814A-38DC-41D7-A25F-C5CE8053E204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97088" y="1335088"/>
            <a:ext cx="4573587" cy="303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9" name="Shape 299">
            <a:extLst>
              <a:ext uri="{FF2B5EF4-FFF2-40B4-BE49-F238E27FC236}">
                <a16:creationId xmlns:a16="http://schemas.microsoft.com/office/drawing/2014/main" id="{AC30286D-79A5-4070-8E19-34AD137D4D7A}"/>
              </a:ext>
            </a:extLst>
          </p:cNvPr>
          <p:cNvSpPr txBox="1"/>
          <p:nvPr/>
        </p:nvSpPr>
        <p:spPr>
          <a:xfrm>
            <a:off x="171450" y="1408113"/>
            <a:ext cx="1612900" cy="887412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51420" tIns="51420" rIns="51420" bIns="51420" anchor="ctr"/>
          <a:lstStyle>
            <a:defPPr>
              <a:defRPr lang="en-US"/>
            </a:defPPr>
            <a:lvl1pPr>
              <a:defRPr sz="3600"/>
            </a:lvl1pPr>
          </a:lstStyle>
          <a:p>
            <a:pPr>
              <a:lnSpc>
                <a:spcPct val="150000"/>
              </a:lnSpc>
              <a:defRPr/>
            </a:pPr>
            <a:r>
              <a:rPr lang="ru-RU" sz="1012" dirty="0">
                <a:cs typeface="Arial" charset="0"/>
              </a:rPr>
              <a:t>У</a:t>
            </a:r>
            <a:r>
              <a:rPr lang="en-US" sz="1012" dirty="0" err="1">
                <a:cs typeface="Arial" charset="0"/>
              </a:rPr>
              <a:t>слуги</a:t>
            </a:r>
            <a:r>
              <a:rPr lang="en-US" sz="1012" dirty="0">
                <a:cs typeface="Arial" charset="0"/>
              </a:rPr>
              <a:t> </a:t>
            </a:r>
            <a:r>
              <a:rPr lang="en-US" sz="1012" dirty="0" err="1">
                <a:cs typeface="Arial" charset="0"/>
              </a:rPr>
              <a:t>можно</a:t>
            </a:r>
            <a:r>
              <a:rPr lang="en-US" sz="1012" dirty="0">
                <a:cs typeface="Arial" charset="0"/>
              </a:rPr>
              <a:t> </a:t>
            </a:r>
            <a:r>
              <a:rPr lang="en-US" sz="1012" dirty="0" err="1">
                <a:cs typeface="Arial" charset="0"/>
              </a:rPr>
              <a:t>гибко</a:t>
            </a:r>
            <a:r>
              <a:rPr lang="en-US" sz="1012" dirty="0">
                <a:cs typeface="Arial" charset="0"/>
              </a:rPr>
              <a:t> </a:t>
            </a:r>
            <a:r>
              <a:rPr lang="en-US" sz="1012" dirty="0" err="1">
                <a:cs typeface="Arial" charset="0"/>
              </a:rPr>
              <a:t>настраивать</a:t>
            </a:r>
            <a:r>
              <a:rPr lang="en-US" sz="1012" dirty="0">
                <a:cs typeface="Arial" charset="0"/>
              </a:rPr>
              <a:t> </a:t>
            </a:r>
            <a:r>
              <a:rPr lang="en-US" sz="1012" dirty="0" err="1">
                <a:cs typeface="Arial" charset="0"/>
              </a:rPr>
              <a:t>по</a:t>
            </a:r>
            <a:r>
              <a:rPr lang="en-US" sz="1012" dirty="0">
                <a:cs typeface="Arial" charset="0"/>
              </a:rPr>
              <a:t> </a:t>
            </a:r>
            <a:r>
              <a:rPr lang="en-US" sz="1012" dirty="0" err="1">
                <a:cs typeface="Arial" charset="0"/>
              </a:rPr>
              <a:t>различным</a:t>
            </a:r>
            <a:r>
              <a:rPr lang="en-US" sz="1012" dirty="0">
                <a:cs typeface="Arial" charset="0"/>
              </a:rPr>
              <a:t> </a:t>
            </a:r>
            <a:r>
              <a:rPr lang="en-US" sz="1012" dirty="0" err="1">
                <a:cs typeface="Arial" charset="0"/>
              </a:rPr>
              <a:t>параметрам</a:t>
            </a:r>
            <a:r>
              <a:rPr lang="en-US" sz="1012" dirty="0">
                <a:cs typeface="Arial" charset="0"/>
              </a:rPr>
              <a:t> </a:t>
            </a:r>
          </a:p>
        </p:txBody>
      </p:sp>
      <p:cxnSp>
        <p:nvCxnSpPr>
          <p:cNvPr id="8" name="Shape 225">
            <a:extLst>
              <a:ext uri="{FF2B5EF4-FFF2-40B4-BE49-F238E27FC236}">
                <a16:creationId xmlns:a16="http://schemas.microsoft.com/office/drawing/2014/main" id="{1BCE5B51-17BF-4549-A62C-961B5D009B52}"/>
              </a:ext>
            </a:extLst>
          </p:cNvPr>
          <p:cNvCxnSpPr>
            <a:stCxn id="7" idx="3"/>
          </p:cNvCxnSpPr>
          <p:nvPr/>
        </p:nvCxnSpPr>
        <p:spPr>
          <a:xfrm>
            <a:off x="1784350" y="1852613"/>
            <a:ext cx="1147763" cy="696912"/>
          </a:xfrm>
          <a:prstGeom prst="straightConnector1">
            <a:avLst/>
          </a:prstGeom>
          <a:ln w="6350">
            <a:solidFill>
              <a:srgbClr val="F98634"/>
            </a:solidFill>
            <a:headEnd type="none" w="lg" len="lg"/>
            <a:tailEnd type="stealth" w="lg" len="lg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9" name="Shape 254">
            <a:extLst>
              <a:ext uri="{FF2B5EF4-FFF2-40B4-BE49-F238E27FC236}">
                <a16:creationId xmlns:a16="http://schemas.microsoft.com/office/drawing/2014/main" id="{E784D49B-B49E-407C-A97B-7D6E8EE4C48E}"/>
              </a:ext>
            </a:extLst>
          </p:cNvPr>
          <p:cNvSpPr txBox="1"/>
          <p:nvPr/>
        </p:nvSpPr>
        <p:spPr>
          <a:xfrm>
            <a:off x="1450975" y="268288"/>
            <a:ext cx="3956050" cy="307975"/>
          </a:xfrm>
          <a:prstGeom prst="rect">
            <a:avLst/>
          </a:prstGeom>
          <a:noFill/>
          <a:ln>
            <a:noFill/>
          </a:ln>
        </p:spPr>
        <p:txBody>
          <a:bodyPr lIns="51420" tIns="25703" rIns="51420" bIns="25703"/>
          <a:lstStyle/>
          <a:p>
            <a:pPr algn="ctr">
              <a:buClr>
                <a:srgbClr val="E36C09"/>
              </a:buClr>
              <a:buSzPct val="25000"/>
              <a:defRPr/>
            </a:pPr>
            <a:r>
              <a:rPr lang="en-US" sz="1518" b="1" dirty="0" err="1">
                <a:solidFill>
                  <a:srgbClr val="F98634"/>
                </a:solidFill>
                <a:sym typeface="Calibri"/>
              </a:rPr>
              <a:t>Расчеты</a:t>
            </a:r>
            <a:r>
              <a:rPr lang="en-US" sz="1518" b="1" dirty="0">
                <a:solidFill>
                  <a:srgbClr val="F98634"/>
                </a:solidFill>
                <a:sym typeface="Calibri"/>
              </a:rPr>
              <a:t> и</a:t>
            </a:r>
            <a:r>
              <a:rPr lang="en-US" sz="1350" b="1" dirty="0">
                <a:solidFill>
                  <a:srgbClr val="F9863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518" b="1" dirty="0" err="1">
                <a:solidFill>
                  <a:srgbClr val="F98634"/>
                </a:solidFill>
                <a:sym typeface="Calibri"/>
              </a:rPr>
              <a:t>начисления</a:t>
            </a:r>
            <a:endParaRPr lang="en-US" sz="1518" b="1" dirty="0">
              <a:solidFill>
                <a:srgbClr val="F98634"/>
              </a:solidFill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86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hape 382">
            <a:extLst>
              <a:ext uri="{FF2B5EF4-FFF2-40B4-BE49-F238E27FC236}">
                <a16:creationId xmlns:a16="http://schemas.microsoft.com/office/drawing/2014/main" id="{1EDE5865-7AE4-4725-A009-DB5FC6A43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913" y="1833563"/>
            <a:ext cx="2706687" cy="1476375"/>
          </a:xfrm>
        </p:spPr>
        <p:txBody>
          <a:bodyPr lIns="68560" tIns="68560" rIns="68560" bIns="68560"/>
          <a:lstStyle/>
          <a:p>
            <a:pPr>
              <a:lnSpc>
                <a:spcPct val="114000"/>
              </a:lnSpc>
              <a:spcBef>
                <a:spcPct val="0"/>
              </a:spcBef>
            </a:pPr>
            <a:r>
              <a:rPr lang="ru-RU" altLang="ru-RU" sz="1900" b="1">
                <a:solidFill>
                  <a:srgbClr val="F98634"/>
                </a:solidFill>
                <a:ea typeface="Lato Regular"/>
                <a:cs typeface="Lato Regular"/>
              </a:rPr>
              <a:t>1С:Учет в управляющих компаниях ЖКХ, ТСЖ и ЖСК</a:t>
            </a:r>
          </a:p>
        </p:txBody>
      </p:sp>
      <p:pic>
        <p:nvPicPr>
          <p:cNvPr id="17411" name="Рисунок 1">
            <a:extLst>
              <a:ext uri="{FF2B5EF4-FFF2-40B4-BE49-F238E27FC236}">
                <a16:creationId xmlns:a16="http://schemas.microsoft.com/office/drawing/2014/main" id="{26111AD3-1673-46AD-91D5-83A2CB58323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41663" y="1108075"/>
            <a:ext cx="3605212" cy="292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ut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" name="Shape 308">
            <a:extLst>
              <a:ext uri="{FF2B5EF4-FFF2-40B4-BE49-F238E27FC236}">
                <a16:creationId xmlns:a16="http://schemas.microsoft.com/office/drawing/2014/main" id="{687752B4-6572-46DE-B472-6F00475A4ED0}"/>
              </a:ext>
            </a:extLst>
          </p:cNvPr>
          <p:cNvPicPr preferRelativeResize="0"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2513" y="1635125"/>
            <a:ext cx="4927600" cy="2528888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310" name="Shape 310">
            <a:extLst>
              <a:ext uri="{FF2B5EF4-FFF2-40B4-BE49-F238E27FC236}">
                <a16:creationId xmlns:a16="http://schemas.microsoft.com/office/drawing/2014/main" id="{7FAFEDC9-8ABE-4E00-85F6-5AA1356A97DB}"/>
              </a:ext>
            </a:extLst>
          </p:cNvPr>
          <p:cNvSpPr txBox="1"/>
          <p:nvPr/>
        </p:nvSpPr>
        <p:spPr>
          <a:xfrm>
            <a:off x="563563" y="1012825"/>
            <a:ext cx="5281612" cy="449263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51420" tIns="51420" rIns="51420" bIns="51420" anchor="ctr"/>
          <a:lstStyle>
            <a:defPPr>
              <a:defRPr lang="en-US"/>
            </a:defPPr>
            <a:lvl1pPr>
              <a:lnSpc>
                <a:spcPct val="150000"/>
              </a:lnSpc>
              <a:defRPr sz="3600"/>
            </a:lvl1pPr>
          </a:lstStyle>
          <a:p>
            <a:pPr>
              <a:defRPr/>
            </a:pPr>
            <a:r>
              <a:rPr lang="en-US" sz="1012" dirty="0" err="1">
                <a:cs typeface="Arial" charset="0"/>
              </a:rPr>
              <a:t>Удобные</a:t>
            </a:r>
            <a:r>
              <a:rPr lang="en-US" sz="1012" dirty="0">
                <a:cs typeface="Arial" charset="0"/>
              </a:rPr>
              <a:t> </a:t>
            </a:r>
            <a:r>
              <a:rPr lang="en-US" sz="1012" dirty="0" err="1">
                <a:cs typeface="Arial" charset="0"/>
              </a:rPr>
              <a:t>отчеты</a:t>
            </a:r>
            <a:r>
              <a:rPr lang="en-US" sz="1012" dirty="0">
                <a:cs typeface="Arial" charset="0"/>
              </a:rPr>
              <a:t> </a:t>
            </a:r>
            <a:r>
              <a:rPr lang="en-US" sz="1012" dirty="0" err="1">
                <a:cs typeface="Arial" charset="0"/>
              </a:rPr>
              <a:t>позволят</a:t>
            </a:r>
            <a:r>
              <a:rPr lang="en-US" sz="1012" dirty="0">
                <a:cs typeface="Arial" charset="0"/>
              </a:rPr>
              <a:t> </a:t>
            </a:r>
            <a:r>
              <a:rPr lang="en-US" sz="1012" dirty="0" err="1">
                <a:cs typeface="Arial" charset="0"/>
              </a:rPr>
              <a:t>проанализировать</a:t>
            </a:r>
            <a:r>
              <a:rPr lang="en-US" sz="1012" dirty="0">
                <a:cs typeface="Arial" charset="0"/>
              </a:rPr>
              <a:t> </a:t>
            </a:r>
            <a:r>
              <a:rPr lang="en-US" sz="1012" dirty="0" err="1">
                <a:cs typeface="Arial" charset="0"/>
              </a:rPr>
              <a:t>информацию</a:t>
            </a:r>
            <a:r>
              <a:rPr lang="en-US" sz="1012" dirty="0">
                <a:cs typeface="Arial" charset="0"/>
              </a:rPr>
              <a:t> о </a:t>
            </a:r>
            <a:r>
              <a:rPr lang="en-US" sz="1012" dirty="0" err="1">
                <a:cs typeface="Arial" charset="0"/>
              </a:rPr>
              <a:t>начислениях</a:t>
            </a:r>
            <a:r>
              <a:rPr lang="en-US" sz="1012" dirty="0">
                <a:cs typeface="Arial" charset="0"/>
              </a:rPr>
              <a:t> и </a:t>
            </a:r>
            <a:r>
              <a:rPr lang="en-US" sz="1012" dirty="0" err="1">
                <a:cs typeface="Arial" charset="0"/>
              </a:rPr>
              <a:t>оплатах</a:t>
            </a:r>
            <a:endParaRPr lang="en-US" sz="1012" dirty="0">
              <a:cs typeface="Arial" charset="0"/>
            </a:endParaRPr>
          </a:p>
        </p:txBody>
      </p:sp>
      <p:sp>
        <p:nvSpPr>
          <p:cNvPr id="7" name="Shape 254">
            <a:extLst>
              <a:ext uri="{FF2B5EF4-FFF2-40B4-BE49-F238E27FC236}">
                <a16:creationId xmlns:a16="http://schemas.microsoft.com/office/drawing/2014/main" id="{190CDF4F-4208-4DAF-8DFA-E6793277FE41}"/>
              </a:ext>
            </a:extLst>
          </p:cNvPr>
          <p:cNvSpPr txBox="1"/>
          <p:nvPr/>
        </p:nvSpPr>
        <p:spPr>
          <a:xfrm>
            <a:off x="1450975" y="268288"/>
            <a:ext cx="3956050" cy="307975"/>
          </a:xfrm>
          <a:prstGeom prst="rect">
            <a:avLst/>
          </a:prstGeom>
          <a:noFill/>
          <a:ln>
            <a:noFill/>
          </a:ln>
        </p:spPr>
        <p:txBody>
          <a:bodyPr lIns="51420" tIns="25703" rIns="51420" bIns="25703"/>
          <a:lstStyle/>
          <a:p>
            <a:pPr algn="ctr">
              <a:buClr>
                <a:srgbClr val="E36C09"/>
              </a:buClr>
              <a:buSzPct val="25000"/>
              <a:defRPr/>
            </a:pPr>
            <a:r>
              <a:rPr lang="en-US" sz="1518" b="1" dirty="0" err="1">
                <a:solidFill>
                  <a:srgbClr val="F98634"/>
                </a:solidFill>
                <a:sym typeface="Calibri"/>
              </a:rPr>
              <a:t>Расчеты</a:t>
            </a:r>
            <a:r>
              <a:rPr lang="en-US" sz="1518" b="1" dirty="0">
                <a:solidFill>
                  <a:srgbClr val="F98634"/>
                </a:solidFill>
                <a:sym typeface="Calibri"/>
              </a:rPr>
              <a:t> и</a:t>
            </a:r>
            <a:r>
              <a:rPr lang="en-US" sz="1350" b="1" dirty="0">
                <a:solidFill>
                  <a:srgbClr val="F9863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518" b="1" dirty="0" err="1">
                <a:solidFill>
                  <a:srgbClr val="F98634"/>
                </a:solidFill>
                <a:sym typeface="Calibri"/>
              </a:rPr>
              <a:t>начисления</a:t>
            </a:r>
            <a:endParaRPr lang="en-US" sz="1518" b="1" dirty="0">
              <a:solidFill>
                <a:srgbClr val="F98634"/>
              </a:solidFill>
              <a:sym typeface="Calibri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Shape 316">
            <a:extLst>
              <a:ext uri="{FF2B5EF4-FFF2-40B4-BE49-F238E27FC236}">
                <a16:creationId xmlns:a16="http://schemas.microsoft.com/office/drawing/2014/main" id="{06B56791-BB5F-4CE5-9E0B-7D60127A803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lIns="51420" tIns="25703" rIns="51420" bIns="25703" anchor="t">
            <a:no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buClr>
                <a:srgbClr val="FFFFFF"/>
              </a:buClr>
              <a:buSzPct val="25000"/>
            </a:pPr>
            <a:fld id="{32BE12C8-1295-4292-AD9A-E97E8D25CC60}" type="slidenum">
              <a:rPr lang="en-US" altLang="ru-RU" sz="700" b="1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pPr>
                <a:buClr>
                  <a:srgbClr val="FFFFFF"/>
                </a:buClr>
                <a:buSzPct val="25000"/>
              </a:pPr>
              <a:t>31</a:t>
            </a:fld>
            <a:endParaRPr lang="en-US" altLang="ru-RU" sz="700" b="1">
              <a:solidFill>
                <a:srgbClr val="FFFFFF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18" name="Shape 318">
            <a:extLst>
              <a:ext uri="{FF2B5EF4-FFF2-40B4-BE49-F238E27FC236}">
                <a16:creationId xmlns:a16="http://schemas.microsoft.com/office/drawing/2014/main" id="{447D155C-6DB9-45AB-A719-D5E43CB611BD}"/>
              </a:ext>
            </a:extLst>
          </p:cNvPr>
          <p:cNvSpPr txBox="1"/>
          <p:nvPr/>
        </p:nvSpPr>
        <p:spPr>
          <a:xfrm>
            <a:off x="1450975" y="268288"/>
            <a:ext cx="3956050" cy="307975"/>
          </a:xfrm>
          <a:prstGeom prst="rect">
            <a:avLst/>
          </a:prstGeom>
          <a:noFill/>
          <a:ln>
            <a:noFill/>
          </a:ln>
        </p:spPr>
        <p:txBody>
          <a:bodyPr lIns="51420" tIns="25703" rIns="51420" bIns="25703"/>
          <a:lstStyle>
            <a:defPPr>
              <a:defRPr lang="en-US"/>
            </a:defPPr>
            <a:lvl1pPr algn="ctr">
              <a:buClr>
                <a:srgbClr val="E36C09"/>
              </a:buClr>
              <a:buSzPct val="25000"/>
              <a:defRPr sz="5400" b="1">
                <a:solidFill>
                  <a:schemeClr val="accent5"/>
                </a:solidFill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z="1518" dirty="0" err="1">
                <a:solidFill>
                  <a:srgbClr val="F98634"/>
                </a:solidFill>
                <a:sym typeface="Calibri"/>
              </a:rPr>
              <a:t>Печать</a:t>
            </a:r>
            <a:r>
              <a:rPr lang="en-US" sz="1518" dirty="0">
                <a:solidFill>
                  <a:srgbClr val="F98634"/>
                </a:solidFill>
                <a:sym typeface="Calibri"/>
              </a:rPr>
              <a:t> </a:t>
            </a:r>
            <a:r>
              <a:rPr lang="en-US" sz="1518" dirty="0" err="1">
                <a:solidFill>
                  <a:srgbClr val="F98634"/>
                </a:solidFill>
                <a:sym typeface="Calibri"/>
              </a:rPr>
              <a:t>квитанций</a:t>
            </a:r>
            <a:r>
              <a:rPr lang="en-US" sz="1518" dirty="0">
                <a:solidFill>
                  <a:srgbClr val="F98634"/>
                </a:solidFill>
                <a:sym typeface="Calibri"/>
              </a:rPr>
              <a:t> </a:t>
            </a:r>
            <a:r>
              <a:rPr lang="en-US" sz="1518" dirty="0" err="1">
                <a:solidFill>
                  <a:srgbClr val="F98634"/>
                </a:solidFill>
                <a:sym typeface="Calibri"/>
              </a:rPr>
              <a:t>на</a:t>
            </a:r>
            <a:r>
              <a:rPr lang="en-US" sz="1518" dirty="0">
                <a:solidFill>
                  <a:srgbClr val="F98634"/>
                </a:solidFill>
                <a:sym typeface="Calibri"/>
              </a:rPr>
              <a:t> </a:t>
            </a:r>
            <a:r>
              <a:rPr lang="en-US" sz="1518" dirty="0" err="1">
                <a:solidFill>
                  <a:srgbClr val="F98634"/>
                </a:solidFill>
                <a:sym typeface="Calibri"/>
              </a:rPr>
              <a:t>оплату</a:t>
            </a:r>
            <a:endParaRPr lang="en-US" sz="1518" dirty="0">
              <a:solidFill>
                <a:srgbClr val="F98634"/>
              </a:solidFill>
              <a:sym typeface="Calibri"/>
            </a:endParaRPr>
          </a:p>
        </p:txBody>
      </p:sp>
      <p:sp>
        <p:nvSpPr>
          <p:cNvPr id="319" name="Shape 319">
            <a:extLst>
              <a:ext uri="{FF2B5EF4-FFF2-40B4-BE49-F238E27FC236}">
                <a16:creationId xmlns:a16="http://schemas.microsoft.com/office/drawing/2014/main" id="{1E866483-6331-4223-85AA-CFC7B9810724}"/>
              </a:ext>
            </a:extLst>
          </p:cNvPr>
          <p:cNvSpPr txBox="1"/>
          <p:nvPr/>
        </p:nvSpPr>
        <p:spPr>
          <a:xfrm>
            <a:off x="548680" y="1208764"/>
            <a:ext cx="5966105" cy="1811144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51420" tIns="51420" rIns="51420" bIns="51420"/>
          <a:lstStyle/>
          <a:p>
            <a:pPr marL="160706" indent="-160706">
              <a:lnSpc>
                <a:spcPct val="150000"/>
              </a:lnSpc>
              <a:buClr>
                <a:srgbClr val="F98634"/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en-US" sz="1012" dirty="0" err="1">
                <a:cs typeface="Arial" charset="0"/>
                <a:sym typeface="Roboto"/>
              </a:rPr>
              <a:t>Формирование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более</a:t>
            </a:r>
            <a:r>
              <a:rPr lang="en-US" sz="1012" dirty="0">
                <a:cs typeface="Arial" charset="0"/>
                <a:sym typeface="Roboto"/>
              </a:rPr>
              <a:t> 20 </a:t>
            </a:r>
            <a:r>
              <a:rPr lang="en-US" sz="1012" dirty="0" err="1">
                <a:cs typeface="Arial" charset="0"/>
                <a:sym typeface="Roboto"/>
              </a:rPr>
              <a:t>видов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квитанций</a:t>
            </a:r>
            <a:endParaRPr lang="en-US" sz="1012" dirty="0">
              <a:cs typeface="Arial" charset="0"/>
              <a:sym typeface="Roboto"/>
            </a:endParaRPr>
          </a:p>
          <a:p>
            <a:pPr marL="1621287" lvl="5" indent="-160706">
              <a:lnSpc>
                <a:spcPct val="150000"/>
              </a:lnSpc>
              <a:buClr>
                <a:srgbClr val="F98634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012" dirty="0" err="1">
                <a:cs typeface="Arial" charset="0"/>
                <a:sym typeface="Roboto"/>
              </a:rPr>
              <a:t>Платежный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документ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по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приказу</a:t>
            </a:r>
            <a:r>
              <a:rPr lang="en-US" sz="1012" dirty="0">
                <a:cs typeface="Arial" charset="0"/>
                <a:sym typeface="Roboto"/>
              </a:rPr>
              <a:t> №454 в </a:t>
            </a:r>
            <a:r>
              <a:rPr lang="en-US" sz="1012" dirty="0" err="1">
                <a:cs typeface="Arial" charset="0"/>
                <a:sym typeface="Roboto"/>
              </a:rPr>
              <a:t>соответствии</a:t>
            </a:r>
            <a:r>
              <a:rPr lang="en-US" sz="1012" dirty="0">
                <a:cs typeface="Arial" charset="0"/>
                <a:sym typeface="Roboto"/>
              </a:rPr>
              <a:t> с </a:t>
            </a:r>
            <a:r>
              <a:rPr lang="en-US" sz="1012" dirty="0" err="1">
                <a:cs typeface="Arial" charset="0"/>
                <a:sym typeface="Roboto"/>
              </a:rPr>
              <a:t>постановлением</a:t>
            </a:r>
            <a:r>
              <a:rPr lang="en-US" sz="1012" dirty="0">
                <a:cs typeface="Arial" charset="0"/>
                <a:sym typeface="Roboto"/>
              </a:rPr>
              <a:t> №354</a:t>
            </a:r>
            <a:r>
              <a:rPr lang="ru-RU" sz="1012" dirty="0">
                <a:cs typeface="Arial" charset="0"/>
                <a:sym typeface="Roboto"/>
              </a:rPr>
              <a:t>;</a:t>
            </a:r>
            <a:endParaRPr lang="en-US" sz="1012" dirty="0">
              <a:cs typeface="Arial" charset="0"/>
              <a:sym typeface="Roboto"/>
            </a:endParaRPr>
          </a:p>
          <a:p>
            <a:pPr marL="1621287" lvl="5" indent="-160706">
              <a:lnSpc>
                <a:spcPct val="150000"/>
              </a:lnSpc>
              <a:buClr>
                <a:srgbClr val="F98634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012" dirty="0" err="1">
                <a:cs typeface="Arial" charset="0"/>
                <a:sym typeface="Roboto"/>
              </a:rPr>
              <a:t>Платежный</a:t>
            </a:r>
            <a:r>
              <a:rPr lang="en-US" sz="1012" dirty="0">
                <a:cs typeface="Arial" charset="0"/>
                <a:sym typeface="Roboto"/>
              </a:rPr>
              <a:t>  </a:t>
            </a:r>
            <a:r>
              <a:rPr lang="en-US" sz="1012" dirty="0" err="1">
                <a:cs typeface="Arial" charset="0"/>
                <a:sym typeface="Roboto"/>
              </a:rPr>
              <a:t>документ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по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приказу</a:t>
            </a:r>
            <a:r>
              <a:rPr lang="en-US" sz="1012" dirty="0">
                <a:cs typeface="Arial" charset="0"/>
                <a:sym typeface="Roboto"/>
              </a:rPr>
              <a:t> №924/</a:t>
            </a:r>
            <a:r>
              <a:rPr lang="en-US" sz="1012" dirty="0" err="1">
                <a:cs typeface="Arial" charset="0"/>
                <a:sym typeface="Roboto"/>
              </a:rPr>
              <a:t>пр</a:t>
            </a:r>
            <a:r>
              <a:rPr lang="ru-RU" sz="1012" dirty="0">
                <a:cs typeface="Arial" charset="0"/>
                <a:sym typeface="Roboto"/>
              </a:rPr>
              <a:t>;</a:t>
            </a:r>
            <a:endParaRPr lang="en-US" sz="1012" dirty="0">
              <a:cs typeface="Arial" charset="0"/>
              <a:sym typeface="Roboto"/>
            </a:endParaRPr>
          </a:p>
          <a:p>
            <a:pPr marL="1621287" lvl="5" indent="-160706">
              <a:lnSpc>
                <a:spcPct val="150000"/>
              </a:lnSpc>
              <a:buClr>
                <a:srgbClr val="F98634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012" dirty="0" err="1">
                <a:cs typeface="Arial" charset="0"/>
                <a:sym typeface="Roboto"/>
              </a:rPr>
              <a:t>Единый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Платежный</a:t>
            </a:r>
            <a:r>
              <a:rPr lang="en-US" sz="1012" dirty="0">
                <a:cs typeface="Arial" charset="0"/>
                <a:sym typeface="Roboto"/>
              </a:rPr>
              <a:t>  </a:t>
            </a:r>
            <a:r>
              <a:rPr lang="en-US" sz="1012" dirty="0" err="1">
                <a:cs typeface="Arial" charset="0"/>
                <a:sym typeface="Roboto"/>
              </a:rPr>
              <a:t>документ</a:t>
            </a:r>
            <a:r>
              <a:rPr lang="en-US" sz="1012" dirty="0">
                <a:cs typeface="Arial" charset="0"/>
                <a:sym typeface="Roboto"/>
              </a:rPr>
              <a:t> (ЕПД) </a:t>
            </a:r>
            <a:r>
              <a:rPr lang="en-US" sz="1012" dirty="0" err="1">
                <a:cs typeface="Arial" charset="0"/>
                <a:sym typeface="Roboto"/>
              </a:rPr>
              <a:t>по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постановлению</a:t>
            </a:r>
            <a:r>
              <a:rPr lang="en-US" sz="1012" dirty="0">
                <a:cs typeface="Arial" charset="0"/>
                <a:sym typeface="Roboto"/>
              </a:rPr>
              <a:t> №1161/57 </a:t>
            </a:r>
            <a:r>
              <a:rPr lang="en-US" sz="1012" dirty="0" err="1">
                <a:cs typeface="Arial" charset="0"/>
                <a:sym typeface="Roboto"/>
              </a:rPr>
              <a:t>для</a:t>
            </a:r>
            <a:r>
              <a:rPr lang="en-US" sz="1012" dirty="0">
                <a:cs typeface="Arial" charset="0"/>
                <a:sym typeface="Roboto"/>
              </a:rPr>
              <a:t> МО</a:t>
            </a:r>
            <a:r>
              <a:rPr lang="ru-RU" sz="1012" dirty="0">
                <a:cs typeface="Arial" charset="0"/>
                <a:sym typeface="Roboto"/>
              </a:rPr>
              <a:t>;</a:t>
            </a:r>
            <a:endParaRPr lang="en-US" sz="1012" dirty="0">
              <a:cs typeface="Arial" charset="0"/>
              <a:sym typeface="Roboto"/>
            </a:endParaRPr>
          </a:p>
          <a:p>
            <a:pPr marL="1621287" lvl="5" indent="-160706">
              <a:lnSpc>
                <a:spcPct val="150000"/>
              </a:lnSpc>
              <a:buClr>
                <a:srgbClr val="F98634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012" dirty="0" err="1">
                <a:cs typeface="Arial" charset="0"/>
                <a:sym typeface="Roboto"/>
              </a:rPr>
              <a:t>Единый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Платежный</a:t>
            </a:r>
            <a:r>
              <a:rPr lang="en-US" sz="1012" dirty="0">
                <a:cs typeface="Arial" charset="0"/>
                <a:sym typeface="Roboto"/>
              </a:rPr>
              <a:t>  </a:t>
            </a:r>
            <a:r>
              <a:rPr lang="en-US" sz="1012" dirty="0" err="1">
                <a:cs typeface="Arial" charset="0"/>
                <a:sym typeface="Roboto"/>
              </a:rPr>
              <a:t>документ</a:t>
            </a:r>
            <a:r>
              <a:rPr lang="en-US" sz="1012" dirty="0">
                <a:cs typeface="Arial" charset="0"/>
                <a:sym typeface="Roboto"/>
              </a:rPr>
              <a:t> (ЕПД) </a:t>
            </a:r>
            <a:r>
              <a:rPr lang="en-US" sz="1012" dirty="0" err="1">
                <a:cs typeface="Arial" charset="0"/>
                <a:sym typeface="Roboto"/>
              </a:rPr>
              <a:t>по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постановлению</a:t>
            </a:r>
            <a:r>
              <a:rPr lang="en-US" sz="1012" dirty="0">
                <a:cs typeface="Arial" charset="0"/>
                <a:sym typeface="Roboto"/>
              </a:rPr>
              <a:t> №679/30 </a:t>
            </a:r>
            <a:r>
              <a:rPr lang="en-US" sz="1012" dirty="0" err="1">
                <a:cs typeface="Arial" charset="0"/>
                <a:sym typeface="Roboto"/>
              </a:rPr>
              <a:t>для</a:t>
            </a:r>
            <a:r>
              <a:rPr lang="en-US" sz="1012" dirty="0">
                <a:cs typeface="Arial" charset="0"/>
                <a:sym typeface="Roboto"/>
              </a:rPr>
              <a:t> МО</a:t>
            </a:r>
            <a:r>
              <a:rPr lang="ru-RU" sz="1012" dirty="0">
                <a:cs typeface="Arial" charset="0"/>
                <a:sym typeface="Roboto"/>
              </a:rPr>
              <a:t>;</a:t>
            </a:r>
          </a:p>
          <a:p>
            <a:pPr marL="1621287" lvl="5" indent="-160706">
              <a:lnSpc>
                <a:spcPct val="150000"/>
              </a:lnSpc>
              <a:buClr>
                <a:srgbClr val="F98634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ru-RU" sz="1012" dirty="0">
                <a:solidFill>
                  <a:schemeClr val="dk1"/>
                </a:solidFill>
                <a:cs typeface="Arial" charset="0"/>
              </a:rPr>
              <a:t>Единый платежный документ по Приказу №43/</a:t>
            </a:r>
            <a:r>
              <a:rPr lang="ru-RU" sz="1012" dirty="0" err="1">
                <a:solidFill>
                  <a:schemeClr val="dk1"/>
                </a:solidFill>
                <a:cs typeface="Arial" charset="0"/>
              </a:rPr>
              <a:t>пр</a:t>
            </a:r>
            <a:r>
              <a:rPr lang="ru-RU" sz="1012" dirty="0">
                <a:solidFill>
                  <a:schemeClr val="dk1"/>
                </a:solidFill>
                <a:cs typeface="Arial" charset="0"/>
              </a:rPr>
              <a:t>; </a:t>
            </a:r>
          </a:p>
          <a:p>
            <a:pPr marL="1621287" lvl="5" indent="-160706">
              <a:lnSpc>
                <a:spcPct val="150000"/>
              </a:lnSpc>
              <a:buClr>
                <a:srgbClr val="F98634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012" dirty="0">
                <a:cs typeface="Arial" charset="0"/>
                <a:sym typeface="Roboto"/>
              </a:rPr>
              <a:t>а </a:t>
            </a:r>
            <a:r>
              <a:rPr lang="en-US" sz="1012" dirty="0" err="1">
                <a:cs typeface="Arial" charset="0"/>
                <a:sym typeface="Roboto"/>
              </a:rPr>
              <a:t>также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другие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формы</a:t>
            </a:r>
            <a:r>
              <a:rPr lang="ru-RU" sz="1012" dirty="0">
                <a:cs typeface="Arial" charset="0"/>
                <a:sym typeface="Roboto"/>
              </a:rPr>
              <a:t>.</a:t>
            </a:r>
            <a:endParaRPr lang="en-US" sz="1012" dirty="0">
              <a:cs typeface="Arial" charset="0"/>
              <a:sym typeface="Roboto"/>
            </a:endParaRPr>
          </a:p>
          <a:p>
            <a:pPr>
              <a:defRPr/>
            </a:pPr>
            <a:endParaRPr sz="675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>
              <a:defRPr/>
            </a:pPr>
            <a:endParaRPr sz="675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>
              <a:defRPr/>
            </a:pPr>
            <a:endParaRPr sz="225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>
              <a:lnSpc>
                <a:spcPct val="115000"/>
              </a:lnSpc>
              <a:spcBef>
                <a:spcPts val="281"/>
              </a:spcBef>
              <a:spcAft>
                <a:spcPts val="900"/>
              </a:spcAft>
              <a:defRPr/>
            </a:pPr>
            <a:endParaRPr sz="1012" dirty="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22" name="Shape 322">
            <a:extLst>
              <a:ext uri="{FF2B5EF4-FFF2-40B4-BE49-F238E27FC236}">
                <a16:creationId xmlns:a16="http://schemas.microsoft.com/office/drawing/2014/main" id="{3CAABAF1-D761-46C2-952D-BA3F0F17C983}"/>
              </a:ext>
            </a:extLst>
          </p:cNvPr>
          <p:cNvSpPr txBox="1"/>
          <p:nvPr/>
        </p:nvSpPr>
        <p:spPr>
          <a:xfrm>
            <a:off x="549275" y="3019425"/>
            <a:ext cx="5522913" cy="1065213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51420" tIns="51420" rIns="51420" bIns="51420"/>
          <a:lstStyle/>
          <a:p>
            <a:pPr marL="160706" indent="-160706">
              <a:lnSpc>
                <a:spcPct val="150000"/>
              </a:lnSpc>
              <a:buClr>
                <a:srgbClr val="F98634"/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en-US" sz="1012" dirty="0" err="1">
                <a:cs typeface="Arial" charset="0"/>
                <a:sym typeface="Roboto"/>
              </a:rPr>
              <a:t>Массовая</a:t>
            </a:r>
            <a:r>
              <a:rPr lang="en-US" sz="1012" dirty="0">
                <a:cs typeface="Arial" charset="0"/>
                <a:sym typeface="Roboto"/>
              </a:rPr>
              <a:t> (</a:t>
            </a:r>
            <a:r>
              <a:rPr lang="en-US" sz="1012" dirty="0" err="1">
                <a:cs typeface="Arial" charset="0"/>
                <a:sym typeface="Roboto"/>
              </a:rPr>
              <a:t>пакетная</a:t>
            </a:r>
            <a:r>
              <a:rPr lang="en-US" sz="1012" dirty="0">
                <a:cs typeface="Arial" charset="0"/>
                <a:sym typeface="Roboto"/>
              </a:rPr>
              <a:t>) </a:t>
            </a:r>
            <a:r>
              <a:rPr lang="en-US" sz="1012" dirty="0" err="1">
                <a:cs typeface="Arial" charset="0"/>
                <a:sym typeface="Roboto"/>
              </a:rPr>
              <a:t>печать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квитанций</a:t>
            </a:r>
            <a:r>
              <a:rPr lang="en-US" sz="1012" dirty="0">
                <a:cs typeface="Arial" charset="0"/>
                <a:sym typeface="Roboto"/>
              </a:rPr>
              <a:t> (</a:t>
            </a:r>
            <a:r>
              <a:rPr lang="en-US" sz="1012" dirty="0" err="1">
                <a:cs typeface="Arial" charset="0"/>
                <a:sym typeface="Roboto"/>
              </a:rPr>
              <a:t>счетов</a:t>
            </a:r>
            <a:r>
              <a:rPr lang="en-US" sz="1012" dirty="0">
                <a:cs typeface="Arial" charset="0"/>
                <a:sym typeface="Roboto"/>
              </a:rPr>
              <a:t> ЖКХ)</a:t>
            </a:r>
            <a:r>
              <a:rPr lang="ru-RU" sz="1012" dirty="0">
                <a:cs typeface="Arial" charset="0"/>
                <a:sym typeface="Roboto"/>
              </a:rPr>
              <a:t>;</a:t>
            </a:r>
            <a:endParaRPr lang="en-US" sz="1012" dirty="0">
              <a:cs typeface="Arial" charset="0"/>
              <a:sym typeface="Roboto"/>
            </a:endParaRPr>
          </a:p>
          <a:p>
            <a:pPr marL="160706" indent="-160706">
              <a:lnSpc>
                <a:spcPct val="150000"/>
              </a:lnSpc>
              <a:buClr>
                <a:srgbClr val="F98634"/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en-US" sz="1012" dirty="0" err="1">
                <a:cs typeface="Arial" charset="0"/>
                <a:sym typeface="Roboto"/>
              </a:rPr>
              <a:t>Возможность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отбора</a:t>
            </a:r>
            <a:r>
              <a:rPr lang="en-US" sz="1012" dirty="0">
                <a:cs typeface="Arial" charset="0"/>
                <a:sym typeface="Roboto"/>
              </a:rPr>
              <a:t> и </a:t>
            </a:r>
            <a:r>
              <a:rPr lang="en-US" sz="1012" dirty="0" err="1">
                <a:cs typeface="Arial" charset="0"/>
                <a:sym typeface="Roboto"/>
              </a:rPr>
              <a:t>сортировки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при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формировании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квитанций</a:t>
            </a:r>
            <a:r>
              <a:rPr lang="en-US" sz="1012" dirty="0">
                <a:cs typeface="Arial" charset="0"/>
                <a:sym typeface="Roboto"/>
              </a:rPr>
              <a:t> (</a:t>
            </a:r>
            <a:r>
              <a:rPr lang="en-US" sz="1012" dirty="0" err="1">
                <a:cs typeface="Arial" charset="0"/>
                <a:sym typeface="Roboto"/>
              </a:rPr>
              <a:t>по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домам</a:t>
            </a:r>
            <a:r>
              <a:rPr lang="en-US" sz="1012" dirty="0">
                <a:cs typeface="Arial" charset="0"/>
                <a:sym typeface="Roboto"/>
              </a:rPr>
              <a:t>, </a:t>
            </a:r>
            <a:r>
              <a:rPr lang="en-US" sz="1012" dirty="0" err="1">
                <a:cs typeface="Arial" charset="0"/>
                <a:sym typeface="Roboto"/>
              </a:rPr>
              <a:t>улицам</a:t>
            </a:r>
            <a:r>
              <a:rPr lang="en-US" sz="1012" dirty="0">
                <a:cs typeface="Arial" charset="0"/>
                <a:sym typeface="Roboto"/>
              </a:rPr>
              <a:t> и </a:t>
            </a:r>
            <a:r>
              <a:rPr lang="en-US" sz="1012" dirty="0" err="1">
                <a:cs typeface="Arial" charset="0"/>
                <a:sym typeface="Roboto"/>
              </a:rPr>
              <a:t>т.д</a:t>
            </a:r>
            <a:r>
              <a:rPr lang="en-US" sz="1012" dirty="0">
                <a:cs typeface="Arial" charset="0"/>
                <a:sym typeface="Roboto"/>
              </a:rPr>
              <a:t>.)</a:t>
            </a:r>
            <a:r>
              <a:rPr lang="ru-RU" sz="1012" dirty="0">
                <a:cs typeface="Arial" charset="0"/>
                <a:sym typeface="Roboto"/>
              </a:rPr>
              <a:t>;</a:t>
            </a:r>
            <a:endParaRPr lang="en-US" sz="1012" dirty="0">
              <a:cs typeface="Arial" charset="0"/>
              <a:sym typeface="Roboto"/>
            </a:endParaRPr>
          </a:p>
          <a:p>
            <a:pPr marL="160706" indent="-160706">
              <a:lnSpc>
                <a:spcPct val="150000"/>
              </a:lnSpc>
              <a:buClr>
                <a:srgbClr val="F98634"/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en-US" sz="1012" dirty="0" err="1">
                <a:cs typeface="Arial" charset="0"/>
                <a:sym typeface="Roboto"/>
              </a:rPr>
              <a:t>Множество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дополнительных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настроек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для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формирования</a:t>
            </a:r>
            <a:r>
              <a:rPr lang="en-US" sz="1012" dirty="0">
                <a:cs typeface="Arial" charset="0"/>
                <a:sym typeface="Roboto"/>
              </a:rPr>
              <a:t> и </a:t>
            </a:r>
            <a:r>
              <a:rPr lang="en-US" sz="1012" dirty="0" err="1">
                <a:cs typeface="Arial" charset="0"/>
                <a:sym typeface="Roboto"/>
              </a:rPr>
              <a:t>печати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квитанций</a:t>
            </a:r>
            <a:r>
              <a:rPr lang="ru-RU" sz="1012" dirty="0">
                <a:cs typeface="Arial" charset="0"/>
                <a:sym typeface="Roboto"/>
              </a:rPr>
              <a:t>;</a:t>
            </a:r>
            <a:endParaRPr lang="en-US" sz="1012" dirty="0">
              <a:cs typeface="Arial" charset="0"/>
              <a:sym typeface="Roboto"/>
            </a:endParaRPr>
          </a:p>
          <a:p>
            <a:pPr marL="160706" indent="-160706">
              <a:lnSpc>
                <a:spcPct val="150000"/>
              </a:lnSpc>
              <a:buClr>
                <a:srgbClr val="F98634"/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en-US" sz="1012" dirty="0" err="1">
                <a:cs typeface="Arial" charset="0"/>
                <a:sym typeface="Roboto"/>
              </a:rPr>
              <a:t>Выгрузка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квитанций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для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печати</a:t>
            </a:r>
            <a:r>
              <a:rPr lang="en-US" sz="1012" dirty="0">
                <a:cs typeface="Arial" charset="0"/>
                <a:sym typeface="Roboto"/>
              </a:rPr>
              <a:t> в </a:t>
            </a:r>
            <a:r>
              <a:rPr lang="en-US" sz="1012" dirty="0" err="1">
                <a:cs typeface="Arial" charset="0"/>
                <a:sym typeface="Roboto"/>
              </a:rPr>
              <a:t>сторонних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системах</a:t>
            </a:r>
            <a:r>
              <a:rPr lang="ru-RU" sz="1012" dirty="0">
                <a:cs typeface="Arial" charset="0"/>
                <a:sym typeface="Roboto"/>
              </a:rPr>
              <a:t>.</a:t>
            </a:r>
            <a:endParaRPr lang="en-US" sz="1012" dirty="0">
              <a:cs typeface="Arial" charset="0"/>
              <a:sym typeface="Roboto"/>
            </a:endParaRPr>
          </a:p>
          <a:p>
            <a:pPr marL="160706" indent="-160706">
              <a:lnSpc>
                <a:spcPct val="150000"/>
              </a:lnSpc>
              <a:buClr>
                <a:srgbClr val="F98634"/>
              </a:buClr>
              <a:buSzPct val="100000"/>
              <a:buFont typeface="Wingdings" panose="05000000000000000000" pitchFamily="2" charset="2"/>
              <a:buChar char="ü"/>
              <a:defRPr/>
            </a:pPr>
            <a:endParaRPr sz="1012" dirty="0">
              <a:cs typeface="Arial" charset="0"/>
              <a:sym typeface="Roboto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31307B1-C26B-4BCC-B7E8-AD02A60B863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421" y="1851670"/>
            <a:ext cx="914508" cy="914508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Shape 316">
            <a:extLst>
              <a:ext uri="{FF2B5EF4-FFF2-40B4-BE49-F238E27FC236}">
                <a16:creationId xmlns:a16="http://schemas.microsoft.com/office/drawing/2014/main" id="{0E179121-9C7D-4DFA-A56E-477E174E0CE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lIns="51420" tIns="25703" rIns="51420" bIns="25703" anchor="t">
            <a:no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buClr>
                <a:srgbClr val="FFFFFF"/>
              </a:buClr>
              <a:buSzPct val="25000"/>
            </a:pPr>
            <a:fld id="{19E3E901-27B7-46E9-AFF1-A70A414213F9}" type="slidenum">
              <a:rPr lang="en-US" altLang="ru-RU" sz="700" b="1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pPr>
                <a:buClr>
                  <a:srgbClr val="FFFFFF"/>
                </a:buClr>
                <a:buSzPct val="25000"/>
              </a:pPr>
              <a:t>32</a:t>
            </a:fld>
            <a:endParaRPr lang="en-US" altLang="ru-RU" sz="700" b="1">
              <a:solidFill>
                <a:srgbClr val="FFFFFF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20" name="Shape 320">
            <a:extLst>
              <a:ext uri="{FF2B5EF4-FFF2-40B4-BE49-F238E27FC236}">
                <a16:creationId xmlns:a16="http://schemas.microsoft.com/office/drawing/2014/main" id="{F6855F7C-43E6-49D0-BF00-3977768BDD5E}"/>
              </a:ext>
            </a:extLst>
          </p:cNvPr>
          <p:cNvSpPr txBox="1"/>
          <p:nvPr/>
        </p:nvSpPr>
        <p:spPr>
          <a:xfrm>
            <a:off x="461963" y="2673350"/>
            <a:ext cx="3355975" cy="1122363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51420" tIns="51420" rIns="51420" bIns="51420"/>
          <a:lstStyle/>
          <a:p>
            <a:pPr indent="-167848" algn="just">
              <a:lnSpc>
                <a:spcPct val="150000"/>
              </a:lnSpc>
              <a:buClr>
                <a:srgbClr val="F98634"/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en-US" sz="1012" dirty="0" err="1">
                <a:cs typeface="Arial" charset="0"/>
                <a:sym typeface="Roboto"/>
              </a:rPr>
              <a:t>Формирование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штрихкодов</a:t>
            </a:r>
            <a:r>
              <a:rPr lang="en-US" sz="1012" dirty="0">
                <a:cs typeface="Arial" charset="0"/>
                <a:sym typeface="Roboto"/>
              </a:rPr>
              <a:t> с </a:t>
            </a:r>
            <a:r>
              <a:rPr lang="en-US" sz="1012" dirty="0" err="1">
                <a:cs typeface="Arial" charset="0"/>
                <a:sym typeface="Roboto"/>
              </a:rPr>
              <a:t>гибко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настраиваемыми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параметрами</a:t>
            </a:r>
            <a:r>
              <a:rPr lang="ru-RU" sz="1012" dirty="0">
                <a:cs typeface="Arial" charset="0"/>
                <a:sym typeface="Roboto"/>
              </a:rPr>
              <a:t>:</a:t>
            </a:r>
            <a:endParaRPr lang="en-US" sz="1012" dirty="0">
              <a:cs typeface="Arial" charset="0"/>
              <a:sym typeface="Roboto"/>
            </a:endParaRPr>
          </a:p>
          <a:p>
            <a:pPr marL="452823" lvl="1" indent="-160706">
              <a:lnSpc>
                <a:spcPct val="150000"/>
              </a:lnSpc>
              <a:buClr>
                <a:srgbClr val="F98634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ru-RU" sz="1012" dirty="0">
                <a:cs typeface="Arial" charset="0"/>
                <a:sym typeface="Roboto"/>
              </a:rPr>
              <a:t>О</a:t>
            </a:r>
            <a:r>
              <a:rPr lang="en-US" sz="1012" dirty="0" err="1">
                <a:cs typeface="Arial" charset="0"/>
                <a:sym typeface="Roboto"/>
              </a:rPr>
              <a:t>дномерных</a:t>
            </a:r>
            <a:r>
              <a:rPr lang="ru-RU" sz="1012" dirty="0">
                <a:cs typeface="Arial" charset="0"/>
                <a:sym typeface="Roboto"/>
              </a:rPr>
              <a:t>;</a:t>
            </a:r>
            <a:endParaRPr lang="en-US" sz="1012" dirty="0">
              <a:cs typeface="Arial" charset="0"/>
              <a:sym typeface="Roboto"/>
            </a:endParaRPr>
          </a:p>
          <a:p>
            <a:pPr marL="452823" lvl="1" indent="-160706">
              <a:lnSpc>
                <a:spcPct val="150000"/>
              </a:lnSpc>
              <a:buClr>
                <a:srgbClr val="F98634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ru-RU" sz="1012" dirty="0">
                <a:cs typeface="Arial" charset="0"/>
                <a:sym typeface="Roboto"/>
              </a:rPr>
              <a:t>Д</a:t>
            </a:r>
            <a:r>
              <a:rPr lang="en-US" sz="1012" dirty="0" err="1">
                <a:cs typeface="Arial" charset="0"/>
                <a:sym typeface="Roboto"/>
              </a:rPr>
              <a:t>вумерных</a:t>
            </a:r>
            <a:r>
              <a:rPr lang="en-US" sz="1012" dirty="0">
                <a:cs typeface="Arial" charset="0"/>
                <a:sym typeface="Roboto"/>
              </a:rPr>
              <a:t> (QR-</a:t>
            </a:r>
            <a:r>
              <a:rPr lang="en-US" sz="1012" dirty="0" err="1">
                <a:cs typeface="Arial" charset="0"/>
                <a:sym typeface="Roboto"/>
              </a:rPr>
              <a:t>кодов</a:t>
            </a:r>
            <a:r>
              <a:rPr lang="en-US" sz="1012" dirty="0">
                <a:cs typeface="Arial" charset="0"/>
                <a:sym typeface="Roboto"/>
              </a:rPr>
              <a:t>)</a:t>
            </a:r>
            <a:r>
              <a:rPr lang="ru-RU" sz="1012" dirty="0">
                <a:cs typeface="Arial" charset="0"/>
                <a:sym typeface="Roboto"/>
              </a:rPr>
              <a:t>.</a:t>
            </a:r>
            <a:endParaRPr sz="1012" dirty="0">
              <a:cs typeface="Arial" charset="0"/>
              <a:sym typeface="Roboto"/>
            </a:endParaRPr>
          </a:p>
        </p:txBody>
      </p:sp>
      <p:sp>
        <p:nvSpPr>
          <p:cNvPr id="321" name="Shape 321">
            <a:extLst>
              <a:ext uri="{FF2B5EF4-FFF2-40B4-BE49-F238E27FC236}">
                <a16:creationId xmlns:a16="http://schemas.microsoft.com/office/drawing/2014/main" id="{2C5CD716-FA32-48F3-B12B-00B35D741669}"/>
              </a:ext>
            </a:extLst>
          </p:cNvPr>
          <p:cNvSpPr txBox="1"/>
          <p:nvPr/>
        </p:nvSpPr>
        <p:spPr>
          <a:xfrm>
            <a:off x="461963" y="1563688"/>
            <a:ext cx="3355975" cy="977900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51420" tIns="51420" rIns="51420" bIns="51420"/>
          <a:lstStyle/>
          <a:p>
            <a:pPr marL="160706" indent="-160706">
              <a:lnSpc>
                <a:spcPct val="150000"/>
              </a:lnSpc>
              <a:buClr>
                <a:srgbClr val="F98634"/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en-US" sz="1012" dirty="0" err="1">
                <a:cs typeface="Arial" charset="0"/>
                <a:sym typeface="Roboto"/>
              </a:rPr>
              <a:t>Возможность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подготовить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ru-RU" sz="1012" dirty="0">
                <a:cs typeface="Arial" charset="0"/>
                <a:sym typeface="Roboto"/>
              </a:rPr>
              <a:t>следующие </a:t>
            </a:r>
            <a:r>
              <a:rPr lang="en-US" sz="1012" dirty="0" err="1">
                <a:cs typeface="Arial" charset="0"/>
                <a:sym typeface="Roboto"/>
              </a:rPr>
              <a:t>квитанции</a:t>
            </a:r>
            <a:r>
              <a:rPr lang="en-US" sz="1012" dirty="0">
                <a:cs typeface="Arial" charset="0"/>
                <a:sym typeface="Roboto"/>
              </a:rPr>
              <a:t> ЖКХ:</a:t>
            </a:r>
          </a:p>
          <a:p>
            <a:pPr marL="452823" lvl="1" indent="-160706">
              <a:lnSpc>
                <a:spcPct val="150000"/>
              </a:lnSpc>
              <a:buClr>
                <a:srgbClr val="F98634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ru-RU" sz="1012" dirty="0">
                <a:cs typeface="Arial" charset="0"/>
                <a:sym typeface="Roboto"/>
              </a:rPr>
              <a:t>П</a:t>
            </a:r>
            <a:r>
              <a:rPr lang="en-US" sz="1012" dirty="0">
                <a:cs typeface="Arial" charset="0"/>
                <a:sym typeface="Roboto"/>
              </a:rPr>
              <a:t>о </a:t>
            </a:r>
            <a:r>
              <a:rPr lang="en-US" sz="1012" dirty="0" err="1">
                <a:cs typeface="Arial" charset="0"/>
                <a:sym typeface="Roboto"/>
              </a:rPr>
              <a:t>основным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услугам</a:t>
            </a:r>
            <a:r>
              <a:rPr lang="ru-RU" sz="1012" dirty="0">
                <a:cs typeface="Arial" charset="0"/>
                <a:sym typeface="Roboto"/>
              </a:rPr>
              <a:t>;</a:t>
            </a:r>
            <a:endParaRPr lang="en-US" sz="1012" dirty="0">
              <a:cs typeface="Arial" charset="0"/>
              <a:sym typeface="Roboto"/>
            </a:endParaRPr>
          </a:p>
          <a:p>
            <a:pPr marL="452823" lvl="1" indent="-160706">
              <a:lnSpc>
                <a:spcPct val="150000"/>
              </a:lnSpc>
              <a:buClr>
                <a:srgbClr val="F98634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ru-RU" sz="1012" dirty="0">
                <a:cs typeface="Arial" charset="0"/>
                <a:sym typeface="Roboto"/>
              </a:rPr>
              <a:t>Н</a:t>
            </a:r>
            <a:r>
              <a:rPr lang="en-US" sz="1012" dirty="0">
                <a:cs typeface="Arial" charset="0"/>
                <a:sym typeface="Roboto"/>
              </a:rPr>
              <a:t>а </a:t>
            </a:r>
            <a:r>
              <a:rPr lang="en-US" sz="1012" dirty="0" err="1">
                <a:cs typeface="Arial" charset="0"/>
                <a:sym typeface="Roboto"/>
              </a:rPr>
              <a:t>капитальный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ремонт</a:t>
            </a:r>
            <a:r>
              <a:rPr lang="ru-RU" sz="1012" dirty="0">
                <a:cs typeface="Arial" charset="0"/>
                <a:sym typeface="Roboto"/>
              </a:rPr>
              <a:t>;</a:t>
            </a:r>
            <a:endParaRPr lang="en-US" sz="1012" dirty="0">
              <a:cs typeface="Arial" charset="0"/>
              <a:sym typeface="Roboto"/>
            </a:endParaRPr>
          </a:p>
          <a:p>
            <a:pPr marL="452823" lvl="1" indent="-160706">
              <a:lnSpc>
                <a:spcPct val="150000"/>
              </a:lnSpc>
              <a:buClr>
                <a:srgbClr val="F98634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ru-RU" sz="1012" dirty="0">
                <a:cs typeface="Arial" charset="0"/>
                <a:sym typeface="Roboto"/>
              </a:rPr>
              <a:t>П</a:t>
            </a:r>
            <a:r>
              <a:rPr lang="en-US" sz="1012" dirty="0" err="1">
                <a:cs typeface="Arial" charset="0"/>
                <a:sym typeface="Roboto"/>
              </a:rPr>
              <a:t>ени</a:t>
            </a:r>
            <a:r>
              <a:rPr lang="ru-RU" sz="1012" dirty="0">
                <a:cs typeface="Arial" charset="0"/>
                <a:sym typeface="Roboto"/>
              </a:rPr>
              <a:t>.</a:t>
            </a:r>
            <a:endParaRPr lang="en-US" sz="1012" dirty="0">
              <a:cs typeface="Arial" charset="0"/>
              <a:sym typeface="Roboto"/>
            </a:endParaRPr>
          </a:p>
        </p:txBody>
      </p:sp>
      <p:pic>
        <p:nvPicPr>
          <p:cNvPr id="73732" name="Рисунок 1">
            <a:extLst>
              <a:ext uri="{FF2B5EF4-FFF2-40B4-BE49-F238E27FC236}">
                <a16:creationId xmlns:a16="http://schemas.microsoft.com/office/drawing/2014/main" id="{02AA9EE1-D4B3-42C2-A99B-910A499BCC7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2413" y="1635125"/>
            <a:ext cx="2679700" cy="267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hape 318">
            <a:extLst>
              <a:ext uri="{FF2B5EF4-FFF2-40B4-BE49-F238E27FC236}">
                <a16:creationId xmlns:a16="http://schemas.microsoft.com/office/drawing/2014/main" id="{B7C1B46B-F45D-431D-9B9E-5DFE3D8BB16A}"/>
              </a:ext>
            </a:extLst>
          </p:cNvPr>
          <p:cNvSpPr txBox="1"/>
          <p:nvPr/>
        </p:nvSpPr>
        <p:spPr>
          <a:xfrm>
            <a:off x="1450975" y="268288"/>
            <a:ext cx="3956050" cy="307975"/>
          </a:xfrm>
          <a:prstGeom prst="rect">
            <a:avLst/>
          </a:prstGeom>
          <a:noFill/>
          <a:ln>
            <a:noFill/>
          </a:ln>
        </p:spPr>
        <p:txBody>
          <a:bodyPr lIns="51420" tIns="25703" rIns="51420" bIns="25703"/>
          <a:lstStyle>
            <a:defPPr>
              <a:defRPr lang="en-US"/>
            </a:defPPr>
            <a:lvl1pPr algn="ctr">
              <a:buClr>
                <a:srgbClr val="E36C09"/>
              </a:buClr>
              <a:buSzPct val="25000"/>
              <a:defRPr sz="5400" b="1">
                <a:solidFill>
                  <a:schemeClr val="accent5"/>
                </a:solidFill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z="1518" dirty="0" err="1">
                <a:solidFill>
                  <a:srgbClr val="F98634"/>
                </a:solidFill>
                <a:sym typeface="Calibri"/>
              </a:rPr>
              <a:t>Печать</a:t>
            </a:r>
            <a:r>
              <a:rPr lang="en-US" sz="1518" dirty="0">
                <a:solidFill>
                  <a:srgbClr val="F98634"/>
                </a:solidFill>
                <a:sym typeface="Calibri"/>
              </a:rPr>
              <a:t> </a:t>
            </a:r>
            <a:r>
              <a:rPr lang="en-US" sz="1518" dirty="0" err="1">
                <a:solidFill>
                  <a:srgbClr val="F98634"/>
                </a:solidFill>
                <a:sym typeface="Calibri"/>
              </a:rPr>
              <a:t>квитанций</a:t>
            </a:r>
            <a:r>
              <a:rPr lang="en-US" sz="1518" dirty="0">
                <a:solidFill>
                  <a:srgbClr val="F98634"/>
                </a:solidFill>
                <a:sym typeface="Calibri"/>
              </a:rPr>
              <a:t> </a:t>
            </a:r>
            <a:r>
              <a:rPr lang="en-US" sz="1518" dirty="0" err="1">
                <a:solidFill>
                  <a:srgbClr val="F98634"/>
                </a:solidFill>
                <a:sym typeface="Calibri"/>
              </a:rPr>
              <a:t>на</a:t>
            </a:r>
            <a:r>
              <a:rPr lang="en-US" sz="1518" dirty="0">
                <a:solidFill>
                  <a:srgbClr val="F98634"/>
                </a:solidFill>
                <a:sym typeface="Calibri"/>
              </a:rPr>
              <a:t> </a:t>
            </a:r>
            <a:r>
              <a:rPr lang="en-US" sz="1518" dirty="0" err="1">
                <a:solidFill>
                  <a:srgbClr val="F98634"/>
                </a:solidFill>
                <a:sym typeface="Calibri"/>
              </a:rPr>
              <a:t>оплату</a:t>
            </a:r>
            <a:endParaRPr lang="en-US" sz="1518" dirty="0">
              <a:solidFill>
                <a:srgbClr val="F98634"/>
              </a:solidFill>
              <a:sym typeface="Calibri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Shape 328">
            <a:extLst>
              <a:ext uri="{FF2B5EF4-FFF2-40B4-BE49-F238E27FC236}">
                <a16:creationId xmlns:a16="http://schemas.microsoft.com/office/drawing/2014/main" id="{0F0F77F4-8BA6-4778-9C76-42F6DF072E0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lIns="51420" tIns="25703" rIns="51420" bIns="25703" anchor="t">
            <a:no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buClr>
                <a:srgbClr val="FFFFFF"/>
              </a:buClr>
              <a:buSzPct val="25000"/>
            </a:pPr>
            <a:fld id="{7D7EDCEE-7041-4E9D-AB45-0799932DEF44}" type="slidenum">
              <a:rPr lang="en-US" altLang="ru-RU" sz="700" b="1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pPr>
                <a:buClr>
                  <a:srgbClr val="FFFFFF"/>
                </a:buClr>
                <a:buSzPct val="25000"/>
              </a:pPr>
              <a:t>33</a:t>
            </a:fld>
            <a:endParaRPr lang="en-US" altLang="ru-RU" sz="700" b="1">
              <a:solidFill>
                <a:srgbClr val="FFFFFF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29" name="Shape 329">
            <a:extLst>
              <a:ext uri="{FF2B5EF4-FFF2-40B4-BE49-F238E27FC236}">
                <a16:creationId xmlns:a16="http://schemas.microsoft.com/office/drawing/2014/main" id="{C6016069-2730-46AD-8849-8EC41D636081}"/>
              </a:ext>
            </a:extLst>
          </p:cNvPr>
          <p:cNvSpPr txBox="1"/>
          <p:nvPr/>
        </p:nvSpPr>
        <p:spPr>
          <a:xfrm>
            <a:off x="1450975" y="193675"/>
            <a:ext cx="3956050" cy="309563"/>
          </a:xfrm>
          <a:prstGeom prst="rect">
            <a:avLst/>
          </a:prstGeom>
          <a:noFill/>
          <a:ln>
            <a:noFill/>
          </a:ln>
        </p:spPr>
        <p:txBody>
          <a:bodyPr lIns="51420" tIns="25703" rIns="51420" bIns="25703"/>
          <a:lstStyle/>
          <a:p>
            <a:pPr algn="ctr">
              <a:lnSpc>
                <a:spcPct val="114000"/>
              </a:lnSpc>
              <a:buClr>
                <a:srgbClr val="E36C09"/>
              </a:buClr>
              <a:buSzPct val="25000"/>
              <a:defRPr/>
            </a:pPr>
            <a:r>
              <a:rPr lang="en-US" sz="1518" b="1" dirty="0" err="1">
                <a:solidFill>
                  <a:srgbClr val="F98634"/>
                </a:solidFill>
                <a:sym typeface="Calibri"/>
              </a:rPr>
              <a:t>Формирование</a:t>
            </a:r>
            <a:r>
              <a:rPr lang="en-US" sz="1518" b="1" dirty="0">
                <a:solidFill>
                  <a:srgbClr val="F98634"/>
                </a:solidFill>
                <a:sym typeface="Calibri"/>
              </a:rPr>
              <a:t> </a:t>
            </a:r>
            <a:r>
              <a:rPr lang="en-US" sz="1518" b="1" dirty="0" err="1">
                <a:solidFill>
                  <a:srgbClr val="F98634"/>
                </a:solidFill>
                <a:sym typeface="Calibri"/>
              </a:rPr>
              <a:t>квитанций</a:t>
            </a:r>
            <a:r>
              <a:rPr lang="en-US" sz="1518" b="1" dirty="0">
                <a:solidFill>
                  <a:srgbClr val="F98634"/>
                </a:solidFill>
                <a:sym typeface="Calibri"/>
              </a:rPr>
              <a:t> </a:t>
            </a:r>
            <a:r>
              <a:rPr lang="en-US" sz="1518" b="1" dirty="0" err="1">
                <a:solidFill>
                  <a:srgbClr val="F98634"/>
                </a:solidFill>
                <a:sym typeface="Calibri"/>
              </a:rPr>
              <a:t>на</a:t>
            </a:r>
            <a:r>
              <a:rPr lang="en-US" sz="1518" b="1" dirty="0">
                <a:solidFill>
                  <a:srgbClr val="F98634"/>
                </a:solidFill>
                <a:sym typeface="Calibri"/>
              </a:rPr>
              <a:t> </a:t>
            </a:r>
            <a:r>
              <a:rPr lang="en-US" sz="1518" b="1" dirty="0" err="1">
                <a:solidFill>
                  <a:srgbClr val="F98634"/>
                </a:solidFill>
                <a:sym typeface="Calibri"/>
              </a:rPr>
              <a:t>оплату</a:t>
            </a:r>
            <a:endParaRPr lang="en-US" sz="1518" b="1" dirty="0">
              <a:solidFill>
                <a:srgbClr val="F98634"/>
              </a:solidFill>
              <a:sym typeface="Calibri"/>
            </a:endParaRPr>
          </a:p>
        </p:txBody>
      </p:sp>
      <p:pic>
        <p:nvPicPr>
          <p:cNvPr id="330" name="Shape 330">
            <a:extLst>
              <a:ext uri="{FF2B5EF4-FFF2-40B4-BE49-F238E27FC236}">
                <a16:creationId xmlns:a16="http://schemas.microsoft.com/office/drawing/2014/main" id="{3DAB7444-3CE6-4A37-AEB3-46EA0D09DC59}"/>
              </a:ext>
            </a:extLst>
          </p:cNvPr>
          <p:cNvPicPr preferRelativeResize="0"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2125" y="1489075"/>
            <a:ext cx="4972050" cy="2670175"/>
          </a:xfrm>
          <a:prstGeom prst="rect">
            <a:avLst/>
          </a:prstGeom>
          <a:noFill/>
          <a:ln w="9525" cap="flat" cmpd="sng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331" name="Shape 331">
            <a:extLst>
              <a:ext uri="{FF2B5EF4-FFF2-40B4-BE49-F238E27FC236}">
                <a16:creationId xmlns:a16="http://schemas.microsoft.com/office/drawing/2014/main" id="{67D282C1-2CD1-471D-83AF-8242BE3B93EB}"/>
              </a:ext>
            </a:extLst>
          </p:cNvPr>
          <p:cNvSpPr txBox="1"/>
          <p:nvPr/>
        </p:nvSpPr>
        <p:spPr>
          <a:xfrm>
            <a:off x="120650" y="2574925"/>
            <a:ext cx="1482725" cy="911225"/>
          </a:xfrm>
          <a:prstGeom prst="rect">
            <a:avLst/>
          </a:prstGeom>
          <a:noFill/>
          <a:ln w="9525" cap="flat" cmpd="sng">
            <a:solidFill>
              <a:srgbClr val="F98634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51420" tIns="51420" rIns="51420" bIns="51420" anchor="ctr"/>
          <a:lstStyle>
            <a:defPPr>
              <a:defRPr lang="en-US"/>
            </a:defPPr>
            <a:lvl1pPr algn="ctr">
              <a:lnSpc>
                <a:spcPct val="125000"/>
              </a:lnSpc>
              <a:defRPr sz="3600"/>
            </a:lvl1pPr>
          </a:lstStyle>
          <a:p>
            <a:pPr>
              <a:defRPr/>
            </a:pPr>
            <a:r>
              <a:rPr lang="en-US" sz="1012" dirty="0" err="1">
                <a:cs typeface="Arial" charset="0"/>
              </a:rPr>
              <a:t>Возможно</a:t>
            </a:r>
            <a:r>
              <a:rPr lang="en-US" sz="1012" dirty="0">
                <a:cs typeface="Arial" charset="0"/>
              </a:rPr>
              <a:t> </a:t>
            </a:r>
            <a:r>
              <a:rPr lang="en-US" sz="1012" dirty="0" err="1">
                <a:cs typeface="Arial" charset="0"/>
              </a:rPr>
              <a:t>формирование</a:t>
            </a:r>
            <a:r>
              <a:rPr lang="en-US" sz="1012" dirty="0">
                <a:cs typeface="Arial" charset="0"/>
              </a:rPr>
              <a:t> </a:t>
            </a:r>
            <a:r>
              <a:rPr lang="en-US" sz="1012" dirty="0" err="1">
                <a:cs typeface="Arial" charset="0"/>
              </a:rPr>
              <a:t>одномерного</a:t>
            </a:r>
            <a:r>
              <a:rPr lang="en-US" sz="1012" dirty="0">
                <a:cs typeface="Arial" charset="0"/>
              </a:rPr>
              <a:t> </a:t>
            </a:r>
            <a:r>
              <a:rPr lang="en-US" sz="1012" dirty="0" err="1">
                <a:cs typeface="Arial" charset="0"/>
              </a:rPr>
              <a:t>штрихкода</a:t>
            </a:r>
            <a:r>
              <a:rPr lang="en-US" sz="1012" dirty="0">
                <a:cs typeface="Arial" charset="0"/>
              </a:rPr>
              <a:t> и QR-</a:t>
            </a:r>
            <a:r>
              <a:rPr lang="en-US" sz="1012" dirty="0" err="1">
                <a:cs typeface="Arial" charset="0"/>
              </a:rPr>
              <a:t>кода</a:t>
            </a:r>
            <a:endParaRPr lang="en-US" sz="1012" dirty="0">
              <a:cs typeface="Arial" charset="0"/>
            </a:endParaRPr>
          </a:p>
        </p:txBody>
      </p:sp>
      <p:sp>
        <p:nvSpPr>
          <p:cNvPr id="333" name="Shape 333">
            <a:extLst>
              <a:ext uri="{FF2B5EF4-FFF2-40B4-BE49-F238E27FC236}">
                <a16:creationId xmlns:a16="http://schemas.microsoft.com/office/drawing/2014/main" id="{46F31548-A310-4CEF-97DD-FB287371AF09}"/>
              </a:ext>
            </a:extLst>
          </p:cNvPr>
          <p:cNvSpPr txBox="1"/>
          <p:nvPr/>
        </p:nvSpPr>
        <p:spPr>
          <a:xfrm>
            <a:off x="120650" y="1489075"/>
            <a:ext cx="1482725" cy="887413"/>
          </a:xfrm>
          <a:prstGeom prst="rect">
            <a:avLst/>
          </a:prstGeom>
          <a:noFill/>
          <a:ln w="9525" cap="flat" cmpd="sng">
            <a:solidFill>
              <a:srgbClr val="F98634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51420" tIns="51420" rIns="51420" bIns="51420" anchor="ctr"/>
          <a:lstStyle>
            <a:defPPr>
              <a:defRPr lang="en-US"/>
            </a:defPPr>
            <a:lvl1pPr algn="ctr">
              <a:lnSpc>
                <a:spcPct val="125000"/>
              </a:lnSpc>
              <a:defRPr sz="3600"/>
            </a:lvl1pPr>
          </a:lstStyle>
          <a:p>
            <a:pPr>
              <a:defRPr/>
            </a:pPr>
            <a:r>
              <a:rPr lang="en-US" sz="1012" dirty="0" err="1">
                <a:cs typeface="Arial" charset="0"/>
              </a:rPr>
              <a:t>Возможна</a:t>
            </a:r>
            <a:r>
              <a:rPr lang="en-US" sz="1012" dirty="0">
                <a:cs typeface="Arial" charset="0"/>
              </a:rPr>
              <a:t> </a:t>
            </a:r>
            <a:r>
              <a:rPr lang="en-US" sz="1012" dirty="0" err="1">
                <a:cs typeface="Arial" charset="0"/>
              </a:rPr>
              <a:t>печать</a:t>
            </a:r>
            <a:r>
              <a:rPr lang="en-US" sz="1012" dirty="0">
                <a:cs typeface="Arial" charset="0"/>
              </a:rPr>
              <a:t> </a:t>
            </a:r>
            <a:r>
              <a:rPr lang="en-US" sz="1012" dirty="0" err="1">
                <a:cs typeface="Arial" charset="0"/>
              </a:rPr>
              <a:t>квитанций</a:t>
            </a:r>
            <a:r>
              <a:rPr lang="en-US" sz="1012" dirty="0">
                <a:cs typeface="Arial" charset="0"/>
              </a:rPr>
              <a:t> </a:t>
            </a:r>
            <a:r>
              <a:rPr lang="en-US" sz="1012" dirty="0" err="1">
                <a:cs typeface="Arial" charset="0"/>
              </a:rPr>
              <a:t>по</a:t>
            </a:r>
            <a:r>
              <a:rPr lang="en-US" sz="1012" dirty="0">
                <a:cs typeface="Arial" charset="0"/>
              </a:rPr>
              <a:t> </a:t>
            </a:r>
            <a:r>
              <a:rPr lang="en-US" sz="1012" dirty="0" err="1">
                <a:cs typeface="Arial" charset="0"/>
              </a:rPr>
              <a:t>основным</a:t>
            </a:r>
            <a:r>
              <a:rPr lang="en-US" sz="1012" dirty="0">
                <a:cs typeface="Arial" charset="0"/>
              </a:rPr>
              <a:t> </a:t>
            </a:r>
            <a:r>
              <a:rPr lang="en-US" sz="1012" dirty="0" err="1">
                <a:cs typeface="Arial" charset="0"/>
              </a:rPr>
              <a:t>услуга</a:t>
            </a:r>
            <a:r>
              <a:rPr lang="ru-RU" sz="1012" dirty="0">
                <a:cs typeface="Arial" charset="0"/>
              </a:rPr>
              <a:t>м</a:t>
            </a:r>
            <a:r>
              <a:rPr lang="en-US" sz="1012" dirty="0">
                <a:cs typeface="Arial" charset="0"/>
              </a:rPr>
              <a:t>, </a:t>
            </a:r>
            <a:r>
              <a:rPr lang="en-US" sz="1012" dirty="0" err="1">
                <a:cs typeface="Arial" charset="0"/>
              </a:rPr>
              <a:t>капремонту</a:t>
            </a:r>
            <a:r>
              <a:rPr lang="en-US" sz="1012" dirty="0">
                <a:cs typeface="Arial" charset="0"/>
              </a:rPr>
              <a:t> и </a:t>
            </a:r>
            <a:r>
              <a:rPr lang="en-US" sz="1012" dirty="0" err="1">
                <a:cs typeface="Arial" charset="0"/>
              </a:rPr>
              <a:t>пени</a:t>
            </a:r>
            <a:endParaRPr lang="en-US" sz="1012" dirty="0">
              <a:cs typeface="Arial" charset="0"/>
            </a:endParaRPr>
          </a:p>
        </p:txBody>
      </p:sp>
      <p:cxnSp>
        <p:nvCxnSpPr>
          <p:cNvPr id="334" name="Shape 334">
            <a:extLst>
              <a:ext uri="{FF2B5EF4-FFF2-40B4-BE49-F238E27FC236}">
                <a16:creationId xmlns:a16="http://schemas.microsoft.com/office/drawing/2014/main" id="{89BA0C6F-53D1-4C10-9B64-728359259182}"/>
              </a:ext>
            </a:extLst>
          </p:cNvPr>
          <p:cNvCxnSpPr>
            <a:stCxn id="333" idx="3"/>
          </p:cNvCxnSpPr>
          <p:nvPr/>
        </p:nvCxnSpPr>
        <p:spPr>
          <a:xfrm>
            <a:off x="1603375" y="1933575"/>
            <a:ext cx="519113" cy="1084263"/>
          </a:xfrm>
          <a:prstGeom prst="straightConnector1">
            <a:avLst/>
          </a:prstGeom>
          <a:ln w="6350">
            <a:solidFill>
              <a:srgbClr val="F98634"/>
            </a:solidFill>
            <a:headEnd type="none" w="lg" len="lg"/>
            <a:tailEnd type="stealth" w="lg" len="lg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Shape 342">
            <a:extLst>
              <a:ext uri="{FF2B5EF4-FFF2-40B4-BE49-F238E27FC236}">
                <a16:creationId xmlns:a16="http://schemas.microsoft.com/office/drawing/2014/main" id="{04E5A434-EF55-430C-AE5D-2BD1A9C44A3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lIns="51420" tIns="25703" rIns="51420" bIns="25703" anchor="t">
            <a:no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buClr>
                <a:srgbClr val="FFFFFF"/>
              </a:buClr>
              <a:buSzPct val="25000"/>
            </a:pPr>
            <a:fld id="{88C2ABAB-9B69-4A08-AA2F-48F4577E4803}" type="slidenum">
              <a:rPr lang="en-US" altLang="ru-RU" sz="700" b="1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pPr>
                <a:buClr>
                  <a:srgbClr val="FFFFFF"/>
                </a:buClr>
                <a:buSzPct val="25000"/>
              </a:pPr>
              <a:t>34</a:t>
            </a:fld>
            <a:endParaRPr lang="en-US" altLang="ru-RU" sz="700" b="1">
              <a:solidFill>
                <a:srgbClr val="FFFFFF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44" name="Shape 344">
            <a:extLst>
              <a:ext uri="{FF2B5EF4-FFF2-40B4-BE49-F238E27FC236}">
                <a16:creationId xmlns:a16="http://schemas.microsoft.com/office/drawing/2014/main" id="{50C22A7B-3474-4641-AAA7-9E21729B70D0}"/>
              </a:ext>
            </a:extLst>
          </p:cNvPr>
          <p:cNvSpPr txBox="1"/>
          <p:nvPr/>
        </p:nvSpPr>
        <p:spPr>
          <a:xfrm>
            <a:off x="4025900" y="1376363"/>
            <a:ext cx="2232025" cy="668337"/>
          </a:xfrm>
          <a:prstGeom prst="rect">
            <a:avLst/>
          </a:prstGeom>
          <a:noFill/>
          <a:ln w="9525" cap="flat" cmpd="sng">
            <a:solidFill>
              <a:srgbClr val="F98634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51420" tIns="51420" rIns="51420" bIns="51420" anchor="ctr"/>
          <a:lstStyle>
            <a:defPPr>
              <a:defRPr lang="en-US"/>
            </a:defPPr>
            <a:lvl1pPr algn="ctr">
              <a:lnSpc>
                <a:spcPct val="125000"/>
              </a:lnSpc>
              <a:defRPr sz="3600"/>
            </a:lvl1pPr>
          </a:lstStyle>
          <a:p>
            <a:pPr>
              <a:defRPr/>
            </a:pPr>
            <a:r>
              <a:rPr lang="en-US" sz="1012" dirty="0" err="1">
                <a:cs typeface="Arial" charset="0"/>
              </a:rPr>
              <a:t>Возможно</a:t>
            </a:r>
            <a:r>
              <a:rPr lang="en-US" sz="1012" dirty="0">
                <a:cs typeface="Arial" charset="0"/>
              </a:rPr>
              <a:t> </a:t>
            </a:r>
            <a:r>
              <a:rPr lang="en-US" sz="1012" dirty="0" err="1">
                <a:cs typeface="Arial" charset="0"/>
              </a:rPr>
              <a:t>формирование</a:t>
            </a:r>
            <a:r>
              <a:rPr lang="en-US" sz="1012" dirty="0">
                <a:cs typeface="Arial" charset="0"/>
              </a:rPr>
              <a:t> ЕПД </a:t>
            </a:r>
            <a:r>
              <a:rPr lang="en-US" sz="1012" dirty="0" err="1">
                <a:cs typeface="Arial" charset="0"/>
              </a:rPr>
              <a:t>для</a:t>
            </a:r>
            <a:r>
              <a:rPr lang="en-US" sz="1012" dirty="0">
                <a:cs typeface="Arial" charset="0"/>
              </a:rPr>
              <a:t> </a:t>
            </a:r>
            <a:r>
              <a:rPr lang="en-US" sz="1012" dirty="0" err="1">
                <a:cs typeface="Arial" charset="0"/>
              </a:rPr>
              <a:t>Москвы</a:t>
            </a:r>
            <a:r>
              <a:rPr lang="en-US" sz="1012" dirty="0">
                <a:cs typeface="Arial" charset="0"/>
              </a:rPr>
              <a:t> и </a:t>
            </a:r>
            <a:r>
              <a:rPr lang="en-US" sz="1012" dirty="0" err="1">
                <a:cs typeface="Arial" charset="0"/>
              </a:rPr>
              <a:t>более</a:t>
            </a:r>
            <a:r>
              <a:rPr lang="en-US" sz="1012" dirty="0">
                <a:cs typeface="Arial" charset="0"/>
              </a:rPr>
              <a:t> 20 </a:t>
            </a:r>
            <a:r>
              <a:rPr lang="en-US" sz="1012" dirty="0" err="1">
                <a:cs typeface="Arial" charset="0"/>
              </a:rPr>
              <a:t>других</a:t>
            </a:r>
            <a:r>
              <a:rPr lang="en-US" sz="1012" dirty="0">
                <a:cs typeface="Arial" charset="0"/>
              </a:rPr>
              <a:t> </a:t>
            </a:r>
            <a:r>
              <a:rPr lang="en-US" sz="1012" dirty="0" err="1">
                <a:cs typeface="Arial" charset="0"/>
              </a:rPr>
              <a:t>видов</a:t>
            </a:r>
            <a:r>
              <a:rPr lang="en-US" sz="1012" dirty="0">
                <a:cs typeface="Arial" charset="0"/>
              </a:rPr>
              <a:t> </a:t>
            </a:r>
            <a:r>
              <a:rPr lang="en-US" sz="1012" dirty="0" err="1">
                <a:cs typeface="Arial" charset="0"/>
              </a:rPr>
              <a:t>квитанций</a:t>
            </a:r>
            <a:r>
              <a:rPr lang="en-US" sz="1012" dirty="0">
                <a:cs typeface="Arial" charset="0"/>
              </a:rPr>
              <a:t> </a:t>
            </a:r>
            <a:r>
              <a:rPr lang="en-US" sz="1012" dirty="0" err="1">
                <a:cs typeface="Arial" charset="0"/>
              </a:rPr>
              <a:t>для</a:t>
            </a:r>
            <a:r>
              <a:rPr lang="en-US" sz="1012" dirty="0">
                <a:cs typeface="Arial" charset="0"/>
              </a:rPr>
              <a:t> </a:t>
            </a:r>
            <a:r>
              <a:rPr lang="en-US" sz="1012" dirty="0" err="1">
                <a:cs typeface="Arial" charset="0"/>
              </a:rPr>
              <a:t>регионов</a:t>
            </a:r>
            <a:endParaRPr lang="en-US" sz="1012" dirty="0">
              <a:cs typeface="Arial" charset="0"/>
            </a:endParaRPr>
          </a:p>
        </p:txBody>
      </p:sp>
      <p:pic>
        <p:nvPicPr>
          <p:cNvPr id="345" name="Shape 345">
            <a:extLst>
              <a:ext uri="{FF2B5EF4-FFF2-40B4-BE49-F238E27FC236}">
                <a16:creationId xmlns:a16="http://schemas.microsoft.com/office/drawing/2014/main" id="{11107211-8454-4445-8109-35DC5CB93C4D}"/>
              </a:ext>
            </a:extLst>
          </p:cNvPr>
          <p:cNvPicPr preferRelativeResize="0"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375" y="1376363"/>
            <a:ext cx="2873375" cy="2474912"/>
          </a:xfrm>
          <a:prstGeom prst="rect">
            <a:avLst/>
          </a:prstGeom>
          <a:noFill/>
          <a:ln w="9525" cap="flat" cmpd="sng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  <p:cxnSp>
        <p:nvCxnSpPr>
          <p:cNvPr id="346" name="Shape 346">
            <a:extLst>
              <a:ext uri="{FF2B5EF4-FFF2-40B4-BE49-F238E27FC236}">
                <a16:creationId xmlns:a16="http://schemas.microsoft.com/office/drawing/2014/main" id="{69142BA0-C5D4-4441-AD01-B212BA29824B}"/>
              </a:ext>
            </a:extLst>
          </p:cNvPr>
          <p:cNvCxnSpPr>
            <a:stCxn id="344" idx="1"/>
          </p:cNvCxnSpPr>
          <p:nvPr/>
        </p:nvCxnSpPr>
        <p:spPr>
          <a:xfrm flipH="1">
            <a:off x="3025775" y="1711325"/>
            <a:ext cx="1000125" cy="106363"/>
          </a:xfrm>
          <a:prstGeom prst="straightConnector1">
            <a:avLst/>
          </a:prstGeom>
          <a:ln w="6350">
            <a:solidFill>
              <a:srgbClr val="F98634"/>
            </a:solidFill>
            <a:headEnd type="none" w="lg" len="lg"/>
            <a:tailEnd type="stealth" w="lg" len="lg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347" name="Shape 347">
            <a:extLst>
              <a:ext uri="{FF2B5EF4-FFF2-40B4-BE49-F238E27FC236}">
                <a16:creationId xmlns:a16="http://schemas.microsoft.com/office/drawing/2014/main" id="{04E8C6F4-7328-4CD1-BF85-E7010E82B8FA}"/>
              </a:ext>
            </a:extLst>
          </p:cNvPr>
          <p:cNvPicPr preferRelativeResize="0"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5638" y="2354263"/>
            <a:ext cx="3440112" cy="1941512"/>
          </a:xfrm>
          <a:prstGeom prst="rect">
            <a:avLst/>
          </a:prstGeom>
          <a:noFill/>
          <a:ln w="9525" cap="flat" cmpd="sng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  <p:cxnSp>
        <p:nvCxnSpPr>
          <p:cNvPr id="348" name="Shape 348">
            <a:extLst>
              <a:ext uri="{FF2B5EF4-FFF2-40B4-BE49-F238E27FC236}">
                <a16:creationId xmlns:a16="http://schemas.microsoft.com/office/drawing/2014/main" id="{804A71CD-0B3C-42F8-83C1-ECE529C711E9}"/>
              </a:ext>
            </a:extLst>
          </p:cNvPr>
          <p:cNvCxnSpPr/>
          <p:nvPr/>
        </p:nvCxnSpPr>
        <p:spPr>
          <a:xfrm>
            <a:off x="5137150" y="2044700"/>
            <a:ext cx="0" cy="309563"/>
          </a:xfrm>
          <a:prstGeom prst="straightConnector1">
            <a:avLst/>
          </a:prstGeom>
          <a:ln w="6350">
            <a:solidFill>
              <a:srgbClr val="F98634"/>
            </a:solidFill>
            <a:headEnd type="none" w="lg" len="lg"/>
            <a:tailEnd type="stealth" w="lg" len="lg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9" name="Shape 329">
            <a:extLst>
              <a:ext uri="{FF2B5EF4-FFF2-40B4-BE49-F238E27FC236}">
                <a16:creationId xmlns:a16="http://schemas.microsoft.com/office/drawing/2014/main" id="{4DE8449B-7F28-4873-A7B4-81E0736A749A}"/>
              </a:ext>
            </a:extLst>
          </p:cNvPr>
          <p:cNvSpPr txBox="1"/>
          <p:nvPr/>
        </p:nvSpPr>
        <p:spPr>
          <a:xfrm>
            <a:off x="1450975" y="193675"/>
            <a:ext cx="3956050" cy="309563"/>
          </a:xfrm>
          <a:prstGeom prst="rect">
            <a:avLst/>
          </a:prstGeom>
          <a:noFill/>
          <a:ln>
            <a:noFill/>
          </a:ln>
        </p:spPr>
        <p:txBody>
          <a:bodyPr lIns="51420" tIns="25703" rIns="51420" bIns="25703"/>
          <a:lstStyle/>
          <a:p>
            <a:pPr algn="ctr">
              <a:lnSpc>
                <a:spcPct val="114000"/>
              </a:lnSpc>
              <a:buClr>
                <a:srgbClr val="E36C09"/>
              </a:buClr>
              <a:buSzPct val="25000"/>
              <a:defRPr/>
            </a:pPr>
            <a:r>
              <a:rPr lang="en-US" sz="1518" b="1" dirty="0" err="1">
                <a:solidFill>
                  <a:srgbClr val="F98634"/>
                </a:solidFill>
                <a:sym typeface="Calibri"/>
              </a:rPr>
              <a:t>Формирование</a:t>
            </a:r>
            <a:r>
              <a:rPr lang="en-US" sz="1518" b="1" dirty="0">
                <a:solidFill>
                  <a:srgbClr val="F98634"/>
                </a:solidFill>
                <a:sym typeface="Calibri"/>
              </a:rPr>
              <a:t> </a:t>
            </a:r>
            <a:r>
              <a:rPr lang="en-US" sz="1518" b="1" dirty="0" err="1">
                <a:solidFill>
                  <a:srgbClr val="F98634"/>
                </a:solidFill>
                <a:sym typeface="Calibri"/>
              </a:rPr>
              <a:t>квитанций</a:t>
            </a:r>
            <a:r>
              <a:rPr lang="en-US" sz="1518" b="1" dirty="0">
                <a:solidFill>
                  <a:srgbClr val="F98634"/>
                </a:solidFill>
                <a:sym typeface="Calibri"/>
              </a:rPr>
              <a:t> </a:t>
            </a:r>
            <a:r>
              <a:rPr lang="en-US" sz="1518" b="1" dirty="0" err="1">
                <a:solidFill>
                  <a:srgbClr val="F98634"/>
                </a:solidFill>
                <a:sym typeface="Calibri"/>
              </a:rPr>
              <a:t>на</a:t>
            </a:r>
            <a:r>
              <a:rPr lang="en-US" sz="1518" b="1" dirty="0">
                <a:solidFill>
                  <a:srgbClr val="F98634"/>
                </a:solidFill>
                <a:sym typeface="Calibri"/>
              </a:rPr>
              <a:t> </a:t>
            </a:r>
            <a:r>
              <a:rPr lang="en-US" sz="1518" b="1" dirty="0" err="1">
                <a:solidFill>
                  <a:srgbClr val="F98634"/>
                </a:solidFill>
                <a:sym typeface="Calibri"/>
              </a:rPr>
              <a:t>оплату</a:t>
            </a:r>
            <a:endParaRPr lang="en-US" sz="1518" b="1" dirty="0">
              <a:solidFill>
                <a:srgbClr val="F98634"/>
              </a:solidFill>
              <a:sym typeface="Calibri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Shape 355">
            <a:extLst>
              <a:ext uri="{FF2B5EF4-FFF2-40B4-BE49-F238E27FC236}">
                <a16:creationId xmlns:a16="http://schemas.microsoft.com/office/drawing/2014/main" id="{B40D3BFB-53D3-4E7E-902B-91F58CDBE1B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lIns="51420" tIns="25703" rIns="51420" bIns="25703" anchor="t">
            <a:no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buClr>
                <a:srgbClr val="FFFFFF"/>
              </a:buClr>
              <a:buSzPct val="25000"/>
            </a:pPr>
            <a:fld id="{18D3FCAE-C797-4F52-90B5-6A9DD223FA96}" type="slidenum">
              <a:rPr lang="en-US" altLang="ru-RU" sz="700" b="1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pPr>
                <a:buClr>
                  <a:srgbClr val="FFFFFF"/>
                </a:buClr>
                <a:buSzPct val="25000"/>
              </a:pPr>
              <a:t>35</a:t>
            </a:fld>
            <a:endParaRPr lang="en-US" altLang="ru-RU" sz="700" b="1">
              <a:solidFill>
                <a:srgbClr val="FFFFFF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56" name="Shape 356">
            <a:extLst>
              <a:ext uri="{FF2B5EF4-FFF2-40B4-BE49-F238E27FC236}">
                <a16:creationId xmlns:a16="http://schemas.microsoft.com/office/drawing/2014/main" id="{5930710C-B5E3-4B69-872D-D8598912327D}"/>
              </a:ext>
            </a:extLst>
          </p:cNvPr>
          <p:cNvSpPr txBox="1"/>
          <p:nvPr/>
        </p:nvSpPr>
        <p:spPr>
          <a:xfrm>
            <a:off x="1450975" y="228600"/>
            <a:ext cx="3956050" cy="307975"/>
          </a:xfrm>
          <a:prstGeom prst="rect">
            <a:avLst/>
          </a:prstGeom>
          <a:noFill/>
          <a:ln>
            <a:noFill/>
          </a:ln>
        </p:spPr>
        <p:txBody>
          <a:bodyPr lIns="51420" tIns="25703" rIns="51420" bIns="25703"/>
          <a:lstStyle>
            <a:defPPr>
              <a:defRPr lang="en-US"/>
            </a:defPPr>
            <a:lvl1pPr>
              <a:lnSpc>
                <a:spcPct val="114000"/>
              </a:lnSpc>
              <a:buClr>
                <a:srgbClr val="E36C09"/>
              </a:buClr>
              <a:buSzPct val="25000"/>
              <a:defRPr sz="5400" b="1">
                <a:solidFill>
                  <a:srgbClr val="0070C0"/>
                </a:solidFill>
                <a:cs typeface="Arial" pitchFamily="34" charset="0"/>
              </a:defRPr>
            </a:lvl1pPr>
          </a:lstStyle>
          <a:p>
            <a:pPr algn="ctr">
              <a:defRPr/>
            </a:pPr>
            <a:r>
              <a:rPr lang="en-US" sz="1518" dirty="0" err="1">
                <a:solidFill>
                  <a:srgbClr val="F98634"/>
                </a:solidFill>
                <a:sym typeface="Calibri"/>
              </a:rPr>
              <a:t>Работа</a:t>
            </a:r>
            <a:r>
              <a:rPr lang="en-US" sz="1518" dirty="0">
                <a:solidFill>
                  <a:srgbClr val="F98634"/>
                </a:solidFill>
                <a:sym typeface="Calibri"/>
              </a:rPr>
              <a:t> с </a:t>
            </a:r>
            <a:r>
              <a:rPr lang="en-US" sz="1518" dirty="0" err="1">
                <a:solidFill>
                  <a:srgbClr val="F98634"/>
                </a:solidFill>
                <a:sym typeface="Calibri"/>
              </a:rPr>
              <a:t>приборами</a:t>
            </a:r>
            <a:r>
              <a:rPr lang="en-US" sz="1518" dirty="0">
                <a:solidFill>
                  <a:srgbClr val="F98634"/>
                </a:solidFill>
                <a:sym typeface="Calibri"/>
              </a:rPr>
              <a:t> </a:t>
            </a:r>
            <a:r>
              <a:rPr lang="en-US" sz="1518" dirty="0" err="1">
                <a:solidFill>
                  <a:srgbClr val="F98634"/>
                </a:solidFill>
                <a:sym typeface="Calibri"/>
              </a:rPr>
              <a:t>учета</a:t>
            </a:r>
            <a:endParaRPr lang="en-US" sz="1518" dirty="0">
              <a:solidFill>
                <a:srgbClr val="F98634"/>
              </a:solidFill>
              <a:sym typeface="Calibri"/>
            </a:endParaRPr>
          </a:p>
        </p:txBody>
      </p:sp>
      <p:sp>
        <p:nvSpPr>
          <p:cNvPr id="357" name="Shape 357">
            <a:extLst>
              <a:ext uri="{FF2B5EF4-FFF2-40B4-BE49-F238E27FC236}">
                <a16:creationId xmlns:a16="http://schemas.microsoft.com/office/drawing/2014/main" id="{42DD7E38-AC89-4DA6-9B41-99E099EF721B}"/>
              </a:ext>
            </a:extLst>
          </p:cNvPr>
          <p:cNvSpPr txBox="1"/>
          <p:nvPr/>
        </p:nvSpPr>
        <p:spPr>
          <a:xfrm>
            <a:off x="355600" y="1038225"/>
            <a:ext cx="3114675" cy="1268413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51420" tIns="51420" rIns="51420" bIns="51420"/>
          <a:lstStyle/>
          <a:p>
            <a:pPr indent="-167848" algn="just">
              <a:lnSpc>
                <a:spcPct val="150000"/>
              </a:lnSpc>
              <a:buClr>
                <a:schemeClr val="dk1"/>
              </a:buClr>
              <a:buSzPct val="100000"/>
              <a:defRPr/>
            </a:pPr>
            <a:r>
              <a:rPr lang="en-US" sz="1012" b="1" dirty="0" err="1">
                <a:cs typeface="Arial" charset="0"/>
                <a:sym typeface="Roboto"/>
              </a:rPr>
              <a:t>Хранение</a:t>
            </a:r>
            <a:r>
              <a:rPr lang="en-US" sz="1012" b="1" dirty="0">
                <a:cs typeface="Arial" charset="0"/>
                <a:sym typeface="Roboto"/>
              </a:rPr>
              <a:t> </a:t>
            </a:r>
            <a:r>
              <a:rPr lang="en-US" sz="1012" b="1" dirty="0" err="1">
                <a:cs typeface="Arial" charset="0"/>
                <a:sym typeface="Roboto"/>
              </a:rPr>
              <a:t>списка</a:t>
            </a:r>
            <a:r>
              <a:rPr lang="en-US" sz="1012" b="1" dirty="0">
                <a:cs typeface="Arial" charset="0"/>
                <a:sym typeface="Roboto"/>
              </a:rPr>
              <a:t> </a:t>
            </a:r>
            <a:r>
              <a:rPr lang="en-US" sz="1012" b="1" dirty="0" err="1">
                <a:cs typeface="Arial" charset="0"/>
                <a:sym typeface="Roboto"/>
              </a:rPr>
              <a:t>приборов</a:t>
            </a:r>
            <a:r>
              <a:rPr lang="en-US" sz="1012" b="1" dirty="0">
                <a:cs typeface="Arial" charset="0"/>
                <a:sym typeface="Roboto"/>
              </a:rPr>
              <a:t> </a:t>
            </a:r>
            <a:r>
              <a:rPr lang="en-US" sz="1012" b="1" dirty="0" err="1">
                <a:cs typeface="Arial" charset="0"/>
                <a:sym typeface="Roboto"/>
              </a:rPr>
              <a:t>учета</a:t>
            </a:r>
            <a:r>
              <a:rPr lang="en-US" sz="1012" b="1" dirty="0">
                <a:cs typeface="Arial" charset="0"/>
                <a:sym typeface="Roboto"/>
              </a:rPr>
              <a:t>:</a:t>
            </a:r>
          </a:p>
          <a:p>
            <a:pPr marL="160706" indent="-160706">
              <a:lnSpc>
                <a:spcPct val="150000"/>
              </a:lnSpc>
              <a:buClr>
                <a:srgbClr val="F98634"/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ru-RU" sz="1012" dirty="0">
                <a:cs typeface="Arial" charset="0"/>
                <a:sym typeface="Roboto"/>
              </a:rPr>
              <a:t>И</a:t>
            </a:r>
            <a:r>
              <a:rPr lang="en-US" sz="1012" dirty="0" err="1">
                <a:cs typeface="Arial" charset="0"/>
                <a:sym typeface="Roboto"/>
              </a:rPr>
              <a:t>ндивидуальные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ru-RU" sz="1012" dirty="0">
                <a:cs typeface="Arial" charset="0"/>
                <a:sym typeface="Roboto"/>
              </a:rPr>
              <a:t>приборы учета</a:t>
            </a:r>
            <a:r>
              <a:rPr lang="en-US" sz="1012" dirty="0">
                <a:cs typeface="Arial" charset="0"/>
                <a:sym typeface="Roboto"/>
              </a:rPr>
              <a:t> (</a:t>
            </a:r>
            <a:r>
              <a:rPr lang="en-US" sz="1012" dirty="0" err="1">
                <a:cs typeface="Arial" charset="0"/>
                <a:sym typeface="Roboto"/>
              </a:rPr>
              <a:t>квартирные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ru-RU" sz="1012" dirty="0">
                <a:cs typeface="Arial" charset="0"/>
                <a:sym typeface="Roboto"/>
              </a:rPr>
              <a:t>приборы учета</a:t>
            </a:r>
            <a:r>
              <a:rPr lang="en-US" sz="1012" dirty="0">
                <a:cs typeface="Arial" charset="0"/>
                <a:sym typeface="Roboto"/>
              </a:rPr>
              <a:t>);</a:t>
            </a:r>
          </a:p>
          <a:p>
            <a:pPr marL="160706" indent="-160706">
              <a:lnSpc>
                <a:spcPct val="150000"/>
              </a:lnSpc>
              <a:buClr>
                <a:srgbClr val="F98634"/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ru-RU" sz="1012" dirty="0">
                <a:cs typeface="Arial" charset="0"/>
                <a:sym typeface="Roboto"/>
              </a:rPr>
              <a:t>О</a:t>
            </a:r>
            <a:r>
              <a:rPr lang="en-US" sz="1012" dirty="0" err="1">
                <a:cs typeface="Arial" charset="0"/>
                <a:sym typeface="Roboto"/>
              </a:rPr>
              <a:t>бщедомовые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ru-RU" sz="1012" dirty="0">
                <a:cs typeface="Arial" charset="0"/>
                <a:sym typeface="Roboto"/>
              </a:rPr>
              <a:t>приборы учета</a:t>
            </a:r>
            <a:r>
              <a:rPr lang="en-US" sz="1012" dirty="0">
                <a:cs typeface="Arial" charset="0"/>
                <a:sym typeface="Roboto"/>
              </a:rPr>
              <a:t> (</a:t>
            </a:r>
            <a:r>
              <a:rPr lang="en-US" sz="1012" dirty="0" err="1">
                <a:cs typeface="Arial" charset="0"/>
                <a:sym typeface="Roboto"/>
              </a:rPr>
              <a:t>коллективные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приборы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учета</a:t>
            </a:r>
            <a:r>
              <a:rPr lang="en-US" sz="1012" dirty="0">
                <a:cs typeface="Arial" charset="0"/>
                <a:sym typeface="Roboto"/>
              </a:rPr>
              <a:t>);</a:t>
            </a:r>
          </a:p>
          <a:p>
            <a:pPr marL="160706" indent="-160706">
              <a:lnSpc>
                <a:spcPct val="150000"/>
              </a:lnSpc>
              <a:spcBef>
                <a:spcPts val="281"/>
              </a:spcBef>
              <a:spcAft>
                <a:spcPts val="900"/>
              </a:spcAft>
              <a:buClr>
                <a:srgbClr val="F98634"/>
              </a:buClr>
              <a:buSzPct val="100000"/>
              <a:buFont typeface="Wingdings" panose="05000000000000000000" pitchFamily="2" charset="2"/>
              <a:buChar char="ü"/>
              <a:defRPr/>
            </a:pPr>
            <a:endParaRPr sz="1012" dirty="0">
              <a:cs typeface="Arial" charset="0"/>
              <a:sym typeface="Roboto"/>
            </a:endParaRPr>
          </a:p>
        </p:txBody>
      </p:sp>
      <p:sp>
        <p:nvSpPr>
          <p:cNvPr id="358" name="Shape 358">
            <a:extLst>
              <a:ext uri="{FF2B5EF4-FFF2-40B4-BE49-F238E27FC236}">
                <a16:creationId xmlns:a16="http://schemas.microsoft.com/office/drawing/2014/main" id="{18D80514-35CB-4221-B908-F828B6BF51C8}"/>
              </a:ext>
            </a:extLst>
          </p:cNvPr>
          <p:cNvSpPr txBox="1"/>
          <p:nvPr/>
        </p:nvSpPr>
        <p:spPr>
          <a:xfrm>
            <a:off x="3684588" y="1038225"/>
            <a:ext cx="2859087" cy="1706563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51420" tIns="51420" rIns="51420" bIns="51420"/>
          <a:lstStyle/>
          <a:p>
            <a:pPr indent="-167848" algn="just">
              <a:lnSpc>
                <a:spcPct val="150000"/>
              </a:lnSpc>
              <a:buClr>
                <a:schemeClr val="dk1"/>
              </a:buClr>
              <a:buSzPct val="100000"/>
              <a:defRPr/>
            </a:pPr>
            <a:r>
              <a:rPr lang="en-US" sz="1012" b="1" dirty="0" err="1">
                <a:cs typeface="Arial" charset="0"/>
                <a:sym typeface="Roboto"/>
              </a:rPr>
              <a:t>Различные</a:t>
            </a:r>
            <a:r>
              <a:rPr lang="en-US" sz="1012" b="1" dirty="0">
                <a:cs typeface="Arial" charset="0"/>
                <a:sym typeface="Roboto"/>
              </a:rPr>
              <a:t> </a:t>
            </a:r>
            <a:r>
              <a:rPr lang="en-US" sz="1012" b="1" dirty="0" err="1">
                <a:cs typeface="Arial" charset="0"/>
                <a:sym typeface="Roboto"/>
              </a:rPr>
              <a:t>характеристики</a:t>
            </a:r>
            <a:r>
              <a:rPr lang="en-US" sz="1012" b="1" dirty="0">
                <a:cs typeface="Arial" charset="0"/>
                <a:sym typeface="Roboto"/>
              </a:rPr>
              <a:t> </a:t>
            </a:r>
            <a:r>
              <a:rPr lang="ru-RU" sz="1012" b="1" dirty="0" err="1">
                <a:cs typeface="Arial" charset="0"/>
                <a:sym typeface="Roboto"/>
              </a:rPr>
              <a:t>приборо</a:t>
            </a:r>
            <a:r>
              <a:rPr lang="en-US" sz="1012" b="1" dirty="0">
                <a:cs typeface="Arial" charset="0"/>
                <a:sym typeface="Roboto"/>
              </a:rPr>
              <a:t>в</a:t>
            </a:r>
            <a:r>
              <a:rPr lang="ru-RU" sz="1012" b="1" dirty="0">
                <a:cs typeface="Arial" charset="0"/>
                <a:sym typeface="Roboto"/>
              </a:rPr>
              <a:t> учета</a:t>
            </a:r>
            <a:r>
              <a:rPr lang="en-US" sz="1012" b="1" dirty="0">
                <a:cs typeface="Arial" charset="0"/>
                <a:sym typeface="Roboto"/>
              </a:rPr>
              <a:t>:</a:t>
            </a:r>
          </a:p>
          <a:p>
            <a:pPr marL="160706" indent="-160706">
              <a:lnSpc>
                <a:spcPct val="150000"/>
              </a:lnSpc>
              <a:buClr>
                <a:srgbClr val="F98634"/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ru-RU" sz="1012" dirty="0">
                <a:cs typeface="Arial" charset="0"/>
                <a:sym typeface="Roboto"/>
              </a:rPr>
              <a:t>П</a:t>
            </a:r>
            <a:r>
              <a:rPr lang="en-US" sz="1012" dirty="0" err="1">
                <a:cs typeface="Arial" charset="0"/>
                <a:sym typeface="Roboto"/>
              </a:rPr>
              <a:t>оддержка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многотарифных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ru-RU" sz="1012" dirty="0">
                <a:cs typeface="Arial" charset="0"/>
                <a:sym typeface="Roboto"/>
              </a:rPr>
              <a:t>прибор</a:t>
            </a:r>
            <a:r>
              <a:rPr lang="en-US" sz="1012" dirty="0" err="1">
                <a:cs typeface="Arial" charset="0"/>
                <a:sym typeface="Roboto"/>
              </a:rPr>
              <a:t>ов</a:t>
            </a:r>
            <a:r>
              <a:rPr lang="ru-RU" sz="1012" dirty="0">
                <a:cs typeface="Arial" charset="0"/>
                <a:sym typeface="Roboto"/>
              </a:rPr>
              <a:t> учета</a:t>
            </a:r>
            <a:r>
              <a:rPr lang="en-US" sz="1012" dirty="0">
                <a:cs typeface="Arial" charset="0"/>
                <a:sym typeface="Roboto"/>
              </a:rPr>
              <a:t> (</a:t>
            </a:r>
            <a:r>
              <a:rPr lang="en-US" sz="1012" dirty="0" err="1">
                <a:cs typeface="Arial" charset="0"/>
                <a:sym typeface="Roboto"/>
              </a:rPr>
              <a:t>однотарифные</a:t>
            </a:r>
            <a:r>
              <a:rPr lang="en-US" sz="1012" dirty="0">
                <a:cs typeface="Arial" charset="0"/>
                <a:sym typeface="Roboto"/>
              </a:rPr>
              <a:t>, </a:t>
            </a:r>
            <a:r>
              <a:rPr lang="en-US" sz="1012" dirty="0" err="1">
                <a:cs typeface="Arial" charset="0"/>
                <a:sym typeface="Roboto"/>
              </a:rPr>
              <a:t>двухтарифные</a:t>
            </a:r>
            <a:r>
              <a:rPr lang="en-US" sz="1012" dirty="0">
                <a:cs typeface="Arial" charset="0"/>
                <a:sym typeface="Roboto"/>
              </a:rPr>
              <a:t>, </a:t>
            </a:r>
            <a:r>
              <a:rPr lang="en-US" sz="1012" dirty="0" err="1">
                <a:cs typeface="Arial" charset="0"/>
                <a:sym typeface="Roboto"/>
              </a:rPr>
              <a:t>трехтарифные</a:t>
            </a:r>
            <a:r>
              <a:rPr lang="en-US" sz="1012" dirty="0">
                <a:cs typeface="Arial" charset="0"/>
                <a:sym typeface="Roboto"/>
              </a:rPr>
              <a:t>);</a:t>
            </a:r>
          </a:p>
          <a:p>
            <a:pPr marL="160706" indent="-160706">
              <a:lnSpc>
                <a:spcPct val="150000"/>
              </a:lnSpc>
              <a:buClr>
                <a:srgbClr val="F98634"/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ru-RU" sz="1012" dirty="0">
                <a:cs typeface="Arial" charset="0"/>
                <a:sym typeface="Roboto"/>
              </a:rPr>
              <a:t>О</a:t>
            </a:r>
            <a:r>
              <a:rPr lang="en-US" sz="1012" dirty="0" err="1">
                <a:cs typeface="Arial" charset="0"/>
                <a:sym typeface="Roboto"/>
              </a:rPr>
              <a:t>пломбировка</a:t>
            </a:r>
            <a:r>
              <a:rPr lang="en-US" sz="1012" dirty="0">
                <a:cs typeface="Arial" charset="0"/>
                <a:sym typeface="Roboto"/>
              </a:rPr>
              <a:t> и </a:t>
            </a:r>
            <a:r>
              <a:rPr lang="en-US" sz="1012" dirty="0" err="1">
                <a:cs typeface="Arial" charset="0"/>
                <a:sym typeface="Roboto"/>
              </a:rPr>
              <a:t>поверка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приборов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учета</a:t>
            </a:r>
            <a:r>
              <a:rPr lang="en-US" sz="1012" dirty="0">
                <a:cs typeface="Arial" charset="0"/>
                <a:sym typeface="Roboto"/>
              </a:rPr>
              <a:t>;</a:t>
            </a:r>
          </a:p>
          <a:p>
            <a:pPr marL="160706" indent="-160706">
              <a:lnSpc>
                <a:spcPct val="150000"/>
              </a:lnSpc>
              <a:buClr>
                <a:srgbClr val="F98634"/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ru-RU" sz="1012" dirty="0">
                <a:cs typeface="Arial" charset="0"/>
                <a:sym typeface="Roboto"/>
              </a:rPr>
              <a:t>К</a:t>
            </a:r>
            <a:r>
              <a:rPr lang="en-US" sz="1012" dirty="0" err="1">
                <a:cs typeface="Arial" charset="0"/>
                <a:sym typeface="Roboto"/>
              </a:rPr>
              <a:t>оэффициент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трансформации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ru-RU" sz="1012" dirty="0">
                <a:cs typeface="Arial" charset="0"/>
                <a:sym typeface="Roboto"/>
              </a:rPr>
              <a:t>прибора учета</a:t>
            </a:r>
            <a:r>
              <a:rPr lang="en-US" sz="1012" dirty="0">
                <a:cs typeface="Arial" charset="0"/>
                <a:sym typeface="Roboto"/>
              </a:rPr>
              <a:t>;</a:t>
            </a:r>
          </a:p>
          <a:p>
            <a:pPr marL="160706" indent="-160706">
              <a:lnSpc>
                <a:spcPct val="150000"/>
              </a:lnSpc>
              <a:buClr>
                <a:srgbClr val="F98634"/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ru-RU" sz="1012" dirty="0">
                <a:cs typeface="Arial" charset="0"/>
                <a:sym typeface="Roboto"/>
              </a:rPr>
              <a:t>Т</a:t>
            </a:r>
            <a:r>
              <a:rPr lang="en-US" sz="1012" dirty="0" err="1">
                <a:cs typeface="Arial" charset="0"/>
                <a:sym typeface="Roboto"/>
              </a:rPr>
              <a:t>емпературный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коэффициент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ru-RU" sz="1012" dirty="0">
                <a:cs typeface="Arial" charset="0"/>
                <a:sym typeface="Roboto"/>
              </a:rPr>
              <a:t>прибора учета</a:t>
            </a:r>
            <a:r>
              <a:rPr lang="en-US" sz="1012" dirty="0">
                <a:cs typeface="Arial" charset="0"/>
                <a:sym typeface="Roboto"/>
              </a:rPr>
              <a:t>;</a:t>
            </a:r>
          </a:p>
          <a:p>
            <a:pPr marL="160706" indent="-160706">
              <a:lnSpc>
                <a:spcPct val="150000"/>
              </a:lnSpc>
              <a:buClr>
                <a:srgbClr val="F98634"/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ru-RU" sz="1012" dirty="0">
                <a:cs typeface="Arial" charset="0"/>
                <a:sym typeface="Roboto"/>
              </a:rPr>
              <a:t>Б</a:t>
            </a:r>
            <a:r>
              <a:rPr lang="en-US" sz="1012" dirty="0" err="1">
                <a:cs typeface="Arial" charset="0"/>
                <a:sym typeface="Roboto"/>
              </a:rPr>
              <a:t>ольшая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разрядность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значений</a:t>
            </a:r>
            <a:r>
              <a:rPr lang="ru-RU" sz="1012" dirty="0">
                <a:cs typeface="Arial" charset="0"/>
                <a:sym typeface="Roboto"/>
              </a:rPr>
              <a:t>.</a:t>
            </a:r>
            <a:endParaRPr lang="en-US" sz="1012" dirty="0">
              <a:cs typeface="Arial" charset="0"/>
              <a:sym typeface="Roboto"/>
            </a:endParaRPr>
          </a:p>
          <a:p>
            <a:pPr>
              <a:lnSpc>
                <a:spcPct val="115000"/>
              </a:lnSpc>
              <a:spcBef>
                <a:spcPts val="281"/>
              </a:spcBef>
              <a:spcAft>
                <a:spcPts val="900"/>
              </a:spcAft>
              <a:defRPr/>
            </a:pPr>
            <a:endParaRPr sz="225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59" name="Shape 359">
            <a:extLst>
              <a:ext uri="{FF2B5EF4-FFF2-40B4-BE49-F238E27FC236}">
                <a16:creationId xmlns:a16="http://schemas.microsoft.com/office/drawing/2014/main" id="{BCEB90E4-8A3A-48AA-B9B2-B9E523025EB8}"/>
              </a:ext>
            </a:extLst>
          </p:cNvPr>
          <p:cNvSpPr txBox="1"/>
          <p:nvPr/>
        </p:nvSpPr>
        <p:spPr>
          <a:xfrm>
            <a:off x="333375" y="2306638"/>
            <a:ext cx="2906713" cy="2025650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51420" tIns="51420" rIns="51420" bIns="51420"/>
          <a:lstStyle/>
          <a:p>
            <a:pPr indent="-167848" algn="just">
              <a:lnSpc>
                <a:spcPct val="150000"/>
              </a:lnSpc>
              <a:buClr>
                <a:schemeClr val="dk1"/>
              </a:buClr>
              <a:buSzPct val="100000"/>
              <a:defRPr/>
            </a:pPr>
            <a:r>
              <a:rPr lang="en-US" sz="1012" b="1" dirty="0" err="1">
                <a:cs typeface="Arial" charset="0"/>
                <a:sym typeface="Roboto"/>
              </a:rPr>
              <a:t>Операции</a:t>
            </a:r>
            <a:r>
              <a:rPr lang="en-US" sz="1012" b="1" dirty="0">
                <a:cs typeface="Arial" charset="0"/>
                <a:sym typeface="Roboto"/>
              </a:rPr>
              <a:t> с </a:t>
            </a:r>
            <a:r>
              <a:rPr lang="ru-RU" sz="1012" b="1" dirty="0">
                <a:cs typeface="Arial" charset="0"/>
                <a:sym typeface="Roboto"/>
              </a:rPr>
              <a:t>прибор</a:t>
            </a:r>
            <a:r>
              <a:rPr lang="en-US" sz="1012" b="1" dirty="0" err="1">
                <a:cs typeface="Arial" charset="0"/>
                <a:sym typeface="Roboto"/>
              </a:rPr>
              <a:t>ами</a:t>
            </a:r>
            <a:r>
              <a:rPr lang="ru-RU" sz="1012" b="1" dirty="0">
                <a:cs typeface="Arial" charset="0"/>
                <a:sym typeface="Roboto"/>
              </a:rPr>
              <a:t> учета</a:t>
            </a:r>
            <a:r>
              <a:rPr lang="en-US" sz="1012" b="1" dirty="0">
                <a:cs typeface="Arial" charset="0"/>
                <a:sym typeface="Roboto"/>
              </a:rPr>
              <a:t>:</a:t>
            </a:r>
          </a:p>
          <a:p>
            <a:pPr marL="160706" indent="-160706">
              <a:lnSpc>
                <a:spcPct val="150000"/>
              </a:lnSpc>
              <a:buClr>
                <a:srgbClr val="F98634"/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en-US" sz="1012" dirty="0" err="1">
                <a:cs typeface="Arial" charset="0"/>
                <a:sym typeface="Roboto"/>
              </a:rPr>
              <a:t>Установка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ru-RU" sz="1012" dirty="0">
                <a:cs typeface="Arial" charset="0"/>
                <a:sym typeface="Roboto"/>
              </a:rPr>
              <a:t>прибор</a:t>
            </a:r>
            <a:r>
              <a:rPr lang="en-US" sz="1012" dirty="0" err="1">
                <a:cs typeface="Arial" charset="0"/>
                <a:sym typeface="Roboto"/>
              </a:rPr>
              <a:t>ов</a:t>
            </a:r>
            <a:r>
              <a:rPr lang="ru-RU" sz="1012" dirty="0">
                <a:cs typeface="Arial" charset="0"/>
                <a:sym typeface="Roboto"/>
              </a:rPr>
              <a:t> учета</a:t>
            </a:r>
            <a:r>
              <a:rPr lang="en-US" sz="1012" dirty="0">
                <a:cs typeface="Arial" charset="0"/>
                <a:sym typeface="Roboto"/>
              </a:rPr>
              <a:t>;</a:t>
            </a:r>
          </a:p>
          <a:p>
            <a:pPr marL="160706" indent="-160706">
              <a:lnSpc>
                <a:spcPct val="150000"/>
              </a:lnSpc>
              <a:buClr>
                <a:srgbClr val="F98634"/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en-US" sz="1012" dirty="0" err="1">
                <a:cs typeface="Arial" charset="0"/>
                <a:sym typeface="Roboto"/>
              </a:rPr>
              <a:t>Ввод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начальных</a:t>
            </a:r>
            <a:r>
              <a:rPr lang="en-US" sz="1012" dirty="0">
                <a:cs typeface="Arial" charset="0"/>
                <a:sym typeface="Roboto"/>
              </a:rPr>
              <a:t> и </a:t>
            </a:r>
            <a:r>
              <a:rPr lang="en-US" sz="1012" dirty="0" err="1">
                <a:cs typeface="Arial" charset="0"/>
                <a:sym typeface="Roboto"/>
              </a:rPr>
              <a:t>текущих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показаний</a:t>
            </a:r>
            <a:r>
              <a:rPr lang="en-US" sz="1012" dirty="0">
                <a:cs typeface="Arial" charset="0"/>
                <a:sym typeface="Roboto"/>
              </a:rPr>
              <a:t>;</a:t>
            </a:r>
          </a:p>
          <a:p>
            <a:pPr marL="160706" indent="-160706">
              <a:lnSpc>
                <a:spcPct val="150000"/>
              </a:lnSpc>
              <a:buClr>
                <a:srgbClr val="F98634"/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en-US" sz="1012" dirty="0" err="1">
                <a:cs typeface="Arial" charset="0"/>
                <a:sym typeface="Roboto"/>
              </a:rPr>
              <a:t>Массовая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загрузка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реестров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показаний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ru-RU" sz="1012" dirty="0">
                <a:cs typeface="Arial" charset="0"/>
                <a:sym typeface="Roboto"/>
              </a:rPr>
              <a:t>прибор</a:t>
            </a:r>
            <a:r>
              <a:rPr lang="en-US" sz="1012" dirty="0" err="1">
                <a:cs typeface="Arial" charset="0"/>
                <a:sym typeface="Roboto"/>
              </a:rPr>
              <a:t>ов</a:t>
            </a:r>
            <a:r>
              <a:rPr lang="ru-RU" sz="1012" dirty="0">
                <a:cs typeface="Arial" charset="0"/>
                <a:sym typeface="Roboto"/>
              </a:rPr>
              <a:t> учета</a:t>
            </a:r>
            <a:r>
              <a:rPr lang="en-US" sz="1012" dirty="0">
                <a:cs typeface="Arial" charset="0"/>
                <a:sym typeface="Roboto"/>
              </a:rPr>
              <a:t>;</a:t>
            </a:r>
          </a:p>
          <a:p>
            <a:pPr marL="160706" indent="-160706">
              <a:lnSpc>
                <a:spcPct val="150000"/>
              </a:lnSpc>
              <a:buClr>
                <a:srgbClr val="F98634"/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en-US" sz="1012" dirty="0" err="1">
                <a:cs typeface="Arial" charset="0"/>
                <a:sym typeface="Roboto"/>
              </a:rPr>
              <a:t>Отключение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ru-RU" sz="1012" dirty="0">
                <a:cs typeface="Arial" charset="0"/>
                <a:sym typeface="Roboto"/>
              </a:rPr>
              <a:t>прибор</a:t>
            </a:r>
            <a:r>
              <a:rPr lang="en-US" sz="1012" dirty="0" err="1">
                <a:cs typeface="Arial" charset="0"/>
                <a:sym typeface="Roboto"/>
              </a:rPr>
              <a:t>ов</a:t>
            </a:r>
            <a:r>
              <a:rPr lang="ru-RU" sz="1012" dirty="0">
                <a:cs typeface="Arial" charset="0"/>
                <a:sym typeface="Roboto"/>
              </a:rPr>
              <a:t> учета</a:t>
            </a:r>
            <a:r>
              <a:rPr lang="en-US" sz="1012" dirty="0">
                <a:cs typeface="Arial" charset="0"/>
                <a:sym typeface="Roboto"/>
              </a:rPr>
              <a:t>;</a:t>
            </a:r>
          </a:p>
          <a:p>
            <a:pPr marL="160706" indent="-160706">
              <a:lnSpc>
                <a:spcPct val="150000"/>
              </a:lnSpc>
              <a:buClr>
                <a:srgbClr val="F98634"/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en-US" sz="1012" dirty="0" err="1">
                <a:cs typeface="Arial" charset="0"/>
                <a:sym typeface="Roboto"/>
              </a:rPr>
              <a:t>Замена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ru-RU" sz="1012" dirty="0">
                <a:cs typeface="Arial" charset="0"/>
                <a:sym typeface="Roboto"/>
              </a:rPr>
              <a:t>прибор</a:t>
            </a:r>
            <a:r>
              <a:rPr lang="en-US" sz="1012" dirty="0" err="1">
                <a:cs typeface="Arial" charset="0"/>
                <a:sym typeface="Roboto"/>
              </a:rPr>
              <a:t>ов</a:t>
            </a:r>
            <a:r>
              <a:rPr lang="ru-RU" sz="1012" dirty="0">
                <a:cs typeface="Arial" charset="0"/>
                <a:sym typeface="Roboto"/>
              </a:rPr>
              <a:t> учета</a:t>
            </a:r>
            <a:r>
              <a:rPr lang="en-US" sz="1012" dirty="0">
                <a:cs typeface="Arial" charset="0"/>
                <a:sym typeface="Roboto"/>
              </a:rPr>
              <a:t>;</a:t>
            </a:r>
          </a:p>
          <a:p>
            <a:pPr marL="160706" indent="-160706">
              <a:lnSpc>
                <a:spcPct val="150000"/>
              </a:lnSpc>
              <a:buClr>
                <a:srgbClr val="F98634"/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en-US" sz="1012" dirty="0" err="1">
                <a:cs typeface="Arial" charset="0"/>
                <a:sym typeface="Roboto"/>
              </a:rPr>
              <a:t>Установка</a:t>
            </a:r>
            <a:r>
              <a:rPr lang="en-US" sz="1012" dirty="0">
                <a:cs typeface="Arial" charset="0"/>
                <a:sym typeface="Roboto"/>
              </a:rPr>
              <a:t> и </a:t>
            </a:r>
            <a:r>
              <a:rPr lang="en-US" sz="1012" dirty="0" err="1">
                <a:cs typeface="Arial" charset="0"/>
                <a:sym typeface="Roboto"/>
              </a:rPr>
              <a:t>контроль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даты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поверки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ru-RU" sz="1012" dirty="0">
                <a:cs typeface="Arial" charset="0"/>
                <a:sym typeface="Roboto"/>
              </a:rPr>
              <a:t>прибор</a:t>
            </a:r>
            <a:r>
              <a:rPr lang="en-US" sz="1012" dirty="0" err="1">
                <a:cs typeface="Arial" charset="0"/>
                <a:sym typeface="Roboto"/>
              </a:rPr>
              <a:t>ов</a:t>
            </a:r>
            <a:r>
              <a:rPr lang="ru-RU" sz="1012" dirty="0">
                <a:cs typeface="Arial" charset="0"/>
                <a:sym typeface="Roboto"/>
              </a:rPr>
              <a:t> учета.</a:t>
            </a:r>
            <a:endParaRPr lang="en-US" sz="1012" dirty="0">
              <a:cs typeface="Arial" charset="0"/>
              <a:sym typeface="Roboto"/>
            </a:endParaRPr>
          </a:p>
          <a:p>
            <a:pPr marL="257129" indent="-128565">
              <a:defRPr/>
            </a:pPr>
            <a:endParaRPr sz="225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78B55C07-0E7F-402B-8D1E-C0994B2D330D}"/>
              </a:ext>
            </a:extLst>
          </p:cNvPr>
          <p:cNvCxnSpPr/>
          <p:nvPr/>
        </p:nvCxnSpPr>
        <p:spPr>
          <a:xfrm>
            <a:off x="3429000" y="1276350"/>
            <a:ext cx="0" cy="2854325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79879" name="Рисунок 2">
            <a:extLst>
              <a:ext uri="{FF2B5EF4-FFF2-40B4-BE49-F238E27FC236}">
                <a16:creationId xmlns:a16="http://schemas.microsoft.com/office/drawing/2014/main" id="{65A01415-3B8D-4EDF-8581-DCACF3CC8AE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76700" y="3090863"/>
            <a:ext cx="1903413" cy="133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Shape 367">
            <a:extLst>
              <a:ext uri="{FF2B5EF4-FFF2-40B4-BE49-F238E27FC236}">
                <a16:creationId xmlns:a16="http://schemas.microsoft.com/office/drawing/2014/main" id="{56748ED1-5CE3-49C5-AE1D-1B68F3C46F1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lIns="51420" tIns="25703" rIns="51420" bIns="25703" anchor="t">
            <a:no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buClr>
                <a:srgbClr val="FFFFFF"/>
              </a:buClr>
              <a:buSzPct val="25000"/>
            </a:pPr>
            <a:fld id="{04349E3E-669C-4BDF-9241-020C836C7263}" type="slidenum">
              <a:rPr lang="en-US" altLang="ru-RU" sz="700" b="1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pPr>
                <a:buClr>
                  <a:srgbClr val="FFFFFF"/>
                </a:buClr>
                <a:buSzPct val="25000"/>
              </a:pPr>
              <a:t>36</a:t>
            </a:fld>
            <a:endParaRPr lang="en-US" altLang="ru-RU" sz="700" b="1">
              <a:solidFill>
                <a:srgbClr val="FFFFFF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69" name="Shape 369">
            <a:extLst>
              <a:ext uri="{FF2B5EF4-FFF2-40B4-BE49-F238E27FC236}">
                <a16:creationId xmlns:a16="http://schemas.microsoft.com/office/drawing/2014/main" id="{FE3BDADA-2BAF-4348-8AEE-5B70F6742D47}"/>
              </a:ext>
            </a:extLst>
          </p:cNvPr>
          <p:cNvSpPr txBox="1"/>
          <p:nvPr/>
        </p:nvSpPr>
        <p:spPr>
          <a:xfrm>
            <a:off x="357188" y="1217613"/>
            <a:ext cx="2716212" cy="2708275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51420" tIns="51420" rIns="51420" bIns="51420"/>
          <a:lstStyle/>
          <a:p>
            <a:pPr marL="160706" indent="-160706">
              <a:lnSpc>
                <a:spcPct val="150000"/>
              </a:lnSpc>
              <a:buClr>
                <a:srgbClr val="F98634"/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en-US" sz="1012" dirty="0" err="1">
                <a:cs typeface="Arial" charset="0"/>
                <a:sym typeface="Roboto"/>
              </a:rPr>
              <a:t>Загрузка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реестров</a:t>
            </a:r>
            <a:r>
              <a:rPr lang="en-US" sz="1012" dirty="0">
                <a:cs typeface="Arial" charset="0"/>
                <a:sym typeface="Roboto"/>
              </a:rPr>
              <a:t> (</a:t>
            </a:r>
            <a:r>
              <a:rPr lang="en-US" sz="1012" dirty="0" err="1">
                <a:cs typeface="Arial" charset="0"/>
                <a:sym typeface="Roboto"/>
              </a:rPr>
              <a:t>списков</a:t>
            </a:r>
            <a:r>
              <a:rPr lang="en-US" sz="1012" dirty="0">
                <a:cs typeface="Arial" charset="0"/>
                <a:sym typeface="Roboto"/>
              </a:rPr>
              <a:t>) </a:t>
            </a:r>
            <a:r>
              <a:rPr lang="en-US" sz="1012" dirty="0" err="1">
                <a:cs typeface="Arial" charset="0"/>
                <a:sym typeface="Roboto"/>
              </a:rPr>
              <a:t>показаний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ru-RU" sz="1012" dirty="0">
                <a:cs typeface="Arial" charset="0"/>
                <a:sym typeface="Roboto"/>
              </a:rPr>
              <a:t>прибор</a:t>
            </a:r>
            <a:r>
              <a:rPr lang="en-US" sz="1012" dirty="0" err="1">
                <a:cs typeface="Arial" charset="0"/>
                <a:sym typeface="Roboto"/>
              </a:rPr>
              <a:t>ов</a:t>
            </a:r>
            <a:r>
              <a:rPr lang="ru-RU" sz="1012" dirty="0">
                <a:cs typeface="Arial" charset="0"/>
                <a:sym typeface="Roboto"/>
              </a:rPr>
              <a:t> учета</a:t>
            </a:r>
            <a:r>
              <a:rPr lang="en-US" sz="1012" dirty="0">
                <a:cs typeface="Arial" charset="0"/>
                <a:sym typeface="Roboto"/>
              </a:rPr>
              <a:t>:</a:t>
            </a:r>
          </a:p>
          <a:p>
            <a:pPr marL="452823" lvl="1" indent="-160706">
              <a:lnSpc>
                <a:spcPct val="150000"/>
              </a:lnSpc>
              <a:buClr>
                <a:srgbClr val="F98634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ru-RU" sz="1012" dirty="0">
                <a:cs typeface="Arial" charset="0"/>
                <a:sym typeface="Roboto"/>
              </a:rPr>
              <a:t>И</a:t>
            </a:r>
            <a:r>
              <a:rPr lang="en-US" sz="1012" dirty="0">
                <a:cs typeface="Arial" charset="0"/>
                <a:sym typeface="Roboto"/>
              </a:rPr>
              <a:t>з </a:t>
            </a:r>
            <a:r>
              <a:rPr lang="en-US" sz="1012" dirty="0" err="1">
                <a:cs typeface="Arial" charset="0"/>
                <a:sym typeface="Roboto"/>
              </a:rPr>
              <a:t>личного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кабинета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  <a:hlinkClick r:id="rId3"/>
              </a:rPr>
              <a:t>Сайта</a:t>
            </a:r>
            <a:r>
              <a:rPr lang="en-US" sz="1012" dirty="0">
                <a:cs typeface="Arial" charset="0"/>
                <a:sym typeface="Roboto"/>
                <a:hlinkClick r:id="rId3"/>
              </a:rPr>
              <a:t> ЖКХ</a:t>
            </a:r>
            <a:r>
              <a:rPr lang="ru-RU" sz="1012" dirty="0">
                <a:cs typeface="Arial" charset="0"/>
                <a:sym typeface="Roboto"/>
                <a:hlinkClick r:id="rId3"/>
              </a:rPr>
              <a:t>;</a:t>
            </a:r>
            <a:endParaRPr lang="en-US" sz="1012" dirty="0">
              <a:cs typeface="Arial" charset="0"/>
              <a:sym typeface="Roboto"/>
              <a:hlinkClick r:id="rId4"/>
            </a:endParaRPr>
          </a:p>
          <a:p>
            <a:pPr marL="452823" lvl="1" indent="-160706">
              <a:lnSpc>
                <a:spcPct val="150000"/>
              </a:lnSpc>
              <a:buClr>
                <a:srgbClr val="F98634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ru-RU" sz="1012" dirty="0">
                <a:cs typeface="Arial" charset="0"/>
                <a:sym typeface="Roboto"/>
              </a:rPr>
              <a:t>И</a:t>
            </a:r>
            <a:r>
              <a:rPr lang="en-US" sz="1012" dirty="0">
                <a:cs typeface="Arial" charset="0"/>
                <a:sym typeface="Roboto"/>
              </a:rPr>
              <a:t>з </a:t>
            </a:r>
            <a:r>
              <a:rPr lang="en-US" sz="1012" dirty="0" err="1">
                <a:cs typeface="Arial" charset="0"/>
                <a:sym typeface="Roboto"/>
              </a:rPr>
              <a:t>различных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систем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автоматического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сбора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показаний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ru-RU" sz="1012" dirty="0">
                <a:cs typeface="Arial" charset="0"/>
                <a:sym typeface="Roboto"/>
              </a:rPr>
              <a:t>прибор</a:t>
            </a:r>
            <a:r>
              <a:rPr lang="en-US" sz="1012" dirty="0" err="1">
                <a:cs typeface="Arial" charset="0"/>
                <a:sym typeface="Roboto"/>
              </a:rPr>
              <a:t>ов</a:t>
            </a:r>
            <a:r>
              <a:rPr lang="ru-RU" sz="1012" dirty="0">
                <a:cs typeface="Arial" charset="0"/>
                <a:sym typeface="Roboto"/>
              </a:rPr>
              <a:t> учета</a:t>
            </a:r>
            <a:r>
              <a:rPr lang="en-US" sz="1012" dirty="0">
                <a:cs typeface="Arial" charset="0"/>
                <a:sym typeface="Roboto"/>
              </a:rPr>
              <a:t> (АСКУЭ)</a:t>
            </a:r>
            <a:r>
              <a:rPr lang="ru-RU" sz="1012" dirty="0">
                <a:cs typeface="Arial" charset="0"/>
                <a:sym typeface="Roboto"/>
              </a:rPr>
              <a:t>.</a:t>
            </a:r>
            <a:endParaRPr lang="en-US" sz="1012" dirty="0">
              <a:cs typeface="Arial" charset="0"/>
              <a:sym typeface="Roboto"/>
            </a:endParaRPr>
          </a:p>
          <a:p>
            <a:pPr marL="160706" indent="-160706">
              <a:lnSpc>
                <a:spcPct val="150000"/>
              </a:lnSpc>
              <a:buClr>
                <a:srgbClr val="F98634"/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en-US" sz="1012" dirty="0" err="1">
                <a:cs typeface="Arial" charset="0"/>
                <a:sym typeface="Roboto"/>
              </a:rPr>
              <a:t>Обмен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данными</a:t>
            </a:r>
            <a:r>
              <a:rPr lang="en-US" sz="1012" dirty="0">
                <a:cs typeface="Arial" charset="0"/>
                <a:sym typeface="Roboto"/>
              </a:rPr>
              <a:t> с </a:t>
            </a:r>
            <a:r>
              <a:rPr lang="en-US" sz="1012" dirty="0" err="1">
                <a:cs typeface="Arial" charset="0"/>
                <a:sym typeface="Roboto"/>
              </a:rPr>
              <a:t>системой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Город</a:t>
            </a:r>
            <a:r>
              <a:rPr lang="ru-RU" sz="1012" dirty="0">
                <a:cs typeface="Arial" charset="0"/>
                <a:sym typeface="Roboto"/>
              </a:rPr>
              <a:t>;</a:t>
            </a:r>
          </a:p>
          <a:p>
            <a:pPr marL="160706" indent="-160706">
              <a:lnSpc>
                <a:spcPct val="150000"/>
              </a:lnSpc>
              <a:buClr>
                <a:srgbClr val="F98634"/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ru-RU" sz="1012" dirty="0">
                <a:cs typeface="Arial" charset="0"/>
                <a:sym typeface="Roboto"/>
              </a:rPr>
              <a:t>Ведение нескольких приборов учета по одному объекту;</a:t>
            </a:r>
          </a:p>
          <a:p>
            <a:pPr marL="160706" indent="-160706">
              <a:lnSpc>
                <a:spcPct val="150000"/>
              </a:lnSpc>
              <a:buClr>
                <a:srgbClr val="F98634"/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ru-RU" sz="1012" dirty="0">
                <a:cs typeface="Arial" charset="0"/>
                <a:sym typeface="Roboto"/>
              </a:rPr>
              <a:t>Использование одного прибора учета на несколько объектов;</a:t>
            </a:r>
          </a:p>
          <a:p>
            <a:pPr marL="160706" indent="-160706">
              <a:lnSpc>
                <a:spcPct val="150000"/>
              </a:lnSpc>
              <a:buClr>
                <a:srgbClr val="F98634"/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ru-RU" sz="1012" dirty="0">
                <a:cs typeface="Arial" charset="0"/>
                <a:sym typeface="Roboto"/>
              </a:rPr>
              <a:t>Переход приборов учета через ноль.</a:t>
            </a:r>
          </a:p>
          <a:p>
            <a:pPr marL="121422" indent="-160706">
              <a:lnSpc>
                <a:spcPct val="150000"/>
              </a:lnSpc>
              <a:buClr>
                <a:srgbClr val="F98634"/>
              </a:buClr>
              <a:buFont typeface="Wingdings" panose="05000000000000000000" pitchFamily="2" charset="2"/>
              <a:buChar char="ü"/>
              <a:defRPr/>
            </a:pPr>
            <a:endParaRPr lang="ru-RU" sz="2400" dirty="0">
              <a:cs typeface="Arial" charset="0"/>
              <a:sym typeface="Roboto"/>
            </a:endParaRPr>
          </a:p>
          <a:p>
            <a:pPr>
              <a:lnSpc>
                <a:spcPct val="150000"/>
              </a:lnSpc>
              <a:buClr>
                <a:srgbClr val="006B9E"/>
              </a:buClr>
              <a:buSzPct val="100000"/>
              <a:defRPr/>
            </a:pPr>
            <a:endParaRPr sz="2250" dirty="0">
              <a:solidFill>
                <a:schemeClr val="dk1"/>
              </a:solidFill>
              <a:latin typeface="+mn-lt"/>
              <a:ea typeface="Roboto"/>
              <a:cs typeface="Roboto"/>
              <a:sym typeface="Roboto"/>
            </a:endParaRPr>
          </a:p>
        </p:txBody>
      </p:sp>
      <p:sp>
        <p:nvSpPr>
          <p:cNvPr id="6" name="Shape 360">
            <a:extLst>
              <a:ext uri="{FF2B5EF4-FFF2-40B4-BE49-F238E27FC236}">
                <a16:creationId xmlns:a16="http://schemas.microsoft.com/office/drawing/2014/main" id="{42E3F7ED-47F9-4F7D-BCC9-74923571B25C}"/>
              </a:ext>
            </a:extLst>
          </p:cNvPr>
          <p:cNvSpPr txBox="1"/>
          <p:nvPr/>
        </p:nvSpPr>
        <p:spPr>
          <a:xfrm>
            <a:off x="3716338" y="1217613"/>
            <a:ext cx="2670175" cy="1933575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51420" tIns="51420" rIns="51420" bIns="51420"/>
          <a:lstStyle/>
          <a:p>
            <a:pPr indent="-39284">
              <a:lnSpc>
                <a:spcPct val="150000"/>
              </a:lnSpc>
              <a:buClr>
                <a:srgbClr val="FFFFFF"/>
              </a:buClr>
              <a:defRPr/>
            </a:pPr>
            <a:r>
              <a:rPr lang="en-US" sz="1012" b="1" dirty="0" err="1">
                <a:cs typeface="Arial" charset="0"/>
                <a:sym typeface="Roboto"/>
              </a:rPr>
              <a:t>Отчетность</a:t>
            </a:r>
            <a:r>
              <a:rPr lang="en-US" sz="1012" b="1" dirty="0">
                <a:cs typeface="Arial" charset="0"/>
                <a:sym typeface="Roboto"/>
              </a:rPr>
              <a:t> и </a:t>
            </a:r>
            <a:r>
              <a:rPr lang="en-US" sz="1012" b="1" dirty="0" err="1">
                <a:cs typeface="Arial" charset="0"/>
                <a:sym typeface="Roboto"/>
              </a:rPr>
              <a:t>формы</a:t>
            </a:r>
            <a:r>
              <a:rPr lang="en-US" sz="1012" b="1" dirty="0">
                <a:cs typeface="Arial" charset="0"/>
                <a:sym typeface="Roboto"/>
              </a:rPr>
              <a:t>:</a:t>
            </a:r>
          </a:p>
          <a:p>
            <a:pPr marL="160706" indent="-160706">
              <a:lnSpc>
                <a:spcPct val="150000"/>
              </a:lnSpc>
              <a:buClr>
                <a:srgbClr val="F98634"/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en-US" sz="1012" dirty="0" err="1">
                <a:cs typeface="Arial" charset="0"/>
                <a:sym typeface="Roboto"/>
              </a:rPr>
              <a:t>Акт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ввода</a:t>
            </a:r>
            <a:r>
              <a:rPr lang="en-US" sz="1012" dirty="0">
                <a:cs typeface="Arial" charset="0"/>
                <a:sym typeface="Roboto"/>
              </a:rPr>
              <a:t> в </a:t>
            </a:r>
            <a:r>
              <a:rPr lang="en-US" sz="1012" dirty="0" err="1">
                <a:cs typeface="Arial" charset="0"/>
                <a:sym typeface="Roboto"/>
              </a:rPr>
              <a:t>эксплуатацию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ru-RU" sz="1012" dirty="0">
                <a:cs typeface="Arial" charset="0"/>
                <a:sym typeface="Roboto"/>
              </a:rPr>
              <a:t>прибор</a:t>
            </a:r>
            <a:r>
              <a:rPr lang="en-US" sz="1012" dirty="0" err="1">
                <a:cs typeface="Arial" charset="0"/>
                <a:sym typeface="Roboto"/>
              </a:rPr>
              <a:t>ов</a:t>
            </a:r>
            <a:r>
              <a:rPr lang="ru-RU" sz="1012" dirty="0">
                <a:cs typeface="Arial" charset="0"/>
                <a:sym typeface="Roboto"/>
              </a:rPr>
              <a:t> учета</a:t>
            </a:r>
            <a:r>
              <a:rPr lang="en-US" sz="1012" dirty="0">
                <a:cs typeface="Arial" charset="0"/>
                <a:sym typeface="Roboto"/>
              </a:rPr>
              <a:t>;</a:t>
            </a:r>
          </a:p>
          <a:p>
            <a:pPr marL="160706" indent="-160706">
              <a:lnSpc>
                <a:spcPct val="150000"/>
              </a:lnSpc>
              <a:buClr>
                <a:srgbClr val="F98634"/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en-US" sz="1012" dirty="0" err="1">
                <a:cs typeface="Arial" charset="0"/>
                <a:sym typeface="Roboto"/>
              </a:rPr>
              <a:t>Ведомость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контрольных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съемов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показаний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приборов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учета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потребителей</a:t>
            </a:r>
            <a:r>
              <a:rPr lang="en-US" sz="1012" dirty="0">
                <a:cs typeface="Arial" charset="0"/>
                <a:sym typeface="Roboto"/>
              </a:rPr>
              <a:t>;</a:t>
            </a:r>
          </a:p>
          <a:p>
            <a:pPr marL="160706" indent="-160706">
              <a:lnSpc>
                <a:spcPct val="150000"/>
              </a:lnSpc>
              <a:buClr>
                <a:srgbClr val="F98634"/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en-US" sz="1012" dirty="0" err="1">
                <a:cs typeface="Arial" charset="0"/>
                <a:sym typeface="Roboto"/>
              </a:rPr>
              <a:t>Отчет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по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характеристикам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приборов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учета</a:t>
            </a:r>
            <a:r>
              <a:rPr lang="en-US" sz="1012" dirty="0">
                <a:cs typeface="Arial" charset="0"/>
                <a:sym typeface="Roboto"/>
              </a:rPr>
              <a:t>;</a:t>
            </a:r>
          </a:p>
          <a:p>
            <a:pPr marL="160706" indent="-160706">
              <a:lnSpc>
                <a:spcPct val="150000"/>
              </a:lnSpc>
              <a:buClr>
                <a:srgbClr val="F98634"/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en-US" sz="1012" dirty="0" err="1">
                <a:cs typeface="Arial" charset="0"/>
                <a:sym typeface="Roboto"/>
              </a:rPr>
              <a:t>Отчет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по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потреблению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ru-RU" sz="1012" dirty="0">
                <a:cs typeface="Arial" charset="0"/>
                <a:sym typeface="Roboto"/>
              </a:rPr>
              <a:t>прибор</a:t>
            </a:r>
            <a:r>
              <a:rPr lang="en-US" sz="1012" dirty="0" err="1">
                <a:cs typeface="Arial" charset="0"/>
                <a:sym typeface="Roboto"/>
              </a:rPr>
              <a:t>ов</a:t>
            </a:r>
            <a:r>
              <a:rPr lang="ru-RU" sz="1012" dirty="0">
                <a:cs typeface="Arial" charset="0"/>
                <a:sym typeface="Roboto"/>
              </a:rPr>
              <a:t> учета</a:t>
            </a:r>
            <a:r>
              <a:rPr lang="en-US" sz="1012" dirty="0">
                <a:cs typeface="Arial" charset="0"/>
                <a:sym typeface="Roboto"/>
              </a:rPr>
              <a:t>;</a:t>
            </a:r>
          </a:p>
          <a:p>
            <a:pPr marL="160706" indent="-160706">
              <a:lnSpc>
                <a:spcPct val="150000"/>
              </a:lnSpc>
              <a:buClr>
                <a:srgbClr val="F98634"/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en-US" sz="1012" dirty="0" err="1">
                <a:cs typeface="Arial" charset="0"/>
                <a:sym typeface="Roboto"/>
              </a:rPr>
              <a:t>Отчет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по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поверке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ru-RU" sz="1012" dirty="0">
                <a:cs typeface="Arial" charset="0"/>
                <a:sym typeface="Roboto"/>
              </a:rPr>
              <a:t>прибор</a:t>
            </a:r>
            <a:r>
              <a:rPr lang="en-US" sz="1012" dirty="0" err="1">
                <a:cs typeface="Arial" charset="0"/>
                <a:sym typeface="Roboto"/>
              </a:rPr>
              <a:t>ов</a:t>
            </a:r>
            <a:r>
              <a:rPr lang="ru-RU" sz="1012" dirty="0">
                <a:cs typeface="Arial" charset="0"/>
                <a:sym typeface="Roboto"/>
              </a:rPr>
              <a:t> учета</a:t>
            </a:r>
            <a:r>
              <a:rPr lang="en-US" sz="1012" dirty="0">
                <a:cs typeface="Arial" charset="0"/>
                <a:sym typeface="Roboto"/>
              </a:rPr>
              <a:t>;</a:t>
            </a:r>
          </a:p>
          <a:p>
            <a:pPr marL="160706" indent="-160706">
              <a:lnSpc>
                <a:spcPct val="150000"/>
              </a:lnSpc>
              <a:buClr>
                <a:srgbClr val="F98634"/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en-US" sz="1012" dirty="0" err="1">
                <a:cs typeface="Arial" charset="0"/>
                <a:sym typeface="Roboto"/>
              </a:rPr>
              <a:t>Форма</a:t>
            </a:r>
            <a:r>
              <a:rPr lang="en-US" sz="1012" dirty="0">
                <a:cs typeface="Arial" charset="0"/>
                <a:sym typeface="Roboto"/>
              </a:rPr>
              <a:t> №1-ПУ (ЖКХ)</a:t>
            </a:r>
            <a:r>
              <a:rPr lang="ru-RU" sz="1012" dirty="0">
                <a:cs typeface="Arial" charset="0"/>
                <a:sym typeface="Roboto"/>
              </a:rPr>
              <a:t>.</a:t>
            </a:r>
            <a:endParaRPr lang="en-US" sz="1012" dirty="0">
              <a:cs typeface="Arial" charset="0"/>
              <a:sym typeface="Roboto"/>
            </a:endParaRPr>
          </a:p>
          <a:p>
            <a:pPr>
              <a:buClr>
                <a:srgbClr val="FFFFFF"/>
              </a:buClr>
              <a:defRPr/>
            </a:pPr>
            <a:endParaRPr sz="225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51CCB5BE-B263-4EE7-A0E4-05817BC35C9E}"/>
              </a:ext>
            </a:extLst>
          </p:cNvPr>
          <p:cNvCxnSpPr/>
          <p:nvPr/>
        </p:nvCxnSpPr>
        <p:spPr>
          <a:xfrm>
            <a:off x="3424238" y="1276350"/>
            <a:ext cx="0" cy="2854325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81925" name="Рисунок 3">
            <a:extLst>
              <a:ext uri="{FF2B5EF4-FFF2-40B4-BE49-F238E27FC236}">
                <a16:creationId xmlns:a16="http://schemas.microsoft.com/office/drawing/2014/main" id="{6ECF7593-5296-4CAA-8FC0-84BA7DD668E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60850" y="3305175"/>
            <a:ext cx="1581150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hape 356">
            <a:extLst>
              <a:ext uri="{FF2B5EF4-FFF2-40B4-BE49-F238E27FC236}">
                <a16:creationId xmlns:a16="http://schemas.microsoft.com/office/drawing/2014/main" id="{3A225DC9-2F09-47A5-95DB-D40F9D03267B}"/>
              </a:ext>
            </a:extLst>
          </p:cNvPr>
          <p:cNvSpPr txBox="1"/>
          <p:nvPr/>
        </p:nvSpPr>
        <p:spPr>
          <a:xfrm>
            <a:off x="1450975" y="228600"/>
            <a:ext cx="3956050" cy="307975"/>
          </a:xfrm>
          <a:prstGeom prst="rect">
            <a:avLst/>
          </a:prstGeom>
          <a:noFill/>
          <a:ln>
            <a:noFill/>
          </a:ln>
        </p:spPr>
        <p:txBody>
          <a:bodyPr lIns="51420" tIns="25703" rIns="51420" bIns="25703"/>
          <a:lstStyle>
            <a:defPPr>
              <a:defRPr lang="en-US"/>
            </a:defPPr>
            <a:lvl1pPr>
              <a:lnSpc>
                <a:spcPct val="114000"/>
              </a:lnSpc>
              <a:buClr>
                <a:srgbClr val="E36C09"/>
              </a:buClr>
              <a:buSzPct val="25000"/>
              <a:defRPr sz="5400" b="1">
                <a:solidFill>
                  <a:srgbClr val="0070C0"/>
                </a:solidFill>
                <a:cs typeface="Arial" pitchFamily="34" charset="0"/>
              </a:defRPr>
            </a:lvl1pPr>
          </a:lstStyle>
          <a:p>
            <a:pPr algn="ctr">
              <a:defRPr/>
            </a:pPr>
            <a:r>
              <a:rPr lang="en-US" sz="1518" dirty="0" err="1">
                <a:solidFill>
                  <a:srgbClr val="F98634"/>
                </a:solidFill>
                <a:sym typeface="Calibri"/>
              </a:rPr>
              <a:t>Работа</a:t>
            </a:r>
            <a:r>
              <a:rPr lang="en-US" sz="1518" dirty="0">
                <a:solidFill>
                  <a:srgbClr val="F98634"/>
                </a:solidFill>
                <a:sym typeface="Calibri"/>
              </a:rPr>
              <a:t> с </a:t>
            </a:r>
            <a:r>
              <a:rPr lang="en-US" sz="1518" dirty="0" err="1">
                <a:solidFill>
                  <a:srgbClr val="F98634"/>
                </a:solidFill>
                <a:sym typeface="Calibri"/>
              </a:rPr>
              <a:t>приборами</a:t>
            </a:r>
            <a:r>
              <a:rPr lang="en-US" sz="1518" dirty="0">
                <a:solidFill>
                  <a:srgbClr val="F98634"/>
                </a:solidFill>
                <a:sym typeface="Calibri"/>
              </a:rPr>
              <a:t> </a:t>
            </a:r>
            <a:r>
              <a:rPr lang="en-US" sz="1518" dirty="0" err="1">
                <a:solidFill>
                  <a:srgbClr val="F98634"/>
                </a:solidFill>
                <a:sym typeface="Calibri"/>
              </a:rPr>
              <a:t>учета</a:t>
            </a:r>
            <a:endParaRPr lang="en-US" sz="1518" dirty="0">
              <a:solidFill>
                <a:srgbClr val="F98634"/>
              </a:solidFill>
              <a:sym typeface="Calibri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Shape 376">
            <a:extLst>
              <a:ext uri="{FF2B5EF4-FFF2-40B4-BE49-F238E27FC236}">
                <a16:creationId xmlns:a16="http://schemas.microsoft.com/office/drawing/2014/main" id="{5BBF956E-B8C7-4889-B9C2-70E30B249C07}"/>
              </a:ext>
            </a:extLst>
          </p:cNvPr>
          <p:cNvSpPr txBox="1"/>
          <p:nvPr/>
        </p:nvSpPr>
        <p:spPr>
          <a:xfrm>
            <a:off x="558800" y="1055688"/>
            <a:ext cx="4859338" cy="215900"/>
          </a:xfrm>
          <a:prstGeom prst="rect">
            <a:avLst/>
          </a:prstGeom>
          <a:noFill/>
          <a:ln>
            <a:noFill/>
          </a:ln>
        </p:spPr>
        <p:txBody>
          <a:bodyPr lIns="51420" tIns="25703" rIns="51420" bIns="25703"/>
          <a:lstStyle/>
          <a:p>
            <a:pPr>
              <a:lnSpc>
                <a:spcPct val="110000"/>
              </a:lnSpc>
              <a:buClr>
                <a:srgbClr val="5B0917"/>
              </a:buClr>
              <a:buSzPct val="25000"/>
              <a:defRPr/>
            </a:pPr>
            <a:r>
              <a:rPr lang="en-US" sz="1012" dirty="0" err="1">
                <a:cs typeface="Arial" charset="0"/>
                <a:sym typeface="Calibri"/>
              </a:rPr>
              <a:t>Использование</a:t>
            </a:r>
            <a:r>
              <a:rPr lang="en-US" sz="1012" dirty="0">
                <a:cs typeface="Arial" charset="0"/>
                <a:sym typeface="Calibri"/>
              </a:rPr>
              <a:t> </a:t>
            </a:r>
            <a:r>
              <a:rPr lang="en-US" sz="1012" dirty="0" err="1">
                <a:cs typeface="Arial" charset="0"/>
                <a:sym typeface="Calibri"/>
              </a:rPr>
              <a:t>автоматизированных</a:t>
            </a:r>
            <a:r>
              <a:rPr lang="en-US" sz="1012" dirty="0">
                <a:cs typeface="Arial" charset="0"/>
                <a:sym typeface="Calibri"/>
              </a:rPr>
              <a:t> </a:t>
            </a:r>
            <a:r>
              <a:rPr lang="en-US" sz="1012" dirty="0" err="1">
                <a:cs typeface="Arial" charset="0"/>
                <a:sym typeface="Calibri"/>
              </a:rPr>
              <a:t>способов</a:t>
            </a:r>
            <a:r>
              <a:rPr lang="en-US" sz="1012" dirty="0">
                <a:cs typeface="Arial" charset="0"/>
                <a:sym typeface="Calibri"/>
              </a:rPr>
              <a:t> </a:t>
            </a:r>
            <a:r>
              <a:rPr lang="en-US" sz="1012" dirty="0" err="1">
                <a:cs typeface="Arial" charset="0"/>
                <a:sym typeface="Calibri"/>
              </a:rPr>
              <a:t>сбора</a:t>
            </a:r>
            <a:r>
              <a:rPr lang="en-US" sz="1012" dirty="0">
                <a:cs typeface="Arial" charset="0"/>
                <a:sym typeface="Calibri"/>
              </a:rPr>
              <a:t> </a:t>
            </a:r>
            <a:r>
              <a:rPr lang="en-US" sz="1012" dirty="0" err="1">
                <a:cs typeface="Arial" charset="0"/>
                <a:sym typeface="Calibri"/>
              </a:rPr>
              <a:t>показаний</a:t>
            </a:r>
            <a:r>
              <a:rPr lang="en-US" sz="1012" dirty="0">
                <a:cs typeface="Arial" charset="0"/>
                <a:sym typeface="Calibri"/>
              </a:rPr>
              <a:t> </a:t>
            </a:r>
            <a:r>
              <a:rPr lang="ru-RU" sz="1012" dirty="0">
                <a:cs typeface="Arial" charset="0"/>
                <a:sym typeface="Calibri"/>
              </a:rPr>
              <a:t>прибор</a:t>
            </a:r>
            <a:r>
              <a:rPr lang="en-US" sz="1012" dirty="0" err="1">
                <a:cs typeface="Arial" charset="0"/>
                <a:sym typeface="Calibri"/>
              </a:rPr>
              <a:t>ов</a:t>
            </a:r>
            <a:r>
              <a:rPr lang="ru-RU" sz="1012" dirty="0">
                <a:cs typeface="Arial" charset="0"/>
                <a:sym typeface="Calibri"/>
              </a:rPr>
              <a:t> учета</a:t>
            </a:r>
            <a:endParaRPr lang="en-US" sz="1012" dirty="0">
              <a:cs typeface="Arial" charset="0"/>
              <a:sym typeface="Calibri"/>
            </a:endParaRPr>
          </a:p>
        </p:txBody>
      </p:sp>
      <p:sp>
        <p:nvSpPr>
          <p:cNvPr id="14" name="Скругленный прямоугольник 13">
            <a:extLst>
              <a:ext uri="{FF2B5EF4-FFF2-40B4-BE49-F238E27FC236}">
                <a16:creationId xmlns:a16="http://schemas.microsoft.com/office/drawing/2014/main" id="{6B9D7021-5C20-4441-B5A8-7114AFB4A131}"/>
              </a:ext>
            </a:extLst>
          </p:cNvPr>
          <p:cNvSpPr/>
          <p:nvPr/>
        </p:nvSpPr>
        <p:spPr>
          <a:xfrm>
            <a:off x="1739900" y="1654175"/>
            <a:ext cx="3378200" cy="423863"/>
          </a:xfrm>
          <a:prstGeom prst="roundRect">
            <a:avLst>
              <a:gd name="adj" fmla="val 7139"/>
            </a:avLst>
          </a:prstGeom>
          <a:solidFill>
            <a:srgbClr val="1487B1"/>
          </a:soli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/>
              <a:t>Методы сбора показаний </a:t>
            </a:r>
          </a:p>
        </p:txBody>
      </p:sp>
      <p:sp>
        <p:nvSpPr>
          <p:cNvPr id="18" name="Скругленный прямоугольник 17">
            <a:extLst>
              <a:ext uri="{FF2B5EF4-FFF2-40B4-BE49-F238E27FC236}">
                <a16:creationId xmlns:a16="http://schemas.microsoft.com/office/drawing/2014/main" id="{22E9DE47-C50C-4CA0-BE65-BEA04CC2DA50}"/>
              </a:ext>
            </a:extLst>
          </p:cNvPr>
          <p:cNvSpPr/>
          <p:nvPr/>
        </p:nvSpPr>
        <p:spPr>
          <a:xfrm>
            <a:off x="792163" y="2281238"/>
            <a:ext cx="2408237" cy="222250"/>
          </a:xfrm>
          <a:prstGeom prst="roundRect">
            <a:avLst>
              <a:gd name="adj" fmla="val 4946"/>
            </a:avLst>
          </a:prstGeom>
          <a:solidFill>
            <a:srgbClr val="F7FCFF"/>
          </a:solidFill>
          <a:ln w="9525" cap="flat" cmpd="sng">
            <a:solidFill>
              <a:srgbClr val="1487B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51420" tIns="51420" rIns="51420" bIns="51420" anchor="ctr"/>
          <a:lstStyle/>
          <a:p>
            <a:pPr algn="ctr">
              <a:defRPr/>
            </a:pPr>
            <a:r>
              <a:rPr lang="ru-RU" sz="1012" dirty="0">
                <a:cs typeface="Arial" charset="0"/>
              </a:rPr>
              <a:t>Автоматизированный способ</a:t>
            </a:r>
          </a:p>
        </p:txBody>
      </p:sp>
      <p:cxnSp>
        <p:nvCxnSpPr>
          <p:cNvPr id="27" name="Прямая со стрелкой 26">
            <a:extLst>
              <a:ext uri="{FF2B5EF4-FFF2-40B4-BE49-F238E27FC236}">
                <a16:creationId xmlns:a16="http://schemas.microsoft.com/office/drawing/2014/main" id="{A8FCE091-90A7-4617-A13B-64BF298A38A0}"/>
              </a:ext>
            </a:extLst>
          </p:cNvPr>
          <p:cNvCxnSpPr/>
          <p:nvPr/>
        </p:nvCxnSpPr>
        <p:spPr>
          <a:xfrm>
            <a:off x="2017713" y="2078038"/>
            <a:ext cx="0" cy="203200"/>
          </a:xfrm>
          <a:prstGeom prst="straightConnector1">
            <a:avLst/>
          </a:prstGeom>
          <a:ln w="6350">
            <a:solidFill>
              <a:srgbClr val="006B9E"/>
            </a:solidFill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Скругленный прямоугольник 29">
            <a:extLst>
              <a:ext uri="{FF2B5EF4-FFF2-40B4-BE49-F238E27FC236}">
                <a16:creationId xmlns:a16="http://schemas.microsoft.com/office/drawing/2014/main" id="{3B6E3FC0-8102-4249-A0BD-C7BD50553EC6}"/>
              </a:ext>
            </a:extLst>
          </p:cNvPr>
          <p:cNvSpPr/>
          <p:nvPr/>
        </p:nvSpPr>
        <p:spPr>
          <a:xfrm>
            <a:off x="3640138" y="2271713"/>
            <a:ext cx="2409825" cy="222250"/>
          </a:xfrm>
          <a:prstGeom prst="roundRect">
            <a:avLst>
              <a:gd name="adj" fmla="val 4946"/>
            </a:avLst>
          </a:prstGeom>
          <a:solidFill>
            <a:srgbClr val="F7FCFF"/>
          </a:solidFill>
          <a:ln w="9525" cap="flat" cmpd="sng">
            <a:solidFill>
              <a:srgbClr val="1487B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51420" tIns="51420" rIns="51420" bIns="51420" anchor="ctr"/>
          <a:lstStyle/>
          <a:p>
            <a:pPr algn="ctr">
              <a:defRPr/>
            </a:pPr>
            <a:r>
              <a:rPr lang="ru-RU" sz="1012" dirty="0">
                <a:cs typeface="Arial" charset="0"/>
              </a:rPr>
              <a:t>Ручной способ</a:t>
            </a:r>
          </a:p>
        </p:txBody>
      </p:sp>
      <p:cxnSp>
        <p:nvCxnSpPr>
          <p:cNvPr id="31" name="Прямая со стрелкой 30">
            <a:extLst>
              <a:ext uri="{FF2B5EF4-FFF2-40B4-BE49-F238E27FC236}">
                <a16:creationId xmlns:a16="http://schemas.microsoft.com/office/drawing/2014/main" id="{15172F52-205E-4359-8520-8B1861AEFA89}"/>
              </a:ext>
            </a:extLst>
          </p:cNvPr>
          <p:cNvCxnSpPr/>
          <p:nvPr/>
        </p:nvCxnSpPr>
        <p:spPr>
          <a:xfrm>
            <a:off x="4865688" y="2068513"/>
            <a:ext cx="0" cy="203200"/>
          </a:xfrm>
          <a:prstGeom prst="straightConnector1">
            <a:avLst/>
          </a:prstGeom>
          <a:ln w="6350">
            <a:solidFill>
              <a:srgbClr val="006B9E"/>
            </a:solidFill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Скругленный прямоугольник 31">
            <a:extLst>
              <a:ext uri="{FF2B5EF4-FFF2-40B4-BE49-F238E27FC236}">
                <a16:creationId xmlns:a16="http://schemas.microsoft.com/office/drawing/2014/main" id="{7A36EEDA-5150-4416-B65B-C4EE0E7D6156}"/>
              </a:ext>
            </a:extLst>
          </p:cNvPr>
          <p:cNvSpPr/>
          <p:nvPr/>
        </p:nvSpPr>
        <p:spPr>
          <a:xfrm>
            <a:off x="1182688" y="3032125"/>
            <a:ext cx="2017712" cy="382588"/>
          </a:xfrm>
          <a:prstGeom prst="roundRect">
            <a:avLst>
              <a:gd name="adj" fmla="val 4946"/>
            </a:avLst>
          </a:prstGeom>
          <a:noFill/>
          <a:ln w="9525" cap="flat" cmpd="sng">
            <a:solidFill>
              <a:srgbClr val="1487B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51420" tIns="51420" rIns="51420" bIns="51420" anchor="ctr"/>
          <a:lstStyle/>
          <a:p>
            <a:pPr algn="ctr">
              <a:defRPr/>
            </a:pPr>
            <a:r>
              <a:rPr lang="ru-RU" sz="956" dirty="0">
                <a:cs typeface="Arial" charset="0"/>
              </a:rPr>
              <a:t>Загрузка с Сайта ЖКХ</a:t>
            </a:r>
          </a:p>
        </p:txBody>
      </p:sp>
      <p:sp>
        <p:nvSpPr>
          <p:cNvPr id="33" name="Скругленный прямоугольник 32">
            <a:extLst>
              <a:ext uri="{FF2B5EF4-FFF2-40B4-BE49-F238E27FC236}">
                <a16:creationId xmlns:a16="http://schemas.microsoft.com/office/drawing/2014/main" id="{6A132FF6-331E-4205-A61D-59EE51B430CA}"/>
              </a:ext>
            </a:extLst>
          </p:cNvPr>
          <p:cNvSpPr/>
          <p:nvPr/>
        </p:nvSpPr>
        <p:spPr>
          <a:xfrm>
            <a:off x="1182688" y="2592388"/>
            <a:ext cx="2017712" cy="382587"/>
          </a:xfrm>
          <a:prstGeom prst="roundRect">
            <a:avLst>
              <a:gd name="adj" fmla="val 4946"/>
            </a:avLst>
          </a:prstGeom>
          <a:noFill/>
          <a:ln w="9525" cap="flat" cmpd="sng">
            <a:solidFill>
              <a:srgbClr val="1487B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51420" tIns="51420" rIns="51420" bIns="51420" anchor="ctr"/>
          <a:lstStyle/>
          <a:p>
            <a:pPr algn="ctr">
              <a:defRPr/>
            </a:pPr>
            <a:r>
              <a:rPr lang="ru-RU" sz="956" dirty="0">
                <a:cs typeface="Arial" charset="0"/>
              </a:rPr>
              <a:t>Загрузка из АСКУЭ</a:t>
            </a:r>
          </a:p>
        </p:txBody>
      </p:sp>
      <p:sp>
        <p:nvSpPr>
          <p:cNvPr id="34" name="Скругленный прямоугольник 33">
            <a:extLst>
              <a:ext uri="{FF2B5EF4-FFF2-40B4-BE49-F238E27FC236}">
                <a16:creationId xmlns:a16="http://schemas.microsoft.com/office/drawing/2014/main" id="{07D5880A-11B4-41CA-924D-74E83380E0BD}"/>
              </a:ext>
            </a:extLst>
          </p:cNvPr>
          <p:cNvSpPr/>
          <p:nvPr/>
        </p:nvSpPr>
        <p:spPr>
          <a:xfrm>
            <a:off x="1182688" y="3911600"/>
            <a:ext cx="2017712" cy="382588"/>
          </a:xfrm>
          <a:prstGeom prst="roundRect">
            <a:avLst>
              <a:gd name="adj" fmla="val 4946"/>
            </a:avLst>
          </a:prstGeom>
          <a:noFill/>
          <a:ln w="9525" cap="flat" cmpd="sng">
            <a:solidFill>
              <a:srgbClr val="1487B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51420" tIns="51420" rIns="51420" bIns="51420" anchor="ctr"/>
          <a:lstStyle/>
          <a:p>
            <a:pPr algn="ctr">
              <a:defRPr/>
            </a:pPr>
            <a:r>
              <a:rPr lang="ru-RU" sz="956" dirty="0">
                <a:cs typeface="Arial" charset="0"/>
              </a:rPr>
              <a:t>М</a:t>
            </a:r>
            <a:r>
              <a:rPr lang="en-US" sz="956" dirty="0" err="1">
                <a:cs typeface="Arial" charset="0"/>
              </a:rPr>
              <a:t>обильное</a:t>
            </a:r>
            <a:r>
              <a:rPr lang="en-US" sz="956" dirty="0">
                <a:cs typeface="Arial" charset="0"/>
              </a:rPr>
              <a:t> </a:t>
            </a:r>
            <a:r>
              <a:rPr lang="en-US" sz="956" dirty="0" err="1">
                <a:cs typeface="Arial" charset="0"/>
              </a:rPr>
              <a:t>приложение</a:t>
            </a:r>
            <a:r>
              <a:rPr lang="en-US" sz="956" dirty="0">
                <a:cs typeface="Arial" charset="0"/>
              </a:rPr>
              <a:t> ЖКХ: </a:t>
            </a:r>
            <a:r>
              <a:rPr lang="en-US" sz="956" dirty="0" err="1">
                <a:cs typeface="Arial" charset="0"/>
              </a:rPr>
              <a:t>Личный</a:t>
            </a:r>
            <a:r>
              <a:rPr lang="en-US" sz="956" dirty="0">
                <a:cs typeface="Arial" charset="0"/>
              </a:rPr>
              <a:t> </a:t>
            </a:r>
            <a:r>
              <a:rPr lang="en-US" sz="956" dirty="0" err="1">
                <a:cs typeface="Arial" charset="0"/>
              </a:rPr>
              <a:t>кабинет</a:t>
            </a:r>
            <a:endParaRPr lang="en-US" sz="956" dirty="0">
              <a:cs typeface="Arial" charset="0"/>
            </a:endParaRPr>
          </a:p>
        </p:txBody>
      </p:sp>
      <p:sp>
        <p:nvSpPr>
          <p:cNvPr id="35" name="Скругленный прямоугольник 34">
            <a:extLst>
              <a:ext uri="{FF2B5EF4-FFF2-40B4-BE49-F238E27FC236}">
                <a16:creationId xmlns:a16="http://schemas.microsoft.com/office/drawing/2014/main" id="{323DB040-1F00-414F-8DAF-A4B0EA98F95A}"/>
              </a:ext>
            </a:extLst>
          </p:cNvPr>
          <p:cNvSpPr/>
          <p:nvPr/>
        </p:nvSpPr>
        <p:spPr>
          <a:xfrm>
            <a:off x="1182688" y="3471863"/>
            <a:ext cx="2017712" cy="382587"/>
          </a:xfrm>
          <a:prstGeom prst="roundRect">
            <a:avLst>
              <a:gd name="adj" fmla="val 4946"/>
            </a:avLst>
          </a:prstGeom>
          <a:noFill/>
          <a:ln w="9525" cap="flat" cmpd="sng">
            <a:solidFill>
              <a:srgbClr val="1487B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51420" tIns="51420" rIns="51420" bIns="51420" anchor="ctr"/>
          <a:lstStyle/>
          <a:p>
            <a:pPr algn="ctr">
              <a:defRPr/>
            </a:pPr>
            <a:r>
              <a:rPr lang="ru-RU" sz="956" dirty="0">
                <a:cs typeface="Arial" charset="0"/>
              </a:rPr>
              <a:t>А</a:t>
            </a:r>
            <a:r>
              <a:rPr lang="en-US" sz="956" dirty="0" err="1">
                <a:cs typeface="Arial" charset="0"/>
              </a:rPr>
              <a:t>втоматический</a:t>
            </a:r>
            <a:r>
              <a:rPr lang="en-US" sz="956" dirty="0">
                <a:cs typeface="Arial" charset="0"/>
              </a:rPr>
              <a:t> </a:t>
            </a:r>
            <a:r>
              <a:rPr lang="en-US" sz="956" dirty="0" err="1">
                <a:cs typeface="Arial" charset="0"/>
              </a:rPr>
              <a:t>прием</a:t>
            </a:r>
            <a:r>
              <a:rPr lang="en-US" sz="956" dirty="0">
                <a:cs typeface="Arial" charset="0"/>
              </a:rPr>
              <a:t> </a:t>
            </a:r>
            <a:r>
              <a:rPr lang="en-US" sz="956" dirty="0" err="1">
                <a:cs typeface="Arial" charset="0"/>
              </a:rPr>
              <a:t>показаний</a:t>
            </a:r>
            <a:r>
              <a:rPr lang="en-US" sz="956" dirty="0">
                <a:cs typeface="Arial" charset="0"/>
              </a:rPr>
              <a:t> </a:t>
            </a:r>
            <a:r>
              <a:rPr lang="en-US" sz="956" dirty="0" err="1">
                <a:cs typeface="Arial" charset="0"/>
              </a:rPr>
              <a:t>через</a:t>
            </a:r>
            <a:r>
              <a:rPr lang="en-US" sz="956" dirty="0">
                <a:cs typeface="Arial" charset="0"/>
              </a:rPr>
              <a:t> </a:t>
            </a:r>
            <a:r>
              <a:rPr lang="en-US" sz="956" dirty="0" err="1">
                <a:cs typeface="Arial" charset="0"/>
              </a:rPr>
              <a:t>телефон</a:t>
            </a:r>
            <a:endParaRPr lang="en-US" sz="956" dirty="0">
              <a:cs typeface="Arial" charset="0"/>
            </a:endParaRPr>
          </a:p>
        </p:txBody>
      </p:sp>
      <p:sp>
        <p:nvSpPr>
          <p:cNvPr id="36" name="Скругленный прямоугольник 35">
            <a:extLst>
              <a:ext uri="{FF2B5EF4-FFF2-40B4-BE49-F238E27FC236}">
                <a16:creationId xmlns:a16="http://schemas.microsoft.com/office/drawing/2014/main" id="{3631EAD3-B8B3-4213-80E5-3B10A91218F3}"/>
              </a:ext>
            </a:extLst>
          </p:cNvPr>
          <p:cNvSpPr/>
          <p:nvPr/>
        </p:nvSpPr>
        <p:spPr>
          <a:xfrm>
            <a:off x="4032250" y="3911600"/>
            <a:ext cx="2017713" cy="382588"/>
          </a:xfrm>
          <a:prstGeom prst="roundRect">
            <a:avLst>
              <a:gd name="adj" fmla="val 4946"/>
            </a:avLst>
          </a:prstGeom>
          <a:noFill/>
          <a:ln w="9525" cap="flat" cmpd="sng">
            <a:solidFill>
              <a:srgbClr val="006B9E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51420" tIns="51420" rIns="51420" bIns="51420" anchor="ctr"/>
          <a:lstStyle/>
          <a:p>
            <a:pPr algn="ctr">
              <a:defRPr/>
            </a:pPr>
            <a:r>
              <a:rPr lang="ru-RU" sz="956" dirty="0">
                <a:cs typeface="Arial" charset="0"/>
              </a:rPr>
              <a:t>Сбор по телефону</a:t>
            </a:r>
          </a:p>
        </p:txBody>
      </p:sp>
      <p:sp>
        <p:nvSpPr>
          <p:cNvPr id="37" name="Скругленный прямоугольник 36">
            <a:extLst>
              <a:ext uri="{FF2B5EF4-FFF2-40B4-BE49-F238E27FC236}">
                <a16:creationId xmlns:a16="http://schemas.microsoft.com/office/drawing/2014/main" id="{B645EF2F-F667-4C92-9B21-EE8B745F418D}"/>
              </a:ext>
            </a:extLst>
          </p:cNvPr>
          <p:cNvSpPr/>
          <p:nvPr/>
        </p:nvSpPr>
        <p:spPr>
          <a:xfrm>
            <a:off x="4032250" y="2592388"/>
            <a:ext cx="2017713" cy="382587"/>
          </a:xfrm>
          <a:prstGeom prst="roundRect">
            <a:avLst>
              <a:gd name="adj" fmla="val 4946"/>
            </a:avLst>
          </a:prstGeom>
          <a:noFill/>
          <a:ln w="9525" cap="flat" cmpd="sng">
            <a:solidFill>
              <a:srgbClr val="1487B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51420" tIns="51420" rIns="51420" bIns="51420" anchor="ctr"/>
          <a:lstStyle/>
          <a:p>
            <a:pPr algn="ctr">
              <a:defRPr/>
            </a:pPr>
            <a:r>
              <a:rPr lang="ru-RU" sz="956" dirty="0">
                <a:cs typeface="Arial" charset="0"/>
              </a:rPr>
              <a:t>Сбор через квитанции</a:t>
            </a:r>
          </a:p>
        </p:txBody>
      </p:sp>
      <p:sp>
        <p:nvSpPr>
          <p:cNvPr id="38" name="Скругленный прямоугольник 37">
            <a:extLst>
              <a:ext uri="{FF2B5EF4-FFF2-40B4-BE49-F238E27FC236}">
                <a16:creationId xmlns:a16="http://schemas.microsoft.com/office/drawing/2014/main" id="{693CC1FA-CA4E-4935-92C2-5E36003C6E24}"/>
              </a:ext>
            </a:extLst>
          </p:cNvPr>
          <p:cNvSpPr/>
          <p:nvPr/>
        </p:nvSpPr>
        <p:spPr>
          <a:xfrm>
            <a:off x="4032250" y="3032125"/>
            <a:ext cx="2017713" cy="382588"/>
          </a:xfrm>
          <a:prstGeom prst="roundRect">
            <a:avLst>
              <a:gd name="adj" fmla="val 4946"/>
            </a:avLst>
          </a:prstGeom>
          <a:noFill/>
          <a:ln w="9525" cap="flat" cmpd="sng">
            <a:solidFill>
              <a:srgbClr val="1487B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51420" tIns="51420" rIns="51420" bIns="51420" anchor="ctr"/>
          <a:lstStyle/>
          <a:p>
            <a:pPr algn="ctr">
              <a:defRPr/>
            </a:pPr>
            <a:r>
              <a:rPr lang="ru-RU" sz="956" dirty="0">
                <a:cs typeface="Arial" charset="0"/>
              </a:rPr>
              <a:t>Сбор через почтовый ящик</a:t>
            </a:r>
            <a:endParaRPr lang="en-US" sz="956" dirty="0">
              <a:cs typeface="Arial" charset="0"/>
            </a:endParaRPr>
          </a:p>
        </p:txBody>
      </p:sp>
      <p:sp>
        <p:nvSpPr>
          <p:cNvPr id="39" name="Скругленный прямоугольник 38">
            <a:extLst>
              <a:ext uri="{FF2B5EF4-FFF2-40B4-BE49-F238E27FC236}">
                <a16:creationId xmlns:a16="http://schemas.microsoft.com/office/drawing/2014/main" id="{85568F83-3B6D-4AD8-86EA-04CCDE58A6ED}"/>
              </a:ext>
            </a:extLst>
          </p:cNvPr>
          <p:cNvSpPr/>
          <p:nvPr/>
        </p:nvSpPr>
        <p:spPr>
          <a:xfrm>
            <a:off x="4032250" y="3470275"/>
            <a:ext cx="2017713" cy="384175"/>
          </a:xfrm>
          <a:prstGeom prst="roundRect">
            <a:avLst>
              <a:gd name="adj" fmla="val 4946"/>
            </a:avLst>
          </a:prstGeom>
          <a:noFill/>
          <a:ln w="9525" cap="flat" cmpd="sng">
            <a:solidFill>
              <a:srgbClr val="1487B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51420" tIns="51420" rIns="51420" bIns="51420" anchor="ctr"/>
          <a:lstStyle/>
          <a:p>
            <a:pPr algn="ctr">
              <a:defRPr/>
            </a:pPr>
            <a:r>
              <a:rPr lang="ru-RU" sz="956" dirty="0">
                <a:cs typeface="Arial" charset="0"/>
              </a:rPr>
              <a:t>Лично при обращении в УК</a:t>
            </a:r>
            <a:endParaRPr lang="en-US" sz="956" dirty="0">
              <a:cs typeface="Arial" charset="0"/>
            </a:endParaRP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3C08C8A7-E750-4977-B5B5-B0F24701FCEC}"/>
              </a:ext>
            </a:extLst>
          </p:cNvPr>
          <p:cNvCxnSpPr/>
          <p:nvPr/>
        </p:nvCxnSpPr>
        <p:spPr>
          <a:xfrm>
            <a:off x="946150" y="2503488"/>
            <a:ext cx="0" cy="1601787"/>
          </a:xfrm>
          <a:prstGeom prst="line">
            <a:avLst/>
          </a:prstGeom>
          <a:ln w="6350">
            <a:solidFill>
              <a:srgbClr val="1487B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>
            <a:extLst>
              <a:ext uri="{FF2B5EF4-FFF2-40B4-BE49-F238E27FC236}">
                <a16:creationId xmlns:a16="http://schemas.microsoft.com/office/drawing/2014/main" id="{947DEBAB-8F59-42CD-9F8F-72AB6D6D4915}"/>
              </a:ext>
            </a:extLst>
          </p:cNvPr>
          <p:cNvCxnSpPr>
            <a:endCxn id="33" idx="1"/>
          </p:cNvCxnSpPr>
          <p:nvPr/>
        </p:nvCxnSpPr>
        <p:spPr>
          <a:xfrm>
            <a:off x="946150" y="2782888"/>
            <a:ext cx="236538" cy="1587"/>
          </a:xfrm>
          <a:prstGeom prst="straightConnector1">
            <a:avLst/>
          </a:prstGeom>
          <a:ln w="6350">
            <a:solidFill>
              <a:srgbClr val="1487B1"/>
            </a:solidFill>
            <a:tailEnd type="stealt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>
            <a:extLst>
              <a:ext uri="{FF2B5EF4-FFF2-40B4-BE49-F238E27FC236}">
                <a16:creationId xmlns:a16="http://schemas.microsoft.com/office/drawing/2014/main" id="{8E84060E-A89C-4166-8CF0-C84CCCEF9A26}"/>
              </a:ext>
            </a:extLst>
          </p:cNvPr>
          <p:cNvCxnSpPr/>
          <p:nvPr/>
        </p:nvCxnSpPr>
        <p:spPr>
          <a:xfrm>
            <a:off x="946150" y="3224213"/>
            <a:ext cx="236538" cy="1587"/>
          </a:xfrm>
          <a:prstGeom prst="straightConnector1">
            <a:avLst/>
          </a:prstGeom>
          <a:ln w="6350">
            <a:solidFill>
              <a:srgbClr val="1487B1"/>
            </a:solidFill>
            <a:tailEnd type="stealt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>
            <a:extLst>
              <a:ext uri="{FF2B5EF4-FFF2-40B4-BE49-F238E27FC236}">
                <a16:creationId xmlns:a16="http://schemas.microsoft.com/office/drawing/2014/main" id="{42E13ED1-77C4-4F60-8630-771C0CE66C94}"/>
              </a:ext>
            </a:extLst>
          </p:cNvPr>
          <p:cNvCxnSpPr/>
          <p:nvPr/>
        </p:nvCxnSpPr>
        <p:spPr>
          <a:xfrm>
            <a:off x="946150" y="3657600"/>
            <a:ext cx="236538" cy="1588"/>
          </a:xfrm>
          <a:prstGeom prst="straightConnector1">
            <a:avLst/>
          </a:prstGeom>
          <a:ln w="6350">
            <a:solidFill>
              <a:srgbClr val="1487B1"/>
            </a:solidFill>
            <a:tailEnd type="stealt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>
            <a:extLst>
              <a:ext uri="{FF2B5EF4-FFF2-40B4-BE49-F238E27FC236}">
                <a16:creationId xmlns:a16="http://schemas.microsoft.com/office/drawing/2014/main" id="{19ED9699-D6E8-4F14-AFB8-3E0EAD05A4C4}"/>
              </a:ext>
            </a:extLst>
          </p:cNvPr>
          <p:cNvCxnSpPr/>
          <p:nvPr/>
        </p:nvCxnSpPr>
        <p:spPr>
          <a:xfrm>
            <a:off x="946150" y="4106863"/>
            <a:ext cx="236538" cy="0"/>
          </a:xfrm>
          <a:prstGeom prst="straightConnector1">
            <a:avLst/>
          </a:prstGeom>
          <a:ln w="6350">
            <a:solidFill>
              <a:srgbClr val="1487B1"/>
            </a:solidFill>
            <a:tailEnd type="stealt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>
            <a:extLst>
              <a:ext uri="{FF2B5EF4-FFF2-40B4-BE49-F238E27FC236}">
                <a16:creationId xmlns:a16="http://schemas.microsoft.com/office/drawing/2014/main" id="{6DCEABD3-A7A2-4824-B750-A5F92CF61C8B}"/>
              </a:ext>
            </a:extLst>
          </p:cNvPr>
          <p:cNvCxnSpPr/>
          <p:nvPr/>
        </p:nvCxnSpPr>
        <p:spPr>
          <a:xfrm>
            <a:off x="3794125" y="2503488"/>
            <a:ext cx="0" cy="1603375"/>
          </a:xfrm>
          <a:prstGeom prst="line">
            <a:avLst/>
          </a:prstGeom>
          <a:ln w="6350">
            <a:solidFill>
              <a:srgbClr val="1487B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>
            <a:extLst>
              <a:ext uri="{FF2B5EF4-FFF2-40B4-BE49-F238E27FC236}">
                <a16:creationId xmlns:a16="http://schemas.microsoft.com/office/drawing/2014/main" id="{9C33347B-1676-4773-86DF-A3C45557BC80}"/>
              </a:ext>
            </a:extLst>
          </p:cNvPr>
          <p:cNvCxnSpPr/>
          <p:nvPr/>
        </p:nvCxnSpPr>
        <p:spPr>
          <a:xfrm>
            <a:off x="3794125" y="2784475"/>
            <a:ext cx="238125" cy="0"/>
          </a:xfrm>
          <a:prstGeom prst="straightConnector1">
            <a:avLst/>
          </a:prstGeom>
          <a:ln w="6350">
            <a:solidFill>
              <a:srgbClr val="1487B1"/>
            </a:solidFill>
            <a:tailEnd type="stealt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>
            <a:extLst>
              <a:ext uri="{FF2B5EF4-FFF2-40B4-BE49-F238E27FC236}">
                <a16:creationId xmlns:a16="http://schemas.microsoft.com/office/drawing/2014/main" id="{57A7AF9E-5C0A-4E52-BCD6-2214B5EBBAC2}"/>
              </a:ext>
            </a:extLst>
          </p:cNvPr>
          <p:cNvCxnSpPr/>
          <p:nvPr/>
        </p:nvCxnSpPr>
        <p:spPr>
          <a:xfrm>
            <a:off x="3794125" y="3225800"/>
            <a:ext cx="238125" cy="1588"/>
          </a:xfrm>
          <a:prstGeom prst="straightConnector1">
            <a:avLst/>
          </a:prstGeom>
          <a:ln w="6350">
            <a:solidFill>
              <a:srgbClr val="1487B1"/>
            </a:solidFill>
            <a:tailEnd type="stealt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>
            <a:extLst>
              <a:ext uri="{FF2B5EF4-FFF2-40B4-BE49-F238E27FC236}">
                <a16:creationId xmlns:a16="http://schemas.microsoft.com/office/drawing/2014/main" id="{356E0925-6B25-46E7-B51B-19574E51C3C7}"/>
              </a:ext>
            </a:extLst>
          </p:cNvPr>
          <p:cNvCxnSpPr/>
          <p:nvPr/>
        </p:nvCxnSpPr>
        <p:spPr>
          <a:xfrm>
            <a:off x="3794125" y="3659188"/>
            <a:ext cx="238125" cy="0"/>
          </a:xfrm>
          <a:prstGeom prst="straightConnector1">
            <a:avLst/>
          </a:prstGeom>
          <a:ln w="6350">
            <a:solidFill>
              <a:srgbClr val="1487B1"/>
            </a:solidFill>
            <a:tailEnd type="stealt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>
            <a:extLst>
              <a:ext uri="{FF2B5EF4-FFF2-40B4-BE49-F238E27FC236}">
                <a16:creationId xmlns:a16="http://schemas.microsoft.com/office/drawing/2014/main" id="{F22DB12D-65B0-41DD-8907-961A5B1C5071}"/>
              </a:ext>
            </a:extLst>
          </p:cNvPr>
          <p:cNvCxnSpPr/>
          <p:nvPr/>
        </p:nvCxnSpPr>
        <p:spPr>
          <a:xfrm>
            <a:off x="3794125" y="4106863"/>
            <a:ext cx="238125" cy="1587"/>
          </a:xfrm>
          <a:prstGeom prst="straightConnector1">
            <a:avLst/>
          </a:prstGeom>
          <a:ln w="6350">
            <a:solidFill>
              <a:srgbClr val="1487B1"/>
            </a:solidFill>
            <a:tailEnd type="stealt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Shape 356">
            <a:extLst>
              <a:ext uri="{FF2B5EF4-FFF2-40B4-BE49-F238E27FC236}">
                <a16:creationId xmlns:a16="http://schemas.microsoft.com/office/drawing/2014/main" id="{BF0B7C59-2660-4D31-A22E-69CBA05E2BC2}"/>
              </a:ext>
            </a:extLst>
          </p:cNvPr>
          <p:cNvSpPr txBox="1"/>
          <p:nvPr/>
        </p:nvSpPr>
        <p:spPr>
          <a:xfrm>
            <a:off x="1450975" y="228600"/>
            <a:ext cx="3956050" cy="307975"/>
          </a:xfrm>
          <a:prstGeom prst="rect">
            <a:avLst/>
          </a:prstGeom>
          <a:noFill/>
          <a:ln>
            <a:noFill/>
          </a:ln>
        </p:spPr>
        <p:txBody>
          <a:bodyPr lIns="51420" tIns="25703" rIns="51420" bIns="25703"/>
          <a:lstStyle>
            <a:defPPr>
              <a:defRPr lang="en-US"/>
            </a:defPPr>
            <a:lvl1pPr>
              <a:lnSpc>
                <a:spcPct val="114000"/>
              </a:lnSpc>
              <a:buClr>
                <a:srgbClr val="E36C09"/>
              </a:buClr>
              <a:buSzPct val="25000"/>
              <a:defRPr sz="5400" b="1">
                <a:solidFill>
                  <a:srgbClr val="0070C0"/>
                </a:solidFill>
                <a:cs typeface="Arial" pitchFamily="34" charset="0"/>
              </a:defRPr>
            </a:lvl1pPr>
          </a:lstStyle>
          <a:p>
            <a:pPr algn="ctr">
              <a:defRPr/>
            </a:pPr>
            <a:r>
              <a:rPr lang="en-US" sz="1518" dirty="0" err="1">
                <a:solidFill>
                  <a:srgbClr val="F98634"/>
                </a:solidFill>
                <a:sym typeface="Calibri"/>
              </a:rPr>
              <a:t>Работа</a:t>
            </a:r>
            <a:r>
              <a:rPr lang="en-US" sz="1518" dirty="0">
                <a:solidFill>
                  <a:srgbClr val="F98634"/>
                </a:solidFill>
                <a:sym typeface="Calibri"/>
              </a:rPr>
              <a:t> с </a:t>
            </a:r>
            <a:r>
              <a:rPr lang="en-US" sz="1518" dirty="0" err="1">
                <a:solidFill>
                  <a:srgbClr val="F98634"/>
                </a:solidFill>
                <a:sym typeface="Calibri"/>
              </a:rPr>
              <a:t>приборами</a:t>
            </a:r>
            <a:r>
              <a:rPr lang="en-US" sz="1518" dirty="0">
                <a:solidFill>
                  <a:srgbClr val="F98634"/>
                </a:solidFill>
                <a:sym typeface="Calibri"/>
              </a:rPr>
              <a:t> </a:t>
            </a:r>
            <a:r>
              <a:rPr lang="en-US" sz="1518" dirty="0" err="1">
                <a:solidFill>
                  <a:srgbClr val="F98634"/>
                </a:solidFill>
                <a:sym typeface="Calibri"/>
              </a:rPr>
              <a:t>учета</a:t>
            </a:r>
            <a:endParaRPr lang="en-US" sz="1518" dirty="0">
              <a:solidFill>
                <a:srgbClr val="F98634"/>
              </a:solidFill>
              <a:sym typeface="Calibri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Shape 393">
            <a:extLst>
              <a:ext uri="{FF2B5EF4-FFF2-40B4-BE49-F238E27FC236}">
                <a16:creationId xmlns:a16="http://schemas.microsoft.com/office/drawing/2014/main" id="{AAB0192D-F563-4AE1-8D99-AF1B347CA69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lIns="51420" tIns="25703" rIns="51420" bIns="25703" anchor="t">
            <a:no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buClr>
                <a:srgbClr val="FFFFFF"/>
              </a:buClr>
              <a:buSzPct val="25000"/>
            </a:pPr>
            <a:fld id="{9B787D16-4B99-46FD-8405-7E46E99E6F03}" type="slidenum">
              <a:rPr lang="en-US" altLang="ru-RU" sz="700" b="1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pPr>
                <a:buClr>
                  <a:srgbClr val="FFFFFF"/>
                </a:buClr>
                <a:buSzPct val="25000"/>
              </a:pPr>
              <a:t>38</a:t>
            </a:fld>
            <a:endParaRPr lang="en-US" altLang="ru-RU" sz="700" b="1">
              <a:solidFill>
                <a:srgbClr val="FFFFFF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395" name="Shape 395">
            <a:extLst>
              <a:ext uri="{FF2B5EF4-FFF2-40B4-BE49-F238E27FC236}">
                <a16:creationId xmlns:a16="http://schemas.microsoft.com/office/drawing/2014/main" id="{1985B325-3E12-46A2-AD3F-8036523D0C53}"/>
              </a:ext>
            </a:extLst>
          </p:cNvPr>
          <p:cNvPicPr preferRelativeResize="0"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3175" y="1511300"/>
            <a:ext cx="4311650" cy="2843213"/>
          </a:xfrm>
          <a:prstGeom prst="rect">
            <a:avLst/>
          </a:prstGeom>
          <a:noFill/>
          <a:ln w="9525" cap="flat" cmpd="sng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396" name="Shape 396">
            <a:extLst>
              <a:ext uri="{FF2B5EF4-FFF2-40B4-BE49-F238E27FC236}">
                <a16:creationId xmlns:a16="http://schemas.microsoft.com/office/drawing/2014/main" id="{DBD41A78-979E-4749-978C-B24CF21BB179}"/>
              </a:ext>
            </a:extLst>
          </p:cNvPr>
          <p:cNvSpPr txBox="1"/>
          <p:nvPr/>
        </p:nvSpPr>
        <p:spPr>
          <a:xfrm>
            <a:off x="765175" y="922338"/>
            <a:ext cx="3362325" cy="350837"/>
          </a:xfrm>
          <a:prstGeom prst="rect">
            <a:avLst/>
          </a:prstGeom>
          <a:noFill/>
          <a:ln w="19050" cap="flat" cmpd="sng">
            <a:solidFill>
              <a:srgbClr val="000000">
                <a:alpha val="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51420" tIns="25703" rIns="51420" bIns="25703"/>
          <a:lstStyle/>
          <a:p>
            <a:pPr algn="just">
              <a:lnSpc>
                <a:spcPct val="150000"/>
              </a:lnSpc>
              <a:defRPr/>
            </a:pPr>
            <a:r>
              <a:rPr lang="en-US" sz="1012" dirty="0" err="1">
                <a:cs typeface="Arial" charset="0"/>
              </a:rPr>
              <a:t>Помощник</a:t>
            </a:r>
            <a:r>
              <a:rPr lang="en-US" sz="1012" dirty="0">
                <a:cs typeface="Arial" charset="0"/>
              </a:rPr>
              <a:t> </a:t>
            </a:r>
            <a:r>
              <a:rPr lang="en-US" sz="1012" dirty="0" err="1">
                <a:cs typeface="Arial" charset="0"/>
              </a:rPr>
              <a:t>позволит</a:t>
            </a:r>
            <a:r>
              <a:rPr lang="en-US" sz="1012" dirty="0">
                <a:cs typeface="Arial" charset="0"/>
              </a:rPr>
              <a:t> </a:t>
            </a:r>
            <a:r>
              <a:rPr lang="en-US" sz="1012" dirty="0" err="1">
                <a:cs typeface="Arial" charset="0"/>
              </a:rPr>
              <a:t>быстро</a:t>
            </a:r>
            <a:r>
              <a:rPr lang="en-US" sz="1012" dirty="0">
                <a:cs typeface="Arial" charset="0"/>
              </a:rPr>
              <a:t> </a:t>
            </a:r>
            <a:r>
              <a:rPr lang="en-US" sz="1012" dirty="0" err="1">
                <a:cs typeface="Arial" charset="0"/>
              </a:rPr>
              <a:t>установить</a:t>
            </a:r>
            <a:r>
              <a:rPr lang="en-US" sz="1012" dirty="0">
                <a:cs typeface="Arial" charset="0"/>
              </a:rPr>
              <a:t> </a:t>
            </a:r>
            <a:r>
              <a:rPr lang="ru-RU" sz="1012" dirty="0">
                <a:cs typeface="Arial" charset="0"/>
              </a:rPr>
              <a:t>приборы учета</a:t>
            </a:r>
            <a:endParaRPr lang="en-US" sz="1012" dirty="0">
              <a:cs typeface="Arial" charset="0"/>
            </a:endParaRPr>
          </a:p>
        </p:txBody>
      </p:sp>
      <p:sp>
        <p:nvSpPr>
          <p:cNvPr id="7" name="Shape 356">
            <a:extLst>
              <a:ext uri="{FF2B5EF4-FFF2-40B4-BE49-F238E27FC236}">
                <a16:creationId xmlns:a16="http://schemas.microsoft.com/office/drawing/2014/main" id="{62538CFC-3162-4900-A9AC-52DD4ADBFB1E}"/>
              </a:ext>
            </a:extLst>
          </p:cNvPr>
          <p:cNvSpPr txBox="1"/>
          <p:nvPr/>
        </p:nvSpPr>
        <p:spPr>
          <a:xfrm>
            <a:off x="1450975" y="228600"/>
            <a:ext cx="3956050" cy="307975"/>
          </a:xfrm>
          <a:prstGeom prst="rect">
            <a:avLst/>
          </a:prstGeom>
          <a:noFill/>
          <a:ln>
            <a:noFill/>
          </a:ln>
        </p:spPr>
        <p:txBody>
          <a:bodyPr lIns="51420" tIns="25703" rIns="51420" bIns="25703"/>
          <a:lstStyle>
            <a:defPPr>
              <a:defRPr lang="en-US"/>
            </a:defPPr>
            <a:lvl1pPr>
              <a:lnSpc>
                <a:spcPct val="114000"/>
              </a:lnSpc>
              <a:buClr>
                <a:srgbClr val="E36C09"/>
              </a:buClr>
              <a:buSzPct val="25000"/>
              <a:defRPr sz="5400" b="1">
                <a:solidFill>
                  <a:srgbClr val="0070C0"/>
                </a:solidFill>
                <a:cs typeface="Arial" pitchFamily="34" charset="0"/>
              </a:defRPr>
            </a:lvl1pPr>
          </a:lstStyle>
          <a:p>
            <a:pPr algn="ctr">
              <a:defRPr/>
            </a:pPr>
            <a:r>
              <a:rPr lang="en-US" sz="1518" dirty="0" err="1">
                <a:solidFill>
                  <a:srgbClr val="F98634"/>
                </a:solidFill>
                <a:sym typeface="Calibri"/>
              </a:rPr>
              <a:t>Работа</a:t>
            </a:r>
            <a:r>
              <a:rPr lang="en-US" sz="1518" dirty="0">
                <a:solidFill>
                  <a:srgbClr val="F98634"/>
                </a:solidFill>
                <a:sym typeface="Calibri"/>
              </a:rPr>
              <a:t> с </a:t>
            </a:r>
            <a:r>
              <a:rPr lang="en-US" sz="1518" dirty="0" err="1">
                <a:solidFill>
                  <a:srgbClr val="F98634"/>
                </a:solidFill>
                <a:sym typeface="Calibri"/>
              </a:rPr>
              <a:t>приборами</a:t>
            </a:r>
            <a:r>
              <a:rPr lang="en-US" sz="1518" dirty="0">
                <a:solidFill>
                  <a:srgbClr val="F98634"/>
                </a:solidFill>
                <a:sym typeface="Calibri"/>
              </a:rPr>
              <a:t> </a:t>
            </a:r>
            <a:r>
              <a:rPr lang="en-US" sz="1518" dirty="0" err="1">
                <a:solidFill>
                  <a:srgbClr val="F98634"/>
                </a:solidFill>
                <a:sym typeface="Calibri"/>
              </a:rPr>
              <a:t>учета</a:t>
            </a:r>
            <a:endParaRPr lang="en-US" sz="1518" dirty="0">
              <a:solidFill>
                <a:srgbClr val="F98634"/>
              </a:solidFill>
              <a:sym typeface="Calibri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Shape 403">
            <a:extLst>
              <a:ext uri="{FF2B5EF4-FFF2-40B4-BE49-F238E27FC236}">
                <a16:creationId xmlns:a16="http://schemas.microsoft.com/office/drawing/2014/main" id="{BBB072DC-672E-48F7-A67A-D8F6138F566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lIns="51420" tIns="25703" rIns="51420" bIns="25703" anchor="t">
            <a:no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buClr>
                <a:srgbClr val="FFFFFF"/>
              </a:buClr>
              <a:buSzPct val="25000"/>
            </a:pPr>
            <a:fld id="{401E883B-E19D-4D6C-883A-5EEAB147C5CD}" type="slidenum">
              <a:rPr lang="en-US" altLang="ru-RU" sz="700" b="1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pPr>
                <a:buClr>
                  <a:srgbClr val="FFFFFF"/>
                </a:buClr>
                <a:buSzPct val="25000"/>
              </a:pPr>
              <a:t>39</a:t>
            </a:fld>
            <a:endParaRPr lang="en-US" altLang="ru-RU" sz="700" b="1">
              <a:solidFill>
                <a:srgbClr val="FFFFFF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405" name="Shape 405">
            <a:extLst>
              <a:ext uri="{FF2B5EF4-FFF2-40B4-BE49-F238E27FC236}">
                <a16:creationId xmlns:a16="http://schemas.microsoft.com/office/drawing/2014/main" id="{74C92748-F028-4188-8729-1F3F817E9D60}"/>
              </a:ext>
            </a:extLst>
          </p:cNvPr>
          <p:cNvPicPr preferRelativeResize="0"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00" y="1549400"/>
            <a:ext cx="4868863" cy="2649538"/>
          </a:xfrm>
          <a:prstGeom prst="rect">
            <a:avLst/>
          </a:prstGeom>
          <a:noFill/>
          <a:ln w="9525" cap="flat" cmpd="sng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407" name="Shape 407">
            <a:extLst>
              <a:ext uri="{FF2B5EF4-FFF2-40B4-BE49-F238E27FC236}">
                <a16:creationId xmlns:a16="http://schemas.microsoft.com/office/drawing/2014/main" id="{698F9DDD-3869-4210-9FDE-4483B8FFF0C0}"/>
              </a:ext>
            </a:extLst>
          </p:cNvPr>
          <p:cNvSpPr txBox="1"/>
          <p:nvPr/>
        </p:nvSpPr>
        <p:spPr>
          <a:xfrm>
            <a:off x="692150" y="909638"/>
            <a:ext cx="3497263" cy="266700"/>
          </a:xfrm>
          <a:prstGeom prst="rect">
            <a:avLst/>
          </a:prstGeom>
          <a:noFill/>
          <a:ln>
            <a:noFill/>
          </a:ln>
        </p:spPr>
        <p:txBody>
          <a:bodyPr lIns="51420" tIns="51420" rIns="51420" bIns="51420"/>
          <a:lstStyle/>
          <a:p>
            <a:pPr>
              <a:defRPr/>
            </a:pPr>
            <a:r>
              <a:rPr lang="en-US" sz="1012" dirty="0" err="1">
                <a:cs typeface="Arial" charset="0"/>
              </a:rPr>
              <a:t>Автоматизированный</a:t>
            </a:r>
            <a:r>
              <a:rPr lang="en-US" sz="1012" dirty="0">
                <a:cs typeface="Arial" charset="0"/>
              </a:rPr>
              <a:t> и </a:t>
            </a:r>
            <a:r>
              <a:rPr lang="en-US" sz="1012" dirty="0" err="1">
                <a:cs typeface="Arial" charset="0"/>
              </a:rPr>
              <a:t>ручной</a:t>
            </a:r>
            <a:r>
              <a:rPr lang="en-US" sz="1012" dirty="0">
                <a:cs typeface="Arial" charset="0"/>
              </a:rPr>
              <a:t> </a:t>
            </a:r>
            <a:r>
              <a:rPr lang="en-US" sz="1012" dirty="0" err="1">
                <a:cs typeface="Arial" charset="0"/>
              </a:rPr>
              <a:t>ввод</a:t>
            </a:r>
            <a:r>
              <a:rPr lang="en-US" sz="1012" dirty="0">
                <a:cs typeface="Arial" charset="0"/>
              </a:rPr>
              <a:t> </a:t>
            </a:r>
            <a:r>
              <a:rPr lang="en-US" sz="1012" dirty="0" err="1">
                <a:cs typeface="Arial" charset="0"/>
              </a:rPr>
              <a:t>показаний</a:t>
            </a:r>
            <a:endParaRPr lang="en-US" sz="1012" dirty="0">
              <a:cs typeface="Arial" charset="0"/>
            </a:endParaRPr>
          </a:p>
        </p:txBody>
      </p:sp>
      <p:sp>
        <p:nvSpPr>
          <p:cNvPr id="7" name="Shape 356">
            <a:extLst>
              <a:ext uri="{FF2B5EF4-FFF2-40B4-BE49-F238E27FC236}">
                <a16:creationId xmlns:a16="http://schemas.microsoft.com/office/drawing/2014/main" id="{883B662F-1FFE-405A-AD91-4BED4EA1F1D7}"/>
              </a:ext>
            </a:extLst>
          </p:cNvPr>
          <p:cNvSpPr txBox="1"/>
          <p:nvPr/>
        </p:nvSpPr>
        <p:spPr>
          <a:xfrm>
            <a:off x="1450975" y="228600"/>
            <a:ext cx="3956050" cy="307975"/>
          </a:xfrm>
          <a:prstGeom prst="rect">
            <a:avLst/>
          </a:prstGeom>
          <a:noFill/>
          <a:ln>
            <a:noFill/>
          </a:ln>
        </p:spPr>
        <p:txBody>
          <a:bodyPr lIns="51420" tIns="25703" rIns="51420" bIns="25703"/>
          <a:lstStyle>
            <a:defPPr>
              <a:defRPr lang="en-US"/>
            </a:defPPr>
            <a:lvl1pPr>
              <a:lnSpc>
                <a:spcPct val="114000"/>
              </a:lnSpc>
              <a:buClr>
                <a:srgbClr val="E36C09"/>
              </a:buClr>
              <a:buSzPct val="25000"/>
              <a:defRPr sz="5400" b="1">
                <a:solidFill>
                  <a:srgbClr val="0070C0"/>
                </a:solidFill>
                <a:cs typeface="Arial" pitchFamily="34" charset="0"/>
              </a:defRPr>
            </a:lvl1pPr>
          </a:lstStyle>
          <a:p>
            <a:pPr algn="ctr">
              <a:defRPr/>
            </a:pPr>
            <a:r>
              <a:rPr lang="en-US" sz="1518" dirty="0" err="1">
                <a:solidFill>
                  <a:srgbClr val="F98634"/>
                </a:solidFill>
                <a:sym typeface="Calibri"/>
              </a:rPr>
              <a:t>Работа</a:t>
            </a:r>
            <a:r>
              <a:rPr lang="en-US" sz="1518" dirty="0">
                <a:solidFill>
                  <a:srgbClr val="F98634"/>
                </a:solidFill>
                <a:sym typeface="Calibri"/>
              </a:rPr>
              <a:t> с </a:t>
            </a:r>
            <a:r>
              <a:rPr lang="en-US" sz="1518" dirty="0" err="1">
                <a:solidFill>
                  <a:srgbClr val="F98634"/>
                </a:solidFill>
                <a:sym typeface="Calibri"/>
              </a:rPr>
              <a:t>приборами</a:t>
            </a:r>
            <a:r>
              <a:rPr lang="en-US" sz="1518" dirty="0">
                <a:solidFill>
                  <a:srgbClr val="F98634"/>
                </a:solidFill>
                <a:sym typeface="Calibri"/>
              </a:rPr>
              <a:t> </a:t>
            </a:r>
            <a:r>
              <a:rPr lang="en-US" sz="1518" dirty="0" err="1">
                <a:solidFill>
                  <a:srgbClr val="F98634"/>
                </a:solidFill>
                <a:sym typeface="Calibri"/>
              </a:rPr>
              <a:t>учета</a:t>
            </a:r>
            <a:endParaRPr lang="en-US" sz="1518" dirty="0">
              <a:solidFill>
                <a:srgbClr val="F98634"/>
              </a:solidFill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Shape 413">
            <a:extLst>
              <a:ext uri="{FF2B5EF4-FFF2-40B4-BE49-F238E27FC236}">
                <a16:creationId xmlns:a16="http://schemas.microsoft.com/office/drawing/2014/main" id="{68B40788-A703-4C17-8F21-76D6F0BCE07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lIns="51420" tIns="25703" rIns="51420" bIns="25703" anchor="t">
            <a:no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buClr>
                <a:srgbClr val="FFFFFF"/>
              </a:buClr>
              <a:buSzPct val="25000"/>
            </a:pPr>
            <a:fld id="{2220CDFC-8362-4A14-8625-C89495B4B966}" type="slidenum">
              <a:rPr lang="en-US" altLang="ru-RU" sz="700" b="1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pPr>
                <a:buClr>
                  <a:srgbClr val="FFFFFF"/>
                </a:buClr>
                <a:buSzPct val="25000"/>
              </a:pPr>
              <a:t>40</a:t>
            </a:fld>
            <a:endParaRPr lang="en-US" altLang="ru-RU" sz="700" b="1">
              <a:solidFill>
                <a:srgbClr val="FFFFFF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14" name="Shape 414">
            <a:extLst>
              <a:ext uri="{FF2B5EF4-FFF2-40B4-BE49-F238E27FC236}">
                <a16:creationId xmlns:a16="http://schemas.microsoft.com/office/drawing/2014/main" id="{BA9BE198-918C-4056-AE97-D8375E8941FA}"/>
              </a:ext>
            </a:extLst>
          </p:cNvPr>
          <p:cNvSpPr txBox="1"/>
          <p:nvPr/>
        </p:nvSpPr>
        <p:spPr>
          <a:xfrm>
            <a:off x="1450975" y="222250"/>
            <a:ext cx="3956050" cy="307975"/>
          </a:xfrm>
          <a:prstGeom prst="rect">
            <a:avLst/>
          </a:prstGeom>
          <a:noFill/>
          <a:ln>
            <a:noFill/>
          </a:ln>
        </p:spPr>
        <p:txBody>
          <a:bodyPr lIns="51420" tIns="25703" rIns="51420" bIns="25703"/>
          <a:lstStyle>
            <a:defPPr>
              <a:defRPr lang="en-US"/>
            </a:defPPr>
            <a:lvl1pPr>
              <a:lnSpc>
                <a:spcPct val="114000"/>
              </a:lnSpc>
              <a:buClr>
                <a:srgbClr val="E36C09"/>
              </a:buClr>
              <a:buSzPct val="25000"/>
              <a:defRPr sz="5400" b="1">
                <a:solidFill>
                  <a:srgbClr val="0070C0"/>
                </a:solidFill>
                <a:cs typeface="Arial" pitchFamily="34" charset="0"/>
              </a:defRPr>
            </a:lvl1pPr>
          </a:lstStyle>
          <a:p>
            <a:pPr algn="ctr">
              <a:defRPr/>
            </a:pPr>
            <a:r>
              <a:rPr lang="en-US" sz="1518" dirty="0" err="1">
                <a:solidFill>
                  <a:srgbClr val="F98634"/>
                </a:solidFill>
                <a:sym typeface="Calibri"/>
              </a:rPr>
              <a:t>Оплата</a:t>
            </a:r>
            <a:r>
              <a:rPr lang="en-US" sz="1518" dirty="0">
                <a:solidFill>
                  <a:srgbClr val="F98634"/>
                </a:solidFill>
                <a:sym typeface="Calibri"/>
              </a:rPr>
              <a:t> </a:t>
            </a:r>
            <a:r>
              <a:rPr lang="en-US" sz="1518" dirty="0" err="1">
                <a:solidFill>
                  <a:srgbClr val="F98634"/>
                </a:solidFill>
                <a:sym typeface="Calibri"/>
              </a:rPr>
              <a:t>услуг</a:t>
            </a:r>
            <a:endParaRPr lang="en-US" sz="1518" dirty="0">
              <a:solidFill>
                <a:srgbClr val="F98634"/>
              </a:solidFill>
              <a:sym typeface="Calibri"/>
            </a:endParaRPr>
          </a:p>
        </p:txBody>
      </p:sp>
      <p:sp>
        <p:nvSpPr>
          <p:cNvPr id="415" name="Shape 415">
            <a:extLst>
              <a:ext uri="{FF2B5EF4-FFF2-40B4-BE49-F238E27FC236}">
                <a16:creationId xmlns:a16="http://schemas.microsoft.com/office/drawing/2014/main" id="{64F4871A-B80F-4C33-BFD5-231A93DC00C2}"/>
              </a:ext>
            </a:extLst>
          </p:cNvPr>
          <p:cNvSpPr txBox="1"/>
          <p:nvPr/>
        </p:nvSpPr>
        <p:spPr>
          <a:xfrm>
            <a:off x="729498" y="1131590"/>
            <a:ext cx="1987868" cy="1678374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51420" tIns="51420" rIns="51420" bIns="51420"/>
          <a:lstStyle/>
          <a:p>
            <a:pPr indent="-167848" algn="just">
              <a:lnSpc>
                <a:spcPct val="150000"/>
              </a:lnSpc>
              <a:buClr>
                <a:srgbClr val="006B9E"/>
              </a:buClr>
              <a:buSzPct val="100000"/>
              <a:defRPr/>
            </a:pPr>
            <a:r>
              <a:rPr lang="en-US" sz="1012" b="1" dirty="0" err="1">
                <a:cs typeface="Arial" charset="0"/>
                <a:sym typeface="Roboto"/>
              </a:rPr>
              <a:t>Прием</a:t>
            </a:r>
            <a:r>
              <a:rPr lang="en-US" sz="1012" b="1" dirty="0">
                <a:cs typeface="Arial" charset="0"/>
                <a:sym typeface="Roboto"/>
              </a:rPr>
              <a:t> </a:t>
            </a:r>
            <a:r>
              <a:rPr lang="en-US" sz="1012" b="1" dirty="0" err="1">
                <a:cs typeface="Arial" charset="0"/>
                <a:sym typeface="Roboto"/>
              </a:rPr>
              <a:t>платежей</a:t>
            </a:r>
            <a:r>
              <a:rPr lang="en-US" sz="1012" b="1" dirty="0">
                <a:cs typeface="Arial" charset="0"/>
                <a:sym typeface="Roboto"/>
              </a:rPr>
              <a:t> ЖКХ</a:t>
            </a:r>
            <a:r>
              <a:rPr lang="ru-RU" sz="1012" b="1" dirty="0">
                <a:cs typeface="Arial" charset="0"/>
                <a:sym typeface="Roboto"/>
              </a:rPr>
              <a:t>:</a:t>
            </a:r>
            <a:endParaRPr lang="en-US" sz="1012" b="1" dirty="0">
              <a:cs typeface="Arial" charset="0"/>
              <a:sym typeface="Roboto"/>
            </a:endParaRPr>
          </a:p>
          <a:p>
            <a:pPr marL="160706" indent="-160706">
              <a:lnSpc>
                <a:spcPct val="150000"/>
              </a:lnSpc>
              <a:buClr>
                <a:srgbClr val="F98634"/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ru-RU" sz="1012" dirty="0">
                <a:cs typeface="Arial" charset="0"/>
                <a:sym typeface="Roboto"/>
              </a:rPr>
              <a:t>Н</a:t>
            </a:r>
            <a:r>
              <a:rPr lang="en-US" sz="1012" dirty="0" err="1">
                <a:cs typeface="Arial" charset="0"/>
                <a:sym typeface="Roboto"/>
              </a:rPr>
              <a:t>аличными</a:t>
            </a:r>
            <a:r>
              <a:rPr lang="ru-RU" sz="1012" dirty="0">
                <a:cs typeface="Arial" charset="0"/>
                <a:sym typeface="Roboto"/>
              </a:rPr>
              <a:t>;</a:t>
            </a:r>
            <a:endParaRPr lang="en-US" sz="1012" dirty="0">
              <a:cs typeface="Arial" charset="0"/>
              <a:sym typeface="Roboto"/>
            </a:endParaRPr>
          </a:p>
          <a:p>
            <a:pPr marL="160706" indent="-160706">
              <a:lnSpc>
                <a:spcPct val="150000"/>
              </a:lnSpc>
              <a:buClr>
                <a:srgbClr val="F98634"/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ru-RU" sz="1012" dirty="0">
                <a:cs typeface="Arial" charset="0"/>
                <a:sym typeface="Roboto"/>
              </a:rPr>
              <a:t>Ч</a:t>
            </a:r>
            <a:r>
              <a:rPr lang="en-US" sz="1012" dirty="0" err="1">
                <a:cs typeface="Arial" charset="0"/>
                <a:sym typeface="Roboto"/>
              </a:rPr>
              <a:t>ерез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банк</a:t>
            </a:r>
            <a:r>
              <a:rPr lang="ru-RU" sz="1012" dirty="0">
                <a:cs typeface="Arial" charset="0"/>
                <a:sym typeface="Roboto"/>
              </a:rPr>
              <a:t>;</a:t>
            </a:r>
            <a:endParaRPr lang="en-US" sz="1012" dirty="0">
              <a:cs typeface="Arial" charset="0"/>
              <a:sym typeface="Roboto"/>
            </a:endParaRPr>
          </a:p>
          <a:p>
            <a:pPr marL="160706" indent="-160706">
              <a:lnSpc>
                <a:spcPct val="150000"/>
              </a:lnSpc>
              <a:buClr>
                <a:srgbClr val="F98634"/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ru-RU" sz="1012" dirty="0">
                <a:cs typeface="Arial" charset="0"/>
                <a:sym typeface="Roboto"/>
              </a:rPr>
              <a:t>О</a:t>
            </a:r>
            <a:r>
              <a:rPr lang="en-US" sz="1012" dirty="0" err="1">
                <a:cs typeface="Arial" charset="0"/>
                <a:sym typeface="Roboto"/>
              </a:rPr>
              <a:t>плата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банковскими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картами</a:t>
            </a:r>
            <a:r>
              <a:rPr lang="ru-RU" sz="1012" dirty="0">
                <a:cs typeface="Arial" charset="0"/>
                <a:sym typeface="Roboto"/>
              </a:rPr>
              <a:t>;</a:t>
            </a:r>
            <a:endParaRPr lang="en-US" sz="1012" dirty="0">
              <a:cs typeface="Arial" charset="0"/>
              <a:sym typeface="Roboto"/>
            </a:endParaRPr>
          </a:p>
          <a:p>
            <a:pPr marL="160706" indent="-160706">
              <a:lnSpc>
                <a:spcPct val="150000"/>
              </a:lnSpc>
              <a:buClr>
                <a:srgbClr val="F98634"/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ru-RU" sz="1012" dirty="0">
                <a:cs typeface="Arial" charset="0"/>
                <a:sym typeface="Roboto"/>
              </a:rPr>
              <a:t>Т</a:t>
            </a:r>
            <a:r>
              <a:rPr lang="en-US" sz="1012" dirty="0" err="1">
                <a:cs typeface="Arial" charset="0"/>
                <a:sym typeface="Roboto"/>
              </a:rPr>
              <a:t>ерминалы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оплаты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услуг</a:t>
            </a:r>
            <a:r>
              <a:rPr lang="en-US" sz="1012" dirty="0">
                <a:cs typeface="Arial" charset="0"/>
                <a:sym typeface="Roboto"/>
              </a:rPr>
              <a:t> ЖКХ</a:t>
            </a:r>
            <a:r>
              <a:rPr lang="ru-RU" sz="1012" dirty="0">
                <a:cs typeface="Arial" charset="0"/>
                <a:sym typeface="Roboto"/>
              </a:rPr>
              <a:t>;</a:t>
            </a:r>
            <a:endParaRPr lang="en-US" sz="1012" dirty="0">
              <a:cs typeface="Arial" charset="0"/>
              <a:sym typeface="Roboto"/>
            </a:endParaRPr>
          </a:p>
          <a:p>
            <a:pPr marL="160706" indent="-160706">
              <a:lnSpc>
                <a:spcPct val="150000"/>
              </a:lnSpc>
              <a:buClr>
                <a:srgbClr val="F98634"/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ru-RU" sz="1012" dirty="0">
                <a:cs typeface="Arial" charset="0"/>
                <a:sym typeface="Roboto"/>
              </a:rPr>
              <a:t>Ч</a:t>
            </a:r>
            <a:r>
              <a:rPr lang="en-US" sz="1012" dirty="0" err="1">
                <a:cs typeface="Arial" charset="0"/>
                <a:sym typeface="Roboto"/>
              </a:rPr>
              <a:t>ерез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Сайт</a:t>
            </a:r>
            <a:r>
              <a:rPr lang="en-US" sz="1012" dirty="0">
                <a:cs typeface="Arial" charset="0"/>
                <a:sym typeface="Roboto"/>
              </a:rPr>
              <a:t> ЖКХ</a:t>
            </a:r>
            <a:r>
              <a:rPr lang="ru-RU" sz="1012" dirty="0">
                <a:cs typeface="Arial" charset="0"/>
                <a:sym typeface="Roboto"/>
              </a:rPr>
              <a:t>;</a:t>
            </a:r>
            <a:endParaRPr lang="en-US" sz="1012" dirty="0">
              <a:cs typeface="Arial" charset="0"/>
              <a:sym typeface="Roboto"/>
              <a:hlinkClick r:id="rId3"/>
            </a:endParaRPr>
          </a:p>
          <a:p>
            <a:pPr marL="160706" indent="-160706">
              <a:lnSpc>
                <a:spcPct val="150000"/>
              </a:lnSpc>
              <a:buClr>
                <a:srgbClr val="F98634"/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ru-RU" sz="1012" dirty="0">
                <a:cs typeface="Arial" charset="0"/>
                <a:sym typeface="Roboto"/>
              </a:rPr>
              <a:t>Ч</a:t>
            </a:r>
            <a:r>
              <a:rPr lang="en-US" sz="1012" dirty="0" err="1">
                <a:cs typeface="Arial" charset="0"/>
                <a:sym typeface="Roboto"/>
              </a:rPr>
              <a:t>ерез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мобильное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приложение</a:t>
            </a:r>
            <a:r>
              <a:rPr lang="ru-RU" sz="1012" dirty="0">
                <a:cs typeface="Arial" charset="0"/>
                <a:sym typeface="Roboto"/>
              </a:rPr>
              <a:t>.</a:t>
            </a:r>
            <a:endParaRPr lang="en-US" sz="1012" dirty="0">
              <a:cs typeface="Arial" charset="0"/>
              <a:sym typeface="Roboto"/>
              <a:hlinkClick r:id="rId4"/>
            </a:endParaRPr>
          </a:p>
          <a:p>
            <a:pPr>
              <a:buClr>
                <a:srgbClr val="006B9E"/>
              </a:buClr>
              <a:defRPr/>
            </a:pPr>
            <a:endParaRPr sz="225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>
              <a:lnSpc>
                <a:spcPct val="115000"/>
              </a:lnSpc>
              <a:spcBef>
                <a:spcPts val="281"/>
              </a:spcBef>
              <a:spcAft>
                <a:spcPts val="900"/>
              </a:spcAft>
              <a:buClr>
                <a:srgbClr val="006B9E"/>
              </a:buClr>
              <a:defRPr/>
            </a:pPr>
            <a:endParaRPr sz="1012" dirty="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16" name="Shape 416">
            <a:extLst>
              <a:ext uri="{FF2B5EF4-FFF2-40B4-BE49-F238E27FC236}">
                <a16:creationId xmlns:a16="http://schemas.microsoft.com/office/drawing/2014/main" id="{5D07A099-1DAE-41E1-9D4E-A7402B028015}"/>
              </a:ext>
            </a:extLst>
          </p:cNvPr>
          <p:cNvSpPr txBox="1"/>
          <p:nvPr/>
        </p:nvSpPr>
        <p:spPr>
          <a:xfrm>
            <a:off x="3259138" y="1131888"/>
            <a:ext cx="2906712" cy="1933575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51420" tIns="51420" rIns="51420" bIns="51420"/>
          <a:lstStyle/>
          <a:p>
            <a:pPr marL="160706" indent="-160706">
              <a:lnSpc>
                <a:spcPct val="150000"/>
              </a:lnSpc>
              <a:buClr>
                <a:srgbClr val="F98634"/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en-US" sz="1012" dirty="0" err="1">
                <a:cs typeface="Arial" charset="0"/>
                <a:sym typeface="Roboto"/>
              </a:rPr>
              <a:t>Возможность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оплачивать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услуги</a:t>
            </a:r>
            <a:r>
              <a:rPr lang="en-US" sz="1012" dirty="0">
                <a:cs typeface="Arial" charset="0"/>
                <a:sym typeface="Roboto"/>
              </a:rPr>
              <a:t> ЖКХ </a:t>
            </a:r>
            <a:r>
              <a:rPr lang="en-US" sz="1012" dirty="0" err="1">
                <a:cs typeface="Arial" charset="0"/>
                <a:sym typeface="Roboto"/>
              </a:rPr>
              <a:t>авансом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на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любой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период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вперёд</a:t>
            </a:r>
            <a:r>
              <a:rPr lang="ru-RU" sz="1012" dirty="0">
                <a:cs typeface="Arial" charset="0"/>
                <a:sym typeface="Roboto"/>
              </a:rPr>
              <a:t>;</a:t>
            </a:r>
            <a:endParaRPr lang="en-US" sz="1012" dirty="0">
              <a:cs typeface="Arial" charset="0"/>
              <a:sym typeface="Roboto"/>
            </a:endParaRPr>
          </a:p>
          <a:p>
            <a:pPr marL="160706" indent="-160706">
              <a:lnSpc>
                <a:spcPct val="150000"/>
              </a:lnSpc>
              <a:buClr>
                <a:srgbClr val="F98634"/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en-US" sz="1012" dirty="0" err="1">
                <a:cs typeface="Arial" charset="0"/>
                <a:sym typeface="Roboto"/>
              </a:rPr>
              <a:t>Возможность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привязки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оплат</a:t>
            </a:r>
            <a:r>
              <a:rPr lang="en-US" sz="1012" dirty="0">
                <a:cs typeface="Arial" charset="0"/>
                <a:sym typeface="Roboto"/>
              </a:rPr>
              <a:t> к </a:t>
            </a:r>
            <a:r>
              <a:rPr lang="en-US" sz="1012" dirty="0" err="1">
                <a:cs typeface="Arial" charset="0"/>
                <a:sym typeface="Roboto"/>
              </a:rPr>
              <a:t>поставщикам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услуг</a:t>
            </a:r>
            <a:r>
              <a:rPr lang="ru-RU" sz="1012" dirty="0">
                <a:cs typeface="Arial" charset="0"/>
                <a:sym typeface="Roboto"/>
              </a:rPr>
              <a:t>;</a:t>
            </a:r>
            <a:endParaRPr lang="en-US" sz="1012" dirty="0">
              <a:cs typeface="Arial" charset="0"/>
              <a:sym typeface="Roboto"/>
            </a:endParaRPr>
          </a:p>
          <a:p>
            <a:pPr marL="160706" indent="-160706">
              <a:lnSpc>
                <a:spcPct val="150000"/>
              </a:lnSpc>
              <a:buClr>
                <a:srgbClr val="F98634"/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en-US" sz="1012" dirty="0" err="1">
                <a:cs typeface="Arial" charset="0"/>
                <a:sym typeface="Roboto"/>
              </a:rPr>
              <a:t>Возможность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учета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рассрочки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платежей</a:t>
            </a:r>
            <a:r>
              <a:rPr lang="en-US" sz="1012" dirty="0">
                <a:cs typeface="Arial" charset="0"/>
                <a:sym typeface="Roboto"/>
              </a:rPr>
              <a:t> ЖКХ</a:t>
            </a:r>
            <a:r>
              <a:rPr lang="ru-RU" sz="1012" dirty="0">
                <a:cs typeface="Arial" charset="0"/>
                <a:sym typeface="Roboto"/>
              </a:rPr>
              <a:t>;</a:t>
            </a:r>
            <a:endParaRPr lang="en-US" sz="1012" dirty="0">
              <a:cs typeface="Arial" charset="0"/>
              <a:sym typeface="Roboto"/>
            </a:endParaRPr>
          </a:p>
          <a:p>
            <a:pPr marL="160706" indent="-160706">
              <a:lnSpc>
                <a:spcPct val="150000"/>
              </a:lnSpc>
              <a:buClr>
                <a:srgbClr val="F98634"/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en-US" sz="1012" dirty="0" err="1">
                <a:cs typeface="Arial" charset="0"/>
                <a:sym typeface="Roboto"/>
              </a:rPr>
              <a:t>Использование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торгового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оборудования</a:t>
            </a:r>
            <a:r>
              <a:rPr lang="en-US" sz="1012" dirty="0">
                <a:cs typeface="Arial" charset="0"/>
                <a:sym typeface="Roboto"/>
              </a:rPr>
              <a:t>:</a:t>
            </a:r>
          </a:p>
          <a:p>
            <a:pPr marL="452822" lvl="2" indent="-160706">
              <a:lnSpc>
                <a:spcPct val="150000"/>
              </a:lnSpc>
              <a:buClr>
                <a:srgbClr val="F98634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ru-RU" sz="1012" dirty="0">
                <a:cs typeface="Arial" charset="0"/>
                <a:sym typeface="Roboto"/>
              </a:rPr>
              <a:t>К</a:t>
            </a:r>
            <a:r>
              <a:rPr lang="en-US" sz="1012" dirty="0" err="1">
                <a:cs typeface="Arial" charset="0"/>
                <a:sym typeface="Roboto"/>
              </a:rPr>
              <a:t>ассовых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аппаратов</a:t>
            </a:r>
            <a:r>
              <a:rPr lang="ru-RU" sz="1012" dirty="0">
                <a:cs typeface="Arial" charset="0"/>
                <a:sym typeface="Roboto"/>
              </a:rPr>
              <a:t>;</a:t>
            </a:r>
            <a:endParaRPr lang="en-US" sz="1012" dirty="0">
              <a:cs typeface="Arial" charset="0"/>
              <a:sym typeface="Roboto"/>
            </a:endParaRPr>
          </a:p>
          <a:p>
            <a:pPr marL="452822" lvl="2" indent="-160706">
              <a:lnSpc>
                <a:spcPct val="150000"/>
              </a:lnSpc>
              <a:buClr>
                <a:srgbClr val="F98634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ru-RU" sz="1012" dirty="0">
                <a:cs typeface="Arial" charset="0"/>
                <a:sym typeface="Roboto"/>
              </a:rPr>
              <a:t>Ф</a:t>
            </a:r>
            <a:r>
              <a:rPr lang="en-US" sz="1012" dirty="0" err="1">
                <a:cs typeface="Arial" charset="0"/>
                <a:sym typeface="Roboto"/>
              </a:rPr>
              <a:t>искальных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регистраторов</a:t>
            </a:r>
            <a:r>
              <a:rPr lang="ru-RU" sz="1012" dirty="0">
                <a:cs typeface="Arial" charset="0"/>
                <a:sym typeface="Roboto"/>
              </a:rPr>
              <a:t>;</a:t>
            </a:r>
            <a:endParaRPr lang="en-US" sz="1012" dirty="0">
              <a:cs typeface="Arial" charset="0"/>
              <a:sym typeface="Roboto"/>
            </a:endParaRPr>
          </a:p>
          <a:p>
            <a:pPr marL="452822" lvl="2" indent="-160706">
              <a:lnSpc>
                <a:spcPct val="150000"/>
              </a:lnSpc>
              <a:buClr>
                <a:srgbClr val="F98634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ru-RU" sz="1012" dirty="0">
                <a:cs typeface="Arial" charset="0"/>
                <a:sym typeface="Roboto"/>
              </a:rPr>
              <a:t>С</a:t>
            </a:r>
            <a:r>
              <a:rPr lang="en-US" sz="1012" dirty="0" err="1">
                <a:cs typeface="Arial" charset="0"/>
                <a:sym typeface="Roboto"/>
              </a:rPr>
              <a:t>канеров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штрихкода</a:t>
            </a:r>
            <a:r>
              <a:rPr lang="ru-RU" sz="1012" dirty="0">
                <a:cs typeface="Arial" charset="0"/>
                <a:sym typeface="Roboto"/>
              </a:rPr>
              <a:t>.</a:t>
            </a:r>
            <a:endParaRPr lang="en-US" sz="1012" dirty="0">
              <a:cs typeface="Arial" charset="0"/>
              <a:sym typeface="Roboto"/>
            </a:endParaRPr>
          </a:p>
          <a:p>
            <a:pPr marL="160706" indent="-160706">
              <a:lnSpc>
                <a:spcPct val="150000"/>
              </a:lnSpc>
              <a:buClr>
                <a:srgbClr val="006B9E"/>
              </a:buClr>
              <a:buSzPct val="100000"/>
              <a:buFont typeface="Wingdings" panose="05000000000000000000" pitchFamily="2" charset="2"/>
              <a:buChar char="ü"/>
              <a:defRPr/>
            </a:pPr>
            <a:endParaRPr sz="1012" dirty="0">
              <a:cs typeface="Arial" charset="0"/>
              <a:sym typeface="Roboto"/>
            </a:endParaRPr>
          </a:p>
          <a:p>
            <a:pPr>
              <a:buClr>
                <a:srgbClr val="006B9E"/>
              </a:buClr>
              <a:defRPr/>
            </a:pPr>
            <a:endParaRPr sz="225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128565">
              <a:buClr>
                <a:srgbClr val="006B9E"/>
              </a:buClr>
              <a:defRPr/>
            </a:pPr>
            <a:endParaRPr sz="225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19" name="Shape 419">
            <a:extLst>
              <a:ext uri="{FF2B5EF4-FFF2-40B4-BE49-F238E27FC236}">
                <a16:creationId xmlns:a16="http://schemas.microsoft.com/office/drawing/2014/main" id="{A524D88A-8907-43D1-BBEC-08234ED3518C}"/>
              </a:ext>
            </a:extLst>
          </p:cNvPr>
          <p:cNvSpPr txBox="1"/>
          <p:nvPr/>
        </p:nvSpPr>
        <p:spPr>
          <a:xfrm>
            <a:off x="728663" y="3189288"/>
            <a:ext cx="2298700" cy="563562"/>
          </a:xfrm>
          <a:prstGeom prst="rect">
            <a:avLst/>
          </a:prstGeom>
          <a:noFill/>
          <a:ln>
            <a:noFill/>
          </a:ln>
        </p:spPr>
        <p:txBody>
          <a:bodyPr lIns="51420" tIns="51420" rIns="51420" bIns="51420"/>
          <a:lstStyle/>
          <a:p>
            <a:pPr>
              <a:defRPr/>
            </a:pPr>
            <a:r>
              <a:rPr lang="ru-RU" sz="1012" b="1" dirty="0">
                <a:cs typeface="Arial" charset="0"/>
              </a:rPr>
              <a:t>О</a:t>
            </a:r>
            <a:r>
              <a:rPr lang="en-US" sz="1012" b="1" dirty="0" err="1">
                <a:cs typeface="Arial" charset="0"/>
              </a:rPr>
              <a:t>нлайн</a:t>
            </a:r>
            <a:r>
              <a:rPr lang="en-US" sz="1012" b="1" dirty="0">
                <a:cs typeface="Arial" charset="0"/>
              </a:rPr>
              <a:t> </a:t>
            </a:r>
            <a:r>
              <a:rPr lang="en-US" sz="1012" b="1" dirty="0" err="1">
                <a:cs typeface="Arial" charset="0"/>
              </a:rPr>
              <a:t>кассы</a:t>
            </a:r>
            <a:r>
              <a:rPr lang="en-US" sz="1012" b="1" dirty="0">
                <a:cs typeface="Arial" charset="0"/>
              </a:rPr>
              <a:t> (54 ФЗ)</a:t>
            </a: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E04B3976-32B3-453E-9763-8CBDF6E45108}"/>
              </a:ext>
            </a:extLst>
          </p:cNvPr>
          <p:cNvCxnSpPr/>
          <p:nvPr/>
        </p:nvCxnSpPr>
        <p:spPr>
          <a:xfrm>
            <a:off x="2997200" y="1050925"/>
            <a:ext cx="0" cy="2854325"/>
          </a:xfrm>
          <a:prstGeom prst="line">
            <a:avLst/>
          </a:prstGeom>
          <a:ln w="635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90119" name="Рисунок 1">
            <a:extLst>
              <a:ext uri="{FF2B5EF4-FFF2-40B4-BE49-F238E27FC236}">
                <a16:creationId xmlns:a16="http://schemas.microsoft.com/office/drawing/2014/main" id="{B051D618-8A56-4862-B5BC-C3212EF7192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05338" y="3343275"/>
            <a:ext cx="1487487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Shape 425">
            <a:extLst>
              <a:ext uri="{FF2B5EF4-FFF2-40B4-BE49-F238E27FC236}">
                <a16:creationId xmlns:a16="http://schemas.microsoft.com/office/drawing/2014/main" id="{79918EDC-7F1A-422E-B122-B723AAF75E1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lIns="51420" tIns="25703" rIns="51420" bIns="25703" anchor="t">
            <a:no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buClr>
                <a:srgbClr val="FFFFFF"/>
              </a:buClr>
              <a:buSzPct val="25000"/>
            </a:pPr>
            <a:fld id="{CC2D4260-EE53-4ED2-AEE2-49737D40A158}" type="slidenum">
              <a:rPr lang="en-US" altLang="ru-RU" sz="700" b="1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pPr>
                <a:buClr>
                  <a:srgbClr val="FFFFFF"/>
                </a:buClr>
                <a:buSzPct val="25000"/>
              </a:pPr>
              <a:t>41</a:t>
            </a:fld>
            <a:endParaRPr lang="en-US" altLang="ru-RU" sz="700" b="1">
              <a:solidFill>
                <a:srgbClr val="FFFFFF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28" name="Shape 428">
            <a:extLst>
              <a:ext uri="{FF2B5EF4-FFF2-40B4-BE49-F238E27FC236}">
                <a16:creationId xmlns:a16="http://schemas.microsoft.com/office/drawing/2014/main" id="{71ECFFE3-037E-49DF-BE7C-F145B50BCE16}"/>
              </a:ext>
            </a:extLst>
          </p:cNvPr>
          <p:cNvSpPr txBox="1"/>
          <p:nvPr/>
        </p:nvSpPr>
        <p:spPr>
          <a:xfrm>
            <a:off x="4633913" y="930275"/>
            <a:ext cx="1881187" cy="1425575"/>
          </a:xfrm>
          <a:prstGeom prst="rect">
            <a:avLst/>
          </a:prstGeom>
          <a:noFill/>
          <a:ln w="9525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51420" tIns="51420" rIns="51420" bIns="51420"/>
          <a:lstStyle/>
          <a:p>
            <a:pPr indent="-39284">
              <a:buClr>
                <a:srgbClr val="000000"/>
              </a:buClr>
              <a:defRPr/>
            </a:pPr>
            <a:r>
              <a:rPr lang="en-US" sz="1012" b="1" dirty="0" err="1">
                <a:solidFill>
                  <a:schemeClr val="dk1"/>
                </a:solidFill>
                <a:ea typeface="Roboto"/>
                <a:cs typeface="Roboto"/>
                <a:sym typeface="Roboto"/>
              </a:rPr>
              <a:t>Отчеты</a:t>
            </a:r>
            <a:r>
              <a:rPr lang="en-US" sz="1012" b="1" dirty="0">
                <a:solidFill>
                  <a:schemeClr val="dk1"/>
                </a:solidFill>
                <a:ea typeface="Roboto"/>
                <a:cs typeface="Roboto"/>
                <a:sym typeface="Roboto"/>
              </a:rPr>
              <a:t> </a:t>
            </a:r>
            <a:r>
              <a:rPr lang="en-US" sz="1012" b="1" dirty="0" err="1">
                <a:solidFill>
                  <a:schemeClr val="dk1"/>
                </a:solidFill>
                <a:ea typeface="Roboto"/>
                <a:cs typeface="Roboto"/>
                <a:sym typeface="Roboto"/>
              </a:rPr>
              <a:t>по</a:t>
            </a:r>
            <a:r>
              <a:rPr lang="en-US" sz="1012" b="1" dirty="0">
                <a:solidFill>
                  <a:schemeClr val="dk1"/>
                </a:solidFill>
                <a:ea typeface="Roboto"/>
                <a:cs typeface="Roboto"/>
                <a:sym typeface="Roboto"/>
              </a:rPr>
              <a:t> </a:t>
            </a:r>
            <a:r>
              <a:rPr lang="en-US" sz="1012" b="1" dirty="0" err="1">
                <a:solidFill>
                  <a:schemeClr val="dk1"/>
                </a:solidFill>
                <a:ea typeface="Roboto"/>
                <a:cs typeface="Roboto"/>
                <a:sym typeface="Roboto"/>
              </a:rPr>
              <a:t>платежам</a:t>
            </a:r>
            <a:r>
              <a:rPr lang="en-US" sz="1012" b="1" dirty="0">
                <a:solidFill>
                  <a:schemeClr val="dk1"/>
                </a:solidFill>
                <a:ea typeface="Roboto"/>
                <a:cs typeface="Roboto"/>
                <a:sym typeface="Roboto"/>
              </a:rPr>
              <a:t>:</a:t>
            </a:r>
          </a:p>
          <a:p>
            <a:pPr marL="160706" indent="-160706">
              <a:lnSpc>
                <a:spcPct val="150000"/>
              </a:lnSpc>
              <a:buClr>
                <a:srgbClr val="F98634"/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en-US" sz="1012" dirty="0" err="1">
                <a:cs typeface="Arial" charset="0"/>
                <a:sym typeface="Roboto"/>
              </a:rPr>
              <a:t>Финансово-лицевой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счет</a:t>
            </a:r>
            <a:r>
              <a:rPr lang="ru-RU" sz="1012" dirty="0">
                <a:cs typeface="Arial" charset="0"/>
                <a:sym typeface="Roboto"/>
              </a:rPr>
              <a:t>;</a:t>
            </a:r>
            <a:endParaRPr lang="en-US" sz="1012" dirty="0">
              <a:cs typeface="Arial" charset="0"/>
              <a:sym typeface="Roboto"/>
            </a:endParaRPr>
          </a:p>
          <a:p>
            <a:pPr marL="160706" indent="-160706">
              <a:lnSpc>
                <a:spcPct val="150000"/>
              </a:lnSpc>
              <a:buClr>
                <a:srgbClr val="F98634"/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en-US" sz="1012" dirty="0" err="1">
                <a:cs typeface="Arial" charset="0"/>
                <a:sym typeface="Roboto"/>
              </a:rPr>
              <a:t>Отчет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по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оплате</a:t>
            </a:r>
            <a:r>
              <a:rPr lang="ru-RU" sz="1012" dirty="0">
                <a:cs typeface="Arial" charset="0"/>
                <a:sym typeface="Roboto"/>
              </a:rPr>
              <a:t>;</a:t>
            </a:r>
            <a:endParaRPr lang="en-US" sz="1012" dirty="0">
              <a:cs typeface="Arial" charset="0"/>
              <a:sym typeface="Roboto"/>
            </a:endParaRPr>
          </a:p>
          <a:p>
            <a:pPr marL="160706" indent="-160706">
              <a:lnSpc>
                <a:spcPct val="150000"/>
              </a:lnSpc>
              <a:buClr>
                <a:srgbClr val="F98634"/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en-US" sz="1012" dirty="0" err="1">
                <a:cs typeface="Arial" charset="0"/>
                <a:sym typeface="Roboto"/>
              </a:rPr>
              <a:t>Сводная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ведомость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по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начислениям</a:t>
            </a:r>
            <a:r>
              <a:rPr lang="en-US" sz="1012" dirty="0">
                <a:cs typeface="Arial" charset="0"/>
                <a:sym typeface="Roboto"/>
              </a:rPr>
              <a:t> и </a:t>
            </a:r>
            <a:r>
              <a:rPr lang="en-US" sz="1012" dirty="0" err="1">
                <a:cs typeface="Arial" charset="0"/>
                <a:sym typeface="Roboto"/>
              </a:rPr>
              <a:t>оплатам</a:t>
            </a:r>
            <a:r>
              <a:rPr lang="ru-RU" sz="1012" dirty="0">
                <a:cs typeface="Arial" charset="0"/>
                <a:sym typeface="Roboto"/>
              </a:rPr>
              <a:t>;</a:t>
            </a:r>
            <a:endParaRPr lang="en-US" sz="1012" dirty="0">
              <a:cs typeface="Arial" charset="0"/>
              <a:sym typeface="Roboto"/>
            </a:endParaRPr>
          </a:p>
          <a:p>
            <a:pPr marL="160706" indent="-160706">
              <a:lnSpc>
                <a:spcPct val="150000"/>
              </a:lnSpc>
              <a:buClr>
                <a:srgbClr val="F98634"/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en-US" sz="1012" dirty="0">
                <a:cs typeface="Arial" charset="0"/>
                <a:sym typeface="Roboto"/>
              </a:rPr>
              <a:t>и </a:t>
            </a:r>
            <a:r>
              <a:rPr lang="en-US" sz="1012" dirty="0" err="1">
                <a:cs typeface="Arial" charset="0"/>
                <a:sym typeface="Roboto"/>
              </a:rPr>
              <a:t>другие</a:t>
            </a:r>
            <a:r>
              <a:rPr lang="ru-RU" sz="1012" dirty="0">
                <a:cs typeface="Arial" charset="0"/>
                <a:sym typeface="Roboto"/>
              </a:rPr>
              <a:t>.</a:t>
            </a:r>
            <a:endParaRPr lang="en-US" sz="1012" dirty="0">
              <a:cs typeface="Arial" charset="0"/>
              <a:sym typeface="Roboto"/>
            </a:endParaRPr>
          </a:p>
          <a:p>
            <a:pPr marL="160706" indent="-160706">
              <a:lnSpc>
                <a:spcPct val="150000"/>
              </a:lnSpc>
              <a:buClr>
                <a:srgbClr val="006B9E"/>
              </a:buClr>
              <a:buSzPct val="100000"/>
              <a:buFont typeface="Wingdings" panose="05000000000000000000" pitchFamily="2" charset="2"/>
              <a:buChar char="ü"/>
              <a:defRPr/>
            </a:pPr>
            <a:endParaRPr sz="1012" dirty="0">
              <a:cs typeface="Arial" charset="0"/>
              <a:sym typeface="Roboto"/>
            </a:endParaRPr>
          </a:p>
        </p:txBody>
      </p:sp>
      <p:sp>
        <p:nvSpPr>
          <p:cNvPr id="431" name="Shape 431">
            <a:extLst>
              <a:ext uri="{FF2B5EF4-FFF2-40B4-BE49-F238E27FC236}">
                <a16:creationId xmlns:a16="http://schemas.microsoft.com/office/drawing/2014/main" id="{EBB0D682-E907-4AA1-8BB8-57662BBFC8A0}"/>
              </a:ext>
            </a:extLst>
          </p:cNvPr>
          <p:cNvSpPr txBox="1"/>
          <p:nvPr/>
        </p:nvSpPr>
        <p:spPr>
          <a:xfrm>
            <a:off x="549275" y="871538"/>
            <a:ext cx="3657600" cy="3544887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51420" tIns="51420" rIns="51420" bIns="51420"/>
          <a:lstStyle/>
          <a:p>
            <a:pPr marL="160706" indent="-160706">
              <a:lnSpc>
                <a:spcPct val="150000"/>
              </a:lnSpc>
              <a:buClr>
                <a:srgbClr val="F98634"/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en-US" sz="1012" dirty="0" err="1">
                <a:cs typeface="Arial" charset="0"/>
                <a:sym typeface="Roboto"/>
              </a:rPr>
              <a:t>Загрузка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реестров</a:t>
            </a:r>
            <a:r>
              <a:rPr lang="en-US" sz="1012" dirty="0">
                <a:cs typeface="Arial" charset="0"/>
                <a:sym typeface="Roboto"/>
              </a:rPr>
              <a:t> (</a:t>
            </a:r>
            <a:r>
              <a:rPr lang="en-US" sz="1012" dirty="0" err="1">
                <a:cs typeface="Arial" charset="0"/>
                <a:sym typeface="Roboto"/>
              </a:rPr>
              <a:t>списков</a:t>
            </a:r>
            <a:r>
              <a:rPr lang="en-US" sz="1012" dirty="0">
                <a:cs typeface="Arial" charset="0"/>
                <a:sym typeface="Roboto"/>
              </a:rPr>
              <a:t>) </a:t>
            </a:r>
            <a:r>
              <a:rPr lang="en-US" sz="1012" dirty="0" err="1">
                <a:cs typeface="Arial" charset="0"/>
                <a:sym typeface="Roboto"/>
              </a:rPr>
              <a:t>платежей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от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потребителей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услуг</a:t>
            </a:r>
            <a:r>
              <a:rPr lang="en-US" sz="1012" dirty="0">
                <a:cs typeface="Arial" charset="0"/>
                <a:sym typeface="Roboto"/>
              </a:rPr>
              <a:t> ЖКХ:</a:t>
            </a:r>
          </a:p>
          <a:p>
            <a:pPr marL="514259" indent="-171420">
              <a:lnSpc>
                <a:spcPct val="125000"/>
              </a:lnSpc>
              <a:buClr>
                <a:srgbClr val="F98634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ru-RU" sz="1012" dirty="0">
                <a:solidFill>
                  <a:schemeClr val="dk1"/>
                </a:solidFill>
                <a:ea typeface="Roboto"/>
                <a:cs typeface="Roboto"/>
                <a:sym typeface="Roboto"/>
              </a:rPr>
              <a:t>И</a:t>
            </a:r>
            <a:r>
              <a:rPr lang="en-US" sz="1012" dirty="0">
                <a:solidFill>
                  <a:schemeClr val="dk1"/>
                </a:solidFill>
                <a:ea typeface="Roboto"/>
                <a:cs typeface="Roboto"/>
                <a:sym typeface="Roboto"/>
              </a:rPr>
              <a:t>з </a:t>
            </a:r>
            <a:r>
              <a:rPr lang="en-US" sz="1012" dirty="0" err="1">
                <a:solidFill>
                  <a:schemeClr val="dk1"/>
                </a:solidFill>
                <a:ea typeface="Roboto"/>
                <a:cs typeface="Roboto"/>
                <a:sym typeface="Roboto"/>
              </a:rPr>
              <a:t>банков</a:t>
            </a:r>
            <a:r>
              <a:rPr lang="en-US" sz="1012" dirty="0">
                <a:solidFill>
                  <a:schemeClr val="dk1"/>
                </a:solidFill>
                <a:ea typeface="Roboto"/>
                <a:cs typeface="Roboto"/>
                <a:sym typeface="Roboto"/>
              </a:rPr>
              <a:t> (</a:t>
            </a:r>
            <a:r>
              <a:rPr lang="en-US" sz="1012" dirty="0" err="1">
                <a:solidFill>
                  <a:schemeClr val="dk1"/>
                </a:solidFill>
                <a:ea typeface="Roboto"/>
                <a:cs typeface="Roboto"/>
                <a:sym typeface="Roboto"/>
              </a:rPr>
              <a:t>Сбербанк</a:t>
            </a:r>
            <a:r>
              <a:rPr lang="en-US" sz="1012" dirty="0">
                <a:solidFill>
                  <a:schemeClr val="dk1"/>
                </a:solidFill>
                <a:ea typeface="Roboto"/>
                <a:cs typeface="Roboto"/>
                <a:sym typeface="Roboto"/>
              </a:rPr>
              <a:t> и </a:t>
            </a:r>
            <a:r>
              <a:rPr lang="en-US" sz="1012" dirty="0" err="1">
                <a:solidFill>
                  <a:schemeClr val="dk1"/>
                </a:solidFill>
                <a:ea typeface="Roboto"/>
                <a:cs typeface="Roboto"/>
                <a:sym typeface="Roboto"/>
              </a:rPr>
              <a:t>другие</a:t>
            </a:r>
            <a:r>
              <a:rPr lang="en-US" sz="1012" dirty="0">
                <a:solidFill>
                  <a:schemeClr val="dk1"/>
                </a:solidFill>
                <a:ea typeface="Roboto"/>
                <a:cs typeface="Roboto"/>
                <a:sym typeface="Roboto"/>
              </a:rPr>
              <a:t> </a:t>
            </a:r>
            <a:r>
              <a:rPr lang="en-US" sz="1012" dirty="0" err="1">
                <a:solidFill>
                  <a:schemeClr val="dk1"/>
                </a:solidFill>
                <a:ea typeface="Roboto"/>
                <a:cs typeface="Roboto"/>
                <a:sym typeface="Roboto"/>
              </a:rPr>
              <a:t>банки</a:t>
            </a:r>
            <a:r>
              <a:rPr lang="en-US" sz="1012" dirty="0">
                <a:solidFill>
                  <a:schemeClr val="dk1"/>
                </a:solidFill>
                <a:ea typeface="Roboto"/>
                <a:cs typeface="Roboto"/>
                <a:sym typeface="Roboto"/>
              </a:rPr>
              <a:t>)</a:t>
            </a:r>
            <a:r>
              <a:rPr lang="ru-RU" sz="1012" dirty="0">
                <a:solidFill>
                  <a:schemeClr val="dk1"/>
                </a:solidFill>
                <a:ea typeface="Roboto"/>
                <a:cs typeface="Roboto"/>
                <a:sym typeface="Roboto"/>
              </a:rPr>
              <a:t>;</a:t>
            </a:r>
            <a:endParaRPr lang="en-US" sz="1012" dirty="0">
              <a:solidFill>
                <a:schemeClr val="dk1"/>
              </a:solidFill>
              <a:ea typeface="Roboto"/>
              <a:cs typeface="Roboto"/>
              <a:sym typeface="Roboto"/>
            </a:endParaRPr>
          </a:p>
          <a:p>
            <a:pPr marL="514259" indent="-171420">
              <a:lnSpc>
                <a:spcPct val="125000"/>
              </a:lnSpc>
              <a:buClr>
                <a:srgbClr val="F98634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ru-RU" sz="1012" dirty="0">
                <a:solidFill>
                  <a:schemeClr val="dk1"/>
                </a:solidFill>
                <a:ea typeface="Roboto"/>
                <a:cs typeface="Roboto"/>
                <a:sym typeface="Roboto"/>
              </a:rPr>
              <a:t>И</a:t>
            </a:r>
            <a:r>
              <a:rPr lang="en-US" sz="1012" dirty="0">
                <a:solidFill>
                  <a:schemeClr val="dk1"/>
                </a:solidFill>
                <a:ea typeface="Roboto"/>
                <a:cs typeface="Roboto"/>
                <a:sym typeface="Roboto"/>
              </a:rPr>
              <a:t>з </a:t>
            </a:r>
            <a:r>
              <a:rPr lang="en-US" sz="1012" dirty="0" err="1">
                <a:solidFill>
                  <a:schemeClr val="dk1"/>
                </a:solidFill>
                <a:ea typeface="Roboto"/>
                <a:cs typeface="Roboto"/>
                <a:sym typeface="Roboto"/>
              </a:rPr>
              <a:t>платежных</a:t>
            </a:r>
            <a:r>
              <a:rPr lang="en-US" sz="1012" dirty="0">
                <a:solidFill>
                  <a:schemeClr val="dk1"/>
                </a:solidFill>
                <a:ea typeface="Roboto"/>
                <a:cs typeface="Roboto"/>
                <a:sym typeface="Roboto"/>
              </a:rPr>
              <a:t> </a:t>
            </a:r>
            <a:r>
              <a:rPr lang="en-US" sz="1012" dirty="0" err="1">
                <a:solidFill>
                  <a:schemeClr val="dk1"/>
                </a:solidFill>
                <a:ea typeface="Roboto"/>
                <a:cs typeface="Roboto"/>
                <a:sym typeface="Roboto"/>
              </a:rPr>
              <a:t>терминалов</a:t>
            </a:r>
            <a:r>
              <a:rPr lang="ru-RU" sz="1012" dirty="0">
                <a:solidFill>
                  <a:schemeClr val="dk1"/>
                </a:solidFill>
                <a:ea typeface="Roboto"/>
                <a:cs typeface="Roboto"/>
                <a:sym typeface="Roboto"/>
              </a:rPr>
              <a:t>;</a:t>
            </a:r>
            <a:endParaRPr lang="en-US" sz="1012" dirty="0">
              <a:solidFill>
                <a:schemeClr val="dk1"/>
              </a:solidFill>
              <a:ea typeface="Roboto"/>
              <a:cs typeface="Roboto"/>
              <a:sym typeface="Roboto"/>
            </a:endParaRPr>
          </a:p>
          <a:p>
            <a:pPr marL="514259" indent="-171420">
              <a:lnSpc>
                <a:spcPct val="125000"/>
              </a:lnSpc>
              <a:buClr>
                <a:srgbClr val="F98634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ru-RU" sz="1012" dirty="0">
                <a:solidFill>
                  <a:schemeClr val="dk1"/>
                </a:solidFill>
                <a:ea typeface="Roboto"/>
                <a:cs typeface="Roboto"/>
                <a:sym typeface="Roboto"/>
              </a:rPr>
              <a:t>И</a:t>
            </a:r>
            <a:r>
              <a:rPr lang="en-US" sz="1012" dirty="0">
                <a:solidFill>
                  <a:schemeClr val="dk1"/>
                </a:solidFill>
                <a:ea typeface="Roboto"/>
                <a:cs typeface="Roboto"/>
                <a:sym typeface="Roboto"/>
              </a:rPr>
              <a:t>з </a:t>
            </a:r>
            <a:r>
              <a:rPr lang="en-US" sz="1012" dirty="0" err="1">
                <a:solidFill>
                  <a:schemeClr val="dk1"/>
                </a:solidFill>
                <a:ea typeface="Roboto"/>
                <a:cs typeface="Roboto"/>
                <a:sym typeface="Roboto"/>
              </a:rPr>
              <a:t>платежных</a:t>
            </a:r>
            <a:r>
              <a:rPr lang="en-US" sz="1012" dirty="0">
                <a:solidFill>
                  <a:schemeClr val="dk1"/>
                </a:solidFill>
                <a:ea typeface="Roboto"/>
                <a:cs typeface="Roboto"/>
                <a:sym typeface="Roboto"/>
              </a:rPr>
              <a:t> </a:t>
            </a:r>
            <a:r>
              <a:rPr lang="en-US" sz="1012" dirty="0" err="1">
                <a:solidFill>
                  <a:schemeClr val="dk1"/>
                </a:solidFill>
                <a:ea typeface="Roboto"/>
                <a:cs typeface="Roboto"/>
                <a:sym typeface="Roboto"/>
              </a:rPr>
              <a:t>систем</a:t>
            </a:r>
            <a:r>
              <a:rPr lang="en-US" sz="1012" dirty="0">
                <a:solidFill>
                  <a:schemeClr val="dk1"/>
                </a:solidFill>
                <a:ea typeface="Roboto"/>
                <a:cs typeface="Roboto"/>
                <a:sym typeface="Roboto"/>
              </a:rPr>
              <a:t> (</a:t>
            </a:r>
            <a:r>
              <a:rPr lang="en-US" sz="1012" dirty="0" err="1">
                <a:solidFill>
                  <a:schemeClr val="dk1"/>
                </a:solidFill>
                <a:ea typeface="Roboto"/>
                <a:cs typeface="Roboto"/>
                <a:sym typeface="Roboto"/>
              </a:rPr>
              <a:t>оплата</a:t>
            </a:r>
            <a:r>
              <a:rPr lang="en-US" sz="1012" dirty="0">
                <a:solidFill>
                  <a:schemeClr val="dk1"/>
                </a:solidFill>
                <a:ea typeface="Roboto"/>
                <a:cs typeface="Roboto"/>
                <a:sym typeface="Roboto"/>
              </a:rPr>
              <a:t> </a:t>
            </a:r>
            <a:r>
              <a:rPr lang="en-US" sz="1012" dirty="0" err="1">
                <a:solidFill>
                  <a:schemeClr val="dk1"/>
                </a:solidFill>
                <a:ea typeface="Roboto"/>
                <a:cs typeface="Roboto"/>
                <a:sym typeface="Roboto"/>
              </a:rPr>
              <a:t>онлайн</a:t>
            </a:r>
            <a:r>
              <a:rPr lang="en-US" sz="1012" dirty="0">
                <a:solidFill>
                  <a:schemeClr val="dk1"/>
                </a:solidFill>
                <a:ea typeface="Roboto"/>
                <a:cs typeface="Roboto"/>
                <a:sym typeface="Roboto"/>
              </a:rPr>
              <a:t> </a:t>
            </a:r>
            <a:r>
              <a:rPr lang="en-US" sz="1012" dirty="0" err="1">
                <a:solidFill>
                  <a:schemeClr val="dk1"/>
                </a:solidFill>
                <a:ea typeface="Roboto"/>
                <a:cs typeface="Roboto"/>
                <a:sym typeface="Roboto"/>
              </a:rPr>
              <a:t>банковскими</a:t>
            </a:r>
            <a:r>
              <a:rPr lang="en-US" sz="1012" dirty="0">
                <a:solidFill>
                  <a:schemeClr val="dk1"/>
                </a:solidFill>
                <a:ea typeface="Roboto"/>
                <a:cs typeface="Roboto"/>
                <a:sym typeface="Roboto"/>
              </a:rPr>
              <a:t> </a:t>
            </a:r>
            <a:r>
              <a:rPr lang="en-US" sz="1012" dirty="0" err="1">
                <a:solidFill>
                  <a:schemeClr val="dk1"/>
                </a:solidFill>
                <a:ea typeface="Roboto"/>
                <a:cs typeface="Roboto"/>
                <a:sym typeface="Roboto"/>
              </a:rPr>
              <a:t>картами</a:t>
            </a:r>
            <a:r>
              <a:rPr lang="en-US" sz="1012" dirty="0">
                <a:solidFill>
                  <a:schemeClr val="dk1"/>
                </a:solidFill>
                <a:ea typeface="Roboto"/>
                <a:cs typeface="Roboto"/>
                <a:sym typeface="Roboto"/>
              </a:rPr>
              <a:t> и </a:t>
            </a:r>
            <a:r>
              <a:rPr lang="en-US" sz="1012" dirty="0" err="1">
                <a:solidFill>
                  <a:schemeClr val="dk1"/>
                </a:solidFill>
                <a:ea typeface="Roboto"/>
                <a:cs typeface="Roboto"/>
                <a:sym typeface="Roboto"/>
              </a:rPr>
              <a:t>электронными</a:t>
            </a:r>
            <a:r>
              <a:rPr lang="en-US" sz="1012" dirty="0">
                <a:solidFill>
                  <a:schemeClr val="dk1"/>
                </a:solidFill>
                <a:ea typeface="Roboto"/>
                <a:cs typeface="Roboto"/>
                <a:sym typeface="Roboto"/>
              </a:rPr>
              <a:t> </a:t>
            </a:r>
            <a:r>
              <a:rPr lang="en-US" sz="1012" dirty="0" err="1">
                <a:solidFill>
                  <a:schemeClr val="dk1"/>
                </a:solidFill>
                <a:ea typeface="Roboto"/>
                <a:cs typeface="Roboto"/>
                <a:sym typeface="Roboto"/>
              </a:rPr>
              <a:t>деньгами</a:t>
            </a:r>
            <a:r>
              <a:rPr lang="en-US" sz="1012" dirty="0">
                <a:solidFill>
                  <a:schemeClr val="dk1"/>
                </a:solidFill>
                <a:ea typeface="Roboto"/>
                <a:cs typeface="Roboto"/>
                <a:sym typeface="Roboto"/>
              </a:rPr>
              <a:t>)</a:t>
            </a:r>
            <a:r>
              <a:rPr lang="ru-RU" sz="1012" dirty="0">
                <a:solidFill>
                  <a:schemeClr val="dk1"/>
                </a:solidFill>
                <a:ea typeface="Roboto"/>
                <a:cs typeface="Roboto"/>
                <a:sym typeface="Roboto"/>
              </a:rPr>
              <a:t>;</a:t>
            </a:r>
            <a:endParaRPr lang="en-US" sz="1012" dirty="0">
              <a:solidFill>
                <a:schemeClr val="dk1"/>
              </a:solidFill>
              <a:ea typeface="Roboto"/>
              <a:cs typeface="Roboto"/>
              <a:sym typeface="Roboto"/>
            </a:endParaRPr>
          </a:p>
          <a:p>
            <a:pPr marL="514259" indent="-171420">
              <a:lnSpc>
                <a:spcPct val="125000"/>
              </a:lnSpc>
              <a:buClr>
                <a:srgbClr val="F98634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ru-RU" sz="1012" dirty="0">
                <a:solidFill>
                  <a:schemeClr val="dk1"/>
                </a:solidFill>
                <a:ea typeface="Roboto"/>
                <a:cs typeface="Roboto"/>
                <a:sym typeface="Roboto"/>
              </a:rPr>
              <a:t>И</a:t>
            </a:r>
            <a:r>
              <a:rPr lang="en-US" sz="1012" dirty="0">
                <a:solidFill>
                  <a:schemeClr val="dk1"/>
                </a:solidFill>
                <a:ea typeface="Roboto"/>
                <a:cs typeface="Roboto"/>
                <a:sym typeface="Roboto"/>
              </a:rPr>
              <a:t>з </a:t>
            </a:r>
            <a:r>
              <a:rPr lang="en-US" sz="1012" dirty="0" err="1">
                <a:solidFill>
                  <a:schemeClr val="dk1"/>
                </a:solidFill>
                <a:ea typeface="Roboto"/>
                <a:cs typeface="Roboto"/>
                <a:sym typeface="Roboto"/>
              </a:rPr>
              <a:t>прочих</a:t>
            </a:r>
            <a:r>
              <a:rPr lang="en-US" sz="1012" dirty="0">
                <a:solidFill>
                  <a:schemeClr val="dk1"/>
                </a:solidFill>
                <a:ea typeface="Roboto"/>
                <a:cs typeface="Roboto"/>
                <a:sym typeface="Roboto"/>
              </a:rPr>
              <a:t> </a:t>
            </a:r>
            <a:r>
              <a:rPr lang="en-US" sz="1012" dirty="0" err="1">
                <a:solidFill>
                  <a:schemeClr val="dk1"/>
                </a:solidFill>
                <a:ea typeface="Roboto"/>
                <a:cs typeface="Roboto"/>
                <a:sym typeface="Roboto"/>
              </a:rPr>
              <a:t>эквайринговых</a:t>
            </a:r>
            <a:r>
              <a:rPr lang="en-US" sz="1012" dirty="0">
                <a:solidFill>
                  <a:schemeClr val="dk1"/>
                </a:solidFill>
                <a:ea typeface="Roboto"/>
                <a:cs typeface="Roboto"/>
                <a:sym typeface="Roboto"/>
              </a:rPr>
              <a:t> </a:t>
            </a:r>
            <a:r>
              <a:rPr lang="en-US" sz="1012" dirty="0" err="1">
                <a:solidFill>
                  <a:schemeClr val="dk1"/>
                </a:solidFill>
                <a:ea typeface="Roboto"/>
                <a:cs typeface="Roboto"/>
                <a:sym typeface="Roboto"/>
              </a:rPr>
              <a:t>систем</a:t>
            </a:r>
            <a:r>
              <a:rPr lang="en-US" sz="1012" dirty="0">
                <a:solidFill>
                  <a:schemeClr val="dk1"/>
                </a:solidFill>
                <a:ea typeface="Roboto"/>
                <a:cs typeface="Roboto"/>
                <a:sym typeface="Roboto"/>
              </a:rPr>
              <a:t> (</a:t>
            </a:r>
            <a:r>
              <a:rPr lang="en-US" sz="1012" dirty="0" err="1">
                <a:solidFill>
                  <a:schemeClr val="dk1"/>
                </a:solidFill>
                <a:ea typeface="Roboto"/>
                <a:cs typeface="Roboto"/>
                <a:sym typeface="Roboto"/>
              </a:rPr>
              <a:t>оплата</a:t>
            </a:r>
            <a:r>
              <a:rPr lang="en-US" sz="1012" dirty="0">
                <a:solidFill>
                  <a:schemeClr val="dk1"/>
                </a:solidFill>
                <a:ea typeface="Roboto"/>
                <a:cs typeface="Roboto"/>
                <a:sym typeface="Roboto"/>
              </a:rPr>
              <a:t> </a:t>
            </a:r>
            <a:r>
              <a:rPr lang="en-US" sz="1012" dirty="0" err="1">
                <a:solidFill>
                  <a:schemeClr val="dk1"/>
                </a:solidFill>
                <a:ea typeface="Roboto"/>
                <a:cs typeface="Roboto"/>
                <a:sym typeface="Roboto"/>
              </a:rPr>
              <a:t>банковскими</a:t>
            </a:r>
            <a:r>
              <a:rPr lang="en-US" sz="1012" dirty="0">
                <a:solidFill>
                  <a:schemeClr val="dk1"/>
                </a:solidFill>
                <a:ea typeface="Roboto"/>
                <a:cs typeface="Roboto"/>
                <a:sym typeface="Roboto"/>
              </a:rPr>
              <a:t> </a:t>
            </a:r>
            <a:r>
              <a:rPr lang="en-US" sz="1012" dirty="0" err="1">
                <a:solidFill>
                  <a:schemeClr val="dk1"/>
                </a:solidFill>
                <a:ea typeface="Roboto"/>
                <a:cs typeface="Roboto"/>
                <a:sym typeface="Roboto"/>
              </a:rPr>
              <a:t>картами</a:t>
            </a:r>
            <a:r>
              <a:rPr lang="en-US" sz="1012" dirty="0">
                <a:solidFill>
                  <a:schemeClr val="dk1"/>
                </a:solidFill>
                <a:ea typeface="Roboto"/>
                <a:cs typeface="Roboto"/>
                <a:sym typeface="Roboto"/>
              </a:rPr>
              <a:t>)</a:t>
            </a:r>
            <a:r>
              <a:rPr lang="ru-RU" sz="1012" dirty="0">
                <a:solidFill>
                  <a:schemeClr val="dk1"/>
                </a:solidFill>
                <a:ea typeface="Roboto"/>
                <a:cs typeface="Roboto"/>
                <a:sym typeface="Roboto"/>
              </a:rPr>
              <a:t>.</a:t>
            </a:r>
            <a:endParaRPr lang="en-US" sz="1012" dirty="0">
              <a:solidFill>
                <a:schemeClr val="dk1"/>
              </a:solidFill>
              <a:ea typeface="Roboto"/>
              <a:cs typeface="Roboto"/>
              <a:sym typeface="Roboto"/>
            </a:endParaRPr>
          </a:p>
          <a:p>
            <a:pPr marL="160706" indent="-160706">
              <a:lnSpc>
                <a:spcPct val="150000"/>
              </a:lnSpc>
              <a:buClr>
                <a:srgbClr val="F98634"/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en-US" sz="1012" dirty="0" err="1">
                <a:cs typeface="Arial" charset="0"/>
                <a:sym typeface="Roboto"/>
              </a:rPr>
              <a:t>Обмен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информацией</a:t>
            </a:r>
            <a:r>
              <a:rPr lang="en-US" sz="1012" dirty="0">
                <a:cs typeface="Arial" charset="0"/>
                <a:sym typeface="Roboto"/>
              </a:rPr>
              <a:t> с </a:t>
            </a:r>
            <a:r>
              <a:rPr lang="en-US" sz="1012" dirty="0" err="1">
                <a:cs typeface="Arial" charset="0"/>
                <a:sym typeface="Roboto"/>
              </a:rPr>
              <a:t>системой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Город</a:t>
            </a:r>
            <a:r>
              <a:rPr lang="ru-RU" sz="1012" dirty="0">
                <a:cs typeface="Arial" charset="0"/>
                <a:sym typeface="Roboto"/>
              </a:rPr>
              <a:t>;</a:t>
            </a:r>
            <a:endParaRPr lang="en-US" sz="1012" dirty="0">
              <a:cs typeface="Arial" charset="0"/>
              <a:sym typeface="Roboto"/>
            </a:endParaRPr>
          </a:p>
          <a:p>
            <a:pPr marL="160706" indent="-160706">
              <a:lnSpc>
                <a:spcPct val="150000"/>
              </a:lnSpc>
              <a:buClr>
                <a:srgbClr val="F98634"/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en-US" sz="1012" dirty="0" err="1">
                <a:cs typeface="Arial" charset="0"/>
                <a:sym typeface="Roboto"/>
              </a:rPr>
              <a:t>Распределение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оплаты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разными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способами</a:t>
            </a:r>
            <a:r>
              <a:rPr lang="ru-RU" sz="1012" dirty="0">
                <a:cs typeface="Arial" charset="0"/>
                <a:sym typeface="Roboto"/>
              </a:rPr>
              <a:t>:</a:t>
            </a:r>
            <a:endParaRPr lang="en-US" sz="1012" dirty="0">
              <a:cs typeface="Arial" charset="0"/>
              <a:sym typeface="Roboto"/>
            </a:endParaRPr>
          </a:p>
          <a:p>
            <a:pPr marL="514259" indent="-171420">
              <a:lnSpc>
                <a:spcPct val="125000"/>
              </a:lnSpc>
              <a:buClr>
                <a:srgbClr val="F98634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ru-RU" sz="1012" dirty="0">
                <a:solidFill>
                  <a:schemeClr val="dk1"/>
                </a:solidFill>
                <a:ea typeface="Roboto"/>
                <a:cs typeface="Roboto"/>
                <a:sym typeface="Roboto"/>
              </a:rPr>
              <a:t>А</a:t>
            </a:r>
            <a:r>
              <a:rPr lang="en-US" sz="1012" dirty="0" err="1">
                <a:solidFill>
                  <a:schemeClr val="dk1"/>
                </a:solidFill>
                <a:ea typeface="Roboto"/>
                <a:cs typeface="Roboto"/>
                <a:sym typeface="Roboto"/>
              </a:rPr>
              <a:t>втоматическое</a:t>
            </a:r>
            <a:r>
              <a:rPr lang="en-US" sz="1012" dirty="0">
                <a:solidFill>
                  <a:schemeClr val="dk1"/>
                </a:solidFill>
                <a:ea typeface="Roboto"/>
                <a:cs typeface="Roboto"/>
                <a:sym typeface="Roboto"/>
              </a:rPr>
              <a:t> </a:t>
            </a:r>
            <a:r>
              <a:rPr lang="en-US" sz="1012" dirty="0" err="1">
                <a:solidFill>
                  <a:schemeClr val="dk1"/>
                </a:solidFill>
                <a:ea typeface="Roboto"/>
                <a:cs typeface="Roboto"/>
                <a:sym typeface="Roboto"/>
              </a:rPr>
              <a:t>распределение</a:t>
            </a:r>
            <a:r>
              <a:rPr lang="en-US" sz="1012" dirty="0">
                <a:solidFill>
                  <a:schemeClr val="dk1"/>
                </a:solidFill>
                <a:ea typeface="Roboto"/>
                <a:cs typeface="Roboto"/>
                <a:sym typeface="Roboto"/>
              </a:rPr>
              <a:t> </a:t>
            </a:r>
            <a:r>
              <a:rPr lang="en-US" sz="1012" dirty="0" err="1">
                <a:solidFill>
                  <a:schemeClr val="dk1"/>
                </a:solidFill>
                <a:ea typeface="Roboto"/>
                <a:cs typeface="Roboto"/>
                <a:sym typeface="Roboto"/>
              </a:rPr>
              <a:t>между</a:t>
            </a:r>
            <a:r>
              <a:rPr lang="en-US" sz="1012" dirty="0">
                <a:solidFill>
                  <a:schemeClr val="dk1"/>
                </a:solidFill>
                <a:ea typeface="Roboto"/>
                <a:cs typeface="Roboto"/>
                <a:sym typeface="Roboto"/>
              </a:rPr>
              <a:t> </a:t>
            </a:r>
            <a:r>
              <a:rPr lang="en-US" sz="1012" dirty="0" err="1">
                <a:solidFill>
                  <a:schemeClr val="dk1"/>
                </a:solidFill>
                <a:ea typeface="Roboto"/>
                <a:cs typeface="Roboto"/>
                <a:sym typeface="Roboto"/>
              </a:rPr>
              <a:t>услугами</a:t>
            </a:r>
            <a:r>
              <a:rPr lang="ru-RU" sz="1012" dirty="0">
                <a:solidFill>
                  <a:schemeClr val="dk1"/>
                </a:solidFill>
                <a:ea typeface="Roboto"/>
                <a:cs typeface="Roboto"/>
                <a:sym typeface="Roboto"/>
              </a:rPr>
              <a:t>;</a:t>
            </a:r>
            <a:endParaRPr lang="en-US" sz="1012" dirty="0">
              <a:solidFill>
                <a:schemeClr val="dk1"/>
              </a:solidFill>
              <a:ea typeface="Roboto"/>
              <a:cs typeface="Roboto"/>
              <a:sym typeface="Roboto"/>
            </a:endParaRPr>
          </a:p>
          <a:p>
            <a:pPr marL="514259" indent="-171420">
              <a:lnSpc>
                <a:spcPct val="125000"/>
              </a:lnSpc>
              <a:buClr>
                <a:srgbClr val="F98634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ru-RU" sz="1012" dirty="0">
                <a:solidFill>
                  <a:schemeClr val="dk1"/>
                </a:solidFill>
                <a:ea typeface="Roboto"/>
                <a:cs typeface="Roboto"/>
                <a:sym typeface="Roboto"/>
              </a:rPr>
              <a:t>О</a:t>
            </a:r>
            <a:r>
              <a:rPr lang="en-US" sz="1012" dirty="0" err="1">
                <a:solidFill>
                  <a:schemeClr val="dk1"/>
                </a:solidFill>
                <a:ea typeface="Roboto"/>
                <a:cs typeface="Roboto"/>
                <a:sym typeface="Roboto"/>
              </a:rPr>
              <a:t>пределение</a:t>
            </a:r>
            <a:r>
              <a:rPr lang="en-US" sz="1012" dirty="0">
                <a:solidFill>
                  <a:schemeClr val="dk1"/>
                </a:solidFill>
                <a:ea typeface="Roboto"/>
                <a:cs typeface="Roboto"/>
                <a:sym typeface="Roboto"/>
              </a:rPr>
              <a:t> </a:t>
            </a:r>
            <a:r>
              <a:rPr lang="en-US" sz="1012" dirty="0" err="1">
                <a:solidFill>
                  <a:schemeClr val="dk1"/>
                </a:solidFill>
                <a:ea typeface="Roboto"/>
                <a:cs typeface="Roboto"/>
                <a:sym typeface="Roboto"/>
              </a:rPr>
              <a:t>приоритета</a:t>
            </a:r>
            <a:r>
              <a:rPr lang="en-US" sz="1012" dirty="0">
                <a:solidFill>
                  <a:schemeClr val="dk1"/>
                </a:solidFill>
                <a:ea typeface="Roboto"/>
                <a:cs typeface="Roboto"/>
                <a:sym typeface="Roboto"/>
              </a:rPr>
              <a:t> </a:t>
            </a:r>
            <a:r>
              <a:rPr lang="en-US" sz="1012" dirty="0" err="1">
                <a:solidFill>
                  <a:schemeClr val="dk1"/>
                </a:solidFill>
                <a:ea typeface="Roboto"/>
                <a:cs typeface="Roboto"/>
                <a:sym typeface="Roboto"/>
              </a:rPr>
              <a:t>погашения</a:t>
            </a:r>
            <a:r>
              <a:rPr lang="en-US" sz="1012" dirty="0">
                <a:solidFill>
                  <a:schemeClr val="dk1"/>
                </a:solidFill>
                <a:ea typeface="Roboto"/>
                <a:cs typeface="Roboto"/>
                <a:sym typeface="Roboto"/>
              </a:rPr>
              <a:t> </a:t>
            </a:r>
            <a:r>
              <a:rPr lang="en-US" sz="1012" dirty="0" err="1">
                <a:solidFill>
                  <a:schemeClr val="dk1"/>
                </a:solidFill>
                <a:ea typeface="Roboto"/>
                <a:cs typeface="Roboto"/>
                <a:sym typeface="Roboto"/>
              </a:rPr>
              <a:t>задолженности</a:t>
            </a:r>
            <a:r>
              <a:rPr lang="en-US" sz="1012" dirty="0">
                <a:solidFill>
                  <a:schemeClr val="dk1"/>
                </a:solidFill>
                <a:ea typeface="Roboto"/>
                <a:cs typeface="Roboto"/>
                <a:sym typeface="Roboto"/>
              </a:rPr>
              <a:t> по </a:t>
            </a:r>
            <a:r>
              <a:rPr lang="en-US" sz="1012" dirty="0" err="1">
                <a:solidFill>
                  <a:schemeClr val="dk1"/>
                </a:solidFill>
                <a:ea typeface="Roboto"/>
                <a:cs typeface="Roboto"/>
                <a:sym typeface="Roboto"/>
              </a:rPr>
              <a:t>услугам</a:t>
            </a:r>
            <a:r>
              <a:rPr lang="ru-RU" sz="1012" dirty="0">
                <a:solidFill>
                  <a:schemeClr val="dk1"/>
                </a:solidFill>
                <a:ea typeface="Roboto"/>
                <a:cs typeface="Roboto"/>
                <a:sym typeface="Roboto"/>
              </a:rPr>
              <a:t>;</a:t>
            </a:r>
            <a:endParaRPr lang="en-US" sz="1012" dirty="0">
              <a:solidFill>
                <a:schemeClr val="dk1"/>
              </a:solidFill>
              <a:ea typeface="Roboto"/>
              <a:cs typeface="Roboto"/>
              <a:sym typeface="Roboto"/>
            </a:endParaRPr>
          </a:p>
          <a:p>
            <a:pPr marL="514259" indent="-171420">
              <a:lnSpc>
                <a:spcPct val="125000"/>
              </a:lnSpc>
              <a:buClr>
                <a:srgbClr val="F98634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ru-RU" sz="1012" dirty="0">
                <a:solidFill>
                  <a:schemeClr val="dk1"/>
                </a:solidFill>
                <a:ea typeface="Roboto"/>
                <a:cs typeface="Roboto"/>
                <a:sym typeface="Roboto"/>
              </a:rPr>
              <a:t>О</a:t>
            </a:r>
            <a:r>
              <a:rPr lang="en-US" sz="1012" dirty="0" err="1">
                <a:solidFill>
                  <a:schemeClr val="dk1"/>
                </a:solidFill>
                <a:ea typeface="Roboto"/>
                <a:cs typeface="Roboto"/>
                <a:sym typeface="Roboto"/>
              </a:rPr>
              <a:t>пределение</a:t>
            </a:r>
            <a:r>
              <a:rPr lang="en-US" sz="1012" dirty="0">
                <a:solidFill>
                  <a:schemeClr val="dk1"/>
                </a:solidFill>
                <a:ea typeface="Roboto"/>
                <a:cs typeface="Roboto"/>
                <a:sym typeface="Roboto"/>
              </a:rPr>
              <a:t> </a:t>
            </a:r>
            <a:r>
              <a:rPr lang="en-US" sz="1012" dirty="0" err="1">
                <a:solidFill>
                  <a:schemeClr val="dk1"/>
                </a:solidFill>
                <a:ea typeface="Roboto"/>
                <a:cs typeface="Roboto"/>
                <a:sym typeface="Roboto"/>
              </a:rPr>
              <a:t>приоритета</a:t>
            </a:r>
            <a:r>
              <a:rPr lang="en-US" sz="1012" dirty="0">
                <a:solidFill>
                  <a:schemeClr val="dk1"/>
                </a:solidFill>
                <a:ea typeface="Roboto"/>
                <a:cs typeface="Roboto"/>
                <a:sym typeface="Roboto"/>
              </a:rPr>
              <a:t> </a:t>
            </a:r>
            <a:r>
              <a:rPr lang="en-US" sz="1012" dirty="0" err="1">
                <a:solidFill>
                  <a:schemeClr val="dk1"/>
                </a:solidFill>
                <a:ea typeface="Roboto"/>
                <a:cs typeface="Roboto"/>
                <a:sym typeface="Roboto"/>
              </a:rPr>
              <a:t>погашения</a:t>
            </a:r>
            <a:r>
              <a:rPr lang="en-US" sz="1012" dirty="0">
                <a:solidFill>
                  <a:schemeClr val="dk1"/>
                </a:solidFill>
                <a:ea typeface="Roboto"/>
                <a:cs typeface="Roboto"/>
                <a:sym typeface="Roboto"/>
              </a:rPr>
              <a:t> </a:t>
            </a:r>
            <a:r>
              <a:rPr lang="en-US" sz="1012" dirty="0" err="1">
                <a:solidFill>
                  <a:schemeClr val="dk1"/>
                </a:solidFill>
                <a:ea typeface="Roboto"/>
                <a:cs typeface="Roboto"/>
                <a:sym typeface="Roboto"/>
              </a:rPr>
              <a:t>задолженности</a:t>
            </a:r>
            <a:r>
              <a:rPr lang="en-US" sz="1012" dirty="0">
                <a:solidFill>
                  <a:schemeClr val="dk1"/>
                </a:solidFill>
                <a:ea typeface="Roboto"/>
                <a:cs typeface="Roboto"/>
                <a:sym typeface="Roboto"/>
              </a:rPr>
              <a:t> по </a:t>
            </a:r>
            <a:r>
              <a:rPr lang="en-US" sz="1012" dirty="0" err="1">
                <a:solidFill>
                  <a:schemeClr val="dk1"/>
                </a:solidFill>
                <a:ea typeface="Roboto"/>
                <a:cs typeface="Roboto"/>
                <a:sym typeface="Roboto"/>
              </a:rPr>
              <a:t>периодам</a:t>
            </a:r>
            <a:r>
              <a:rPr lang="ru-RU" sz="1012" dirty="0">
                <a:solidFill>
                  <a:schemeClr val="dk1"/>
                </a:solidFill>
                <a:ea typeface="Roboto"/>
                <a:cs typeface="Roboto"/>
                <a:sym typeface="Roboto"/>
              </a:rPr>
              <a:t>;</a:t>
            </a:r>
            <a:endParaRPr lang="en-US" sz="1012" dirty="0">
              <a:solidFill>
                <a:schemeClr val="dk1"/>
              </a:solidFill>
              <a:ea typeface="Roboto"/>
              <a:cs typeface="Roboto"/>
              <a:sym typeface="Roboto"/>
            </a:endParaRPr>
          </a:p>
          <a:p>
            <a:pPr marL="514259" indent="-171420">
              <a:lnSpc>
                <a:spcPct val="125000"/>
              </a:lnSpc>
              <a:buClr>
                <a:srgbClr val="F98634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ru-RU" sz="1012" dirty="0">
                <a:solidFill>
                  <a:schemeClr val="dk1"/>
                </a:solidFill>
                <a:ea typeface="Roboto"/>
                <a:cs typeface="Roboto"/>
                <a:sym typeface="Roboto"/>
              </a:rPr>
              <a:t>В</a:t>
            </a:r>
            <a:r>
              <a:rPr lang="en-US" sz="1012" dirty="0" err="1">
                <a:solidFill>
                  <a:schemeClr val="dk1"/>
                </a:solidFill>
                <a:ea typeface="Roboto"/>
                <a:cs typeface="Roboto"/>
                <a:sym typeface="Roboto"/>
              </a:rPr>
              <a:t>озможность</a:t>
            </a:r>
            <a:r>
              <a:rPr lang="en-US" sz="1012" dirty="0">
                <a:solidFill>
                  <a:schemeClr val="dk1"/>
                </a:solidFill>
                <a:ea typeface="Roboto"/>
                <a:cs typeface="Roboto"/>
                <a:sym typeface="Roboto"/>
              </a:rPr>
              <a:t> </a:t>
            </a:r>
            <a:r>
              <a:rPr lang="en-US" sz="1012" dirty="0" err="1">
                <a:solidFill>
                  <a:schemeClr val="dk1"/>
                </a:solidFill>
                <a:ea typeface="Roboto"/>
                <a:cs typeface="Roboto"/>
                <a:sym typeface="Roboto"/>
              </a:rPr>
              <a:t>отдельно</a:t>
            </a:r>
            <a:r>
              <a:rPr lang="en-US" sz="1012" dirty="0">
                <a:solidFill>
                  <a:schemeClr val="dk1"/>
                </a:solidFill>
                <a:ea typeface="Roboto"/>
                <a:cs typeface="Roboto"/>
                <a:sym typeface="Roboto"/>
              </a:rPr>
              <a:t> </a:t>
            </a:r>
            <a:r>
              <a:rPr lang="en-US" sz="1012" dirty="0" err="1">
                <a:solidFill>
                  <a:schemeClr val="dk1"/>
                </a:solidFill>
                <a:ea typeface="Roboto"/>
                <a:cs typeface="Roboto"/>
                <a:sym typeface="Roboto"/>
              </a:rPr>
              <a:t>оплачивать</a:t>
            </a:r>
            <a:r>
              <a:rPr lang="en-US" sz="1012" dirty="0">
                <a:solidFill>
                  <a:schemeClr val="dk1"/>
                </a:solidFill>
                <a:ea typeface="Roboto"/>
                <a:cs typeface="Roboto"/>
                <a:sym typeface="Roboto"/>
              </a:rPr>
              <a:t> </a:t>
            </a:r>
            <a:r>
              <a:rPr lang="en-US" sz="1012" dirty="0" err="1">
                <a:solidFill>
                  <a:schemeClr val="dk1"/>
                </a:solidFill>
                <a:ea typeface="Roboto"/>
                <a:cs typeface="Roboto"/>
                <a:sym typeface="Roboto"/>
              </a:rPr>
              <a:t>пени</a:t>
            </a:r>
            <a:r>
              <a:rPr lang="en-US" sz="1012" dirty="0">
                <a:solidFill>
                  <a:schemeClr val="dk1"/>
                </a:solidFill>
                <a:ea typeface="Roboto"/>
                <a:cs typeface="Roboto"/>
                <a:sym typeface="Roboto"/>
              </a:rPr>
              <a:t> и </a:t>
            </a:r>
            <a:r>
              <a:rPr lang="en-US" sz="1012" dirty="0" err="1">
                <a:solidFill>
                  <a:schemeClr val="dk1"/>
                </a:solidFill>
                <a:ea typeface="Roboto"/>
                <a:cs typeface="Roboto"/>
                <a:sym typeface="Roboto"/>
              </a:rPr>
              <a:t>взносы</a:t>
            </a:r>
            <a:r>
              <a:rPr lang="en-US" sz="1012" dirty="0">
                <a:solidFill>
                  <a:schemeClr val="dk1"/>
                </a:solidFill>
                <a:ea typeface="Roboto"/>
                <a:cs typeface="Roboto"/>
                <a:sym typeface="Roboto"/>
              </a:rPr>
              <a:t> на </a:t>
            </a:r>
            <a:r>
              <a:rPr lang="en-US" sz="1012" dirty="0" err="1">
                <a:solidFill>
                  <a:schemeClr val="dk1"/>
                </a:solidFill>
                <a:ea typeface="Roboto"/>
                <a:cs typeface="Roboto"/>
                <a:sym typeface="Roboto"/>
              </a:rPr>
              <a:t>капитальный</a:t>
            </a:r>
            <a:r>
              <a:rPr lang="en-US" sz="1012" dirty="0">
                <a:solidFill>
                  <a:schemeClr val="dk1"/>
                </a:solidFill>
                <a:ea typeface="Roboto"/>
                <a:cs typeface="Roboto"/>
                <a:sym typeface="Roboto"/>
              </a:rPr>
              <a:t> </a:t>
            </a:r>
            <a:r>
              <a:rPr lang="en-US" sz="1012" dirty="0" err="1">
                <a:solidFill>
                  <a:schemeClr val="dk1"/>
                </a:solidFill>
                <a:ea typeface="Roboto"/>
                <a:cs typeface="Roboto"/>
                <a:sym typeface="Roboto"/>
              </a:rPr>
              <a:t>ремонт</a:t>
            </a:r>
            <a:r>
              <a:rPr lang="ru-RU" sz="1012" dirty="0">
                <a:solidFill>
                  <a:schemeClr val="dk1"/>
                </a:solidFill>
                <a:ea typeface="Roboto"/>
                <a:cs typeface="Roboto"/>
                <a:sym typeface="Roboto"/>
              </a:rPr>
              <a:t>;</a:t>
            </a:r>
            <a:endParaRPr lang="en-US" sz="1012" dirty="0">
              <a:solidFill>
                <a:schemeClr val="dk1"/>
              </a:solidFill>
              <a:ea typeface="Roboto"/>
              <a:cs typeface="Roboto"/>
              <a:sym typeface="Roboto"/>
            </a:endParaRPr>
          </a:p>
          <a:p>
            <a:pPr marL="514259" indent="-171420">
              <a:lnSpc>
                <a:spcPct val="125000"/>
              </a:lnSpc>
              <a:buClr>
                <a:srgbClr val="F98634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ru-RU" sz="1012" dirty="0">
                <a:solidFill>
                  <a:schemeClr val="dk1"/>
                </a:solidFill>
                <a:ea typeface="Roboto"/>
                <a:cs typeface="Roboto"/>
                <a:sym typeface="Roboto"/>
              </a:rPr>
              <a:t>В</a:t>
            </a:r>
            <a:r>
              <a:rPr lang="en-US" sz="1012" dirty="0" err="1">
                <a:solidFill>
                  <a:schemeClr val="dk1"/>
                </a:solidFill>
                <a:ea typeface="Roboto"/>
                <a:cs typeface="Roboto"/>
                <a:sym typeface="Roboto"/>
              </a:rPr>
              <a:t>ыделение</a:t>
            </a:r>
            <a:r>
              <a:rPr lang="en-US" sz="1012" dirty="0">
                <a:solidFill>
                  <a:schemeClr val="dk1"/>
                </a:solidFill>
                <a:ea typeface="Roboto"/>
                <a:cs typeface="Roboto"/>
                <a:sym typeface="Roboto"/>
              </a:rPr>
              <a:t> </a:t>
            </a:r>
            <a:r>
              <a:rPr lang="en-US" sz="1012" dirty="0" err="1">
                <a:solidFill>
                  <a:schemeClr val="dk1"/>
                </a:solidFill>
                <a:ea typeface="Roboto"/>
                <a:cs typeface="Roboto"/>
                <a:sym typeface="Roboto"/>
              </a:rPr>
              <a:t>оплаты</a:t>
            </a:r>
            <a:r>
              <a:rPr lang="en-US" sz="1012" dirty="0">
                <a:solidFill>
                  <a:schemeClr val="dk1"/>
                </a:solidFill>
                <a:ea typeface="Roboto"/>
                <a:cs typeface="Roboto"/>
                <a:sym typeface="Roboto"/>
              </a:rPr>
              <a:t> на </a:t>
            </a:r>
            <a:r>
              <a:rPr lang="en-US" sz="1012" dirty="0" err="1">
                <a:solidFill>
                  <a:schemeClr val="dk1"/>
                </a:solidFill>
                <a:ea typeface="Roboto"/>
                <a:cs typeface="Roboto"/>
                <a:sym typeface="Roboto"/>
              </a:rPr>
              <a:t>отдельные</a:t>
            </a:r>
            <a:r>
              <a:rPr lang="en-US" sz="1012" dirty="0">
                <a:solidFill>
                  <a:schemeClr val="dk1"/>
                </a:solidFill>
                <a:ea typeface="Roboto"/>
                <a:cs typeface="Roboto"/>
                <a:sym typeface="Roboto"/>
              </a:rPr>
              <a:t> услуги</a:t>
            </a:r>
            <a:r>
              <a:rPr lang="ru-RU" sz="1012" dirty="0">
                <a:solidFill>
                  <a:schemeClr val="dk1"/>
                </a:solidFill>
                <a:ea typeface="Roboto"/>
                <a:cs typeface="Roboto"/>
                <a:sym typeface="Roboto"/>
              </a:rPr>
              <a:t>.</a:t>
            </a:r>
            <a:endParaRPr lang="en-US" sz="1012" dirty="0">
              <a:solidFill>
                <a:schemeClr val="dk1"/>
              </a:solidFill>
              <a:ea typeface="Roboto"/>
              <a:cs typeface="Roboto"/>
              <a:sym typeface="Roboto"/>
            </a:endParaRPr>
          </a:p>
        </p:txBody>
      </p:sp>
      <p:pic>
        <p:nvPicPr>
          <p:cNvPr id="92164" name="Рисунок 1">
            <a:extLst>
              <a:ext uri="{FF2B5EF4-FFF2-40B4-BE49-F238E27FC236}">
                <a16:creationId xmlns:a16="http://schemas.microsoft.com/office/drawing/2014/main" id="{8C56620C-261F-43D0-BCB3-8C7ED940A1C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13325" y="2859088"/>
            <a:ext cx="1111250" cy="146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hape 414">
            <a:extLst>
              <a:ext uri="{FF2B5EF4-FFF2-40B4-BE49-F238E27FC236}">
                <a16:creationId xmlns:a16="http://schemas.microsoft.com/office/drawing/2014/main" id="{62D0DF18-EFC8-4739-9474-6CF093686C4F}"/>
              </a:ext>
            </a:extLst>
          </p:cNvPr>
          <p:cNvSpPr txBox="1"/>
          <p:nvPr/>
        </p:nvSpPr>
        <p:spPr>
          <a:xfrm>
            <a:off x="1450975" y="222250"/>
            <a:ext cx="3956050" cy="307975"/>
          </a:xfrm>
          <a:prstGeom prst="rect">
            <a:avLst/>
          </a:prstGeom>
          <a:noFill/>
          <a:ln>
            <a:noFill/>
          </a:ln>
        </p:spPr>
        <p:txBody>
          <a:bodyPr lIns="51420" tIns="25703" rIns="51420" bIns="25703"/>
          <a:lstStyle>
            <a:defPPr>
              <a:defRPr lang="en-US"/>
            </a:defPPr>
            <a:lvl1pPr>
              <a:lnSpc>
                <a:spcPct val="114000"/>
              </a:lnSpc>
              <a:buClr>
                <a:srgbClr val="E36C09"/>
              </a:buClr>
              <a:buSzPct val="25000"/>
              <a:defRPr sz="5400" b="1">
                <a:solidFill>
                  <a:srgbClr val="0070C0"/>
                </a:solidFill>
                <a:cs typeface="Arial" pitchFamily="34" charset="0"/>
              </a:defRPr>
            </a:lvl1pPr>
          </a:lstStyle>
          <a:p>
            <a:pPr algn="ctr">
              <a:defRPr/>
            </a:pPr>
            <a:r>
              <a:rPr lang="en-US" sz="1518" dirty="0" err="1">
                <a:solidFill>
                  <a:srgbClr val="F98634"/>
                </a:solidFill>
                <a:sym typeface="Calibri"/>
              </a:rPr>
              <a:t>Оплата</a:t>
            </a:r>
            <a:r>
              <a:rPr lang="en-US" sz="1518" dirty="0">
                <a:solidFill>
                  <a:srgbClr val="F98634"/>
                </a:solidFill>
                <a:sym typeface="Calibri"/>
              </a:rPr>
              <a:t> </a:t>
            </a:r>
            <a:r>
              <a:rPr lang="en-US" sz="1518" dirty="0" err="1">
                <a:solidFill>
                  <a:srgbClr val="F98634"/>
                </a:solidFill>
                <a:sym typeface="Calibri"/>
              </a:rPr>
              <a:t>услуг</a:t>
            </a:r>
            <a:endParaRPr lang="en-US" sz="1518" dirty="0">
              <a:solidFill>
                <a:srgbClr val="F98634"/>
              </a:solidFill>
              <a:sym typeface="Calibri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Shape 440">
            <a:extLst>
              <a:ext uri="{FF2B5EF4-FFF2-40B4-BE49-F238E27FC236}">
                <a16:creationId xmlns:a16="http://schemas.microsoft.com/office/drawing/2014/main" id="{38AA8EA0-2A47-4870-9E41-1EF1CFEAB816}"/>
              </a:ext>
            </a:extLst>
          </p:cNvPr>
          <p:cNvSpPr txBox="1"/>
          <p:nvPr/>
        </p:nvSpPr>
        <p:spPr>
          <a:xfrm>
            <a:off x="812626" y="1280614"/>
            <a:ext cx="5712718" cy="744485"/>
          </a:xfrm>
          <a:prstGeom prst="rect">
            <a:avLst/>
          </a:prstGeom>
          <a:noFill/>
          <a:ln>
            <a:noFill/>
          </a:ln>
        </p:spPr>
        <p:txBody>
          <a:bodyPr lIns="51420" tIns="25703" rIns="51420" bIns="25703" numCol="2"/>
          <a:lstStyle>
            <a:defPPr>
              <a:defRPr lang="en-US"/>
            </a:defPPr>
            <a:lvl1pPr algn="ctr">
              <a:lnSpc>
                <a:spcPct val="114000"/>
              </a:lnSpc>
              <a:buClr>
                <a:srgbClr val="E36C09"/>
              </a:buClr>
              <a:buSzPct val="25000"/>
              <a:defRPr sz="5400" b="1">
                <a:solidFill>
                  <a:srgbClr val="0070C0"/>
                </a:solidFill>
                <a:cs typeface="Arial" pitchFamily="34" charset="0"/>
              </a:defRPr>
            </a:lvl1pPr>
          </a:lstStyle>
          <a:p>
            <a:pPr marL="160706" lvl="3" indent="-160706" defTabSz="190615">
              <a:lnSpc>
                <a:spcPct val="150000"/>
              </a:lnSpc>
              <a:buClr>
                <a:srgbClr val="F98634"/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ru-RU" sz="1012" dirty="0">
                <a:cs typeface="Arial" charset="0"/>
                <a:sym typeface="Roboto"/>
              </a:rPr>
              <a:t>Д</a:t>
            </a:r>
            <a:r>
              <a:rPr lang="en-US" sz="1012" dirty="0" err="1">
                <a:cs typeface="Arial" charset="0"/>
                <a:sym typeface="Roboto"/>
              </a:rPr>
              <a:t>омам</a:t>
            </a:r>
            <a:r>
              <a:rPr lang="ru-RU" sz="1012" dirty="0">
                <a:cs typeface="Arial" charset="0"/>
                <a:sym typeface="Roboto"/>
              </a:rPr>
              <a:t>;</a:t>
            </a:r>
            <a:endParaRPr lang="en-US" sz="1012" dirty="0">
              <a:cs typeface="Arial" charset="0"/>
              <a:sym typeface="Roboto"/>
            </a:endParaRPr>
          </a:p>
          <a:p>
            <a:pPr marL="160706" lvl="3" indent="-160706">
              <a:lnSpc>
                <a:spcPct val="150000"/>
              </a:lnSpc>
              <a:buClr>
                <a:srgbClr val="F98634"/>
              </a:buClr>
              <a:buSzPct val="100000"/>
              <a:buFont typeface="Wingdings" panose="05000000000000000000" pitchFamily="2" charset="2"/>
              <a:buChar char="ü"/>
              <a:tabLst>
                <a:tab pos="2772175" algn="l"/>
              </a:tabLst>
              <a:defRPr/>
            </a:pPr>
            <a:r>
              <a:rPr lang="ru-RU" sz="1012" dirty="0">
                <a:cs typeface="Arial" charset="0"/>
                <a:sym typeface="Roboto"/>
              </a:rPr>
              <a:t>Г</a:t>
            </a:r>
            <a:r>
              <a:rPr lang="en-US" sz="1012" dirty="0" err="1">
                <a:cs typeface="Arial" charset="0"/>
                <a:sym typeface="Roboto"/>
              </a:rPr>
              <a:t>руппам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домов</a:t>
            </a:r>
            <a:r>
              <a:rPr lang="ru-RU" sz="1012" dirty="0">
                <a:cs typeface="Arial" charset="0"/>
                <a:sym typeface="Roboto"/>
              </a:rPr>
              <a:t>;</a:t>
            </a:r>
            <a:endParaRPr lang="en-US" sz="1012" dirty="0">
              <a:cs typeface="Arial" charset="0"/>
              <a:sym typeface="Roboto"/>
            </a:endParaRPr>
          </a:p>
          <a:p>
            <a:pPr marL="160706" lvl="3" indent="-160706">
              <a:lnSpc>
                <a:spcPct val="150000"/>
              </a:lnSpc>
              <a:buClr>
                <a:srgbClr val="F98634"/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ru-RU" sz="1012" dirty="0">
                <a:cs typeface="Arial" charset="0"/>
                <a:sym typeface="Roboto"/>
              </a:rPr>
              <a:t>Л</a:t>
            </a:r>
            <a:r>
              <a:rPr lang="en-US" sz="1012" dirty="0" err="1">
                <a:cs typeface="Arial" charset="0"/>
                <a:sym typeface="Roboto"/>
              </a:rPr>
              <a:t>ицевым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счетам</a:t>
            </a:r>
            <a:r>
              <a:rPr lang="ru-RU" sz="1012" dirty="0">
                <a:cs typeface="Arial" charset="0"/>
                <a:sym typeface="Roboto"/>
              </a:rPr>
              <a:t>;</a:t>
            </a:r>
          </a:p>
          <a:p>
            <a:pPr marL="160706" lvl="3" indent="-160706">
              <a:lnSpc>
                <a:spcPct val="150000"/>
              </a:lnSpc>
              <a:buClr>
                <a:srgbClr val="F98634"/>
              </a:buClr>
              <a:buSzPct val="100000"/>
              <a:buFont typeface="Wingdings" panose="05000000000000000000" pitchFamily="2" charset="2"/>
              <a:buChar char="ü"/>
              <a:defRPr/>
            </a:pPr>
            <a:endParaRPr lang="en-US" sz="1012" dirty="0">
              <a:cs typeface="Arial" charset="0"/>
              <a:sym typeface="Roboto"/>
            </a:endParaRPr>
          </a:p>
          <a:p>
            <a:pPr marL="160706" lvl="3" indent="-160706">
              <a:lnSpc>
                <a:spcPct val="150000"/>
              </a:lnSpc>
              <a:buClr>
                <a:srgbClr val="F98634"/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ru-RU" sz="1012" dirty="0">
                <a:cs typeface="Arial" charset="0"/>
                <a:sym typeface="Roboto"/>
              </a:rPr>
              <a:t>У</a:t>
            </a:r>
            <a:r>
              <a:rPr lang="en-US" sz="1012" dirty="0" err="1">
                <a:cs typeface="Arial" charset="0"/>
                <a:sym typeface="Roboto"/>
              </a:rPr>
              <a:t>слугам</a:t>
            </a:r>
            <a:r>
              <a:rPr lang="ru-RU" sz="1012" dirty="0">
                <a:cs typeface="Arial" charset="0"/>
                <a:sym typeface="Roboto"/>
              </a:rPr>
              <a:t>;</a:t>
            </a:r>
            <a:endParaRPr lang="en-US" sz="1012" dirty="0">
              <a:cs typeface="Arial" charset="0"/>
              <a:sym typeface="Roboto"/>
            </a:endParaRPr>
          </a:p>
          <a:p>
            <a:pPr marL="160706" lvl="3" indent="-160706">
              <a:lnSpc>
                <a:spcPct val="150000"/>
              </a:lnSpc>
              <a:buClr>
                <a:srgbClr val="F98634"/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ru-RU" sz="1012" dirty="0">
                <a:cs typeface="Arial" charset="0"/>
                <a:sym typeface="Roboto"/>
              </a:rPr>
              <a:t>П</a:t>
            </a:r>
            <a:r>
              <a:rPr lang="en-US" sz="1012" dirty="0" err="1">
                <a:cs typeface="Arial" charset="0"/>
                <a:sym typeface="Roboto"/>
              </a:rPr>
              <a:t>ериодам</a:t>
            </a:r>
            <a:r>
              <a:rPr lang="en-US" sz="1012" dirty="0">
                <a:cs typeface="Arial" charset="0"/>
                <a:sym typeface="Roboto"/>
              </a:rPr>
              <a:t> (</a:t>
            </a:r>
            <a:r>
              <a:rPr lang="en-US" sz="1012" dirty="0" err="1">
                <a:cs typeface="Arial" charset="0"/>
                <a:sym typeface="Roboto"/>
              </a:rPr>
              <a:t>год</a:t>
            </a:r>
            <a:r>
              <a:rPr lang="en-US" sz="1012" dirty="0">
                <a:cs typeface="Arial" charset="0"/>
                <a:sym typeface="Roboto"/>
              </a:rPr>
              <a:t>, </a:t>
            </a:r>
            <a:r>
              <a:rPr lang="en-US" sz="1012" dirty="0" err="1">
                <a:cs typeface="Arial" charset="0"/>
                <a:sym typeface="Roboto"/>
              </a:rPr>
              <a:t>квартал</a:t>
            </a:r>
            <a:r>
              <a:rPr lang="en-US" sz="1012" dirty="0">
                <a:cs typeface="Arial" charset="0"/>
                <a:sym typeface="Roboto"/>
              </a:rPr>
              <a:t>, </a:t>
            </a:r>
            <a:r>
              <a:rPr lang="en-US" sz="1012" dirty="0" err="1">
                <a:cs typeface="Arial" charset="0"/>
                <a:sym typeface="Roboto"/>
              </a:rPr>
              <a:t>месяц</a:t>
            </a:r>
            <a:r>
              <a:rPr lang="en-US" sz="1012" dirty="0">
                <a:cs typeface="Arial" charset="0"/>
                <a:sym typeface="Roboto"/>
              </a:rPr>
              <a:t>, </a:t>
            </a:r>
            <a:r>
              <a:rPr lang="en-US" sz="1012" dirty="0" err="1">
                <a:cs typeface="Arial" charset="0"/>
                <a:sym typeface="Roboto"/>
              </a:rPr>
              <a:t>неделя</a:t>
            </a:r>
            <a:r>
              <a:rPr lang="en-US" sz="1012" dirty="0">
                <a:cs typeface="Arial" charset="0"/>
                <a:sym typeface="Roboto"/>
              </a:rPr>
              <a:t>, </a:t>
            </a:r>
            <a:r>
              <a:rPr lang="en-US" sz="1012" dirty="0" err="1">
                <a:cs typeface="Arial" charset="0"/>
                <a:sym typeface="Roboto"/>
              </a:rPr>
              <a:t>произвольному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периоду</a:t>
            </a:r>
            <a:r>
              <a:rPr lang="en-US" sz="1012" dirty="0">
                <a:cs typeface="Arial" charset="0"/>
                <a:sym typeface="Roboto"/>
              </a:rPr>
              <a:t>)</a:t>
            </a:r>
            <a:r>
              <a:rPr lang="ru-RU" sz="1012" dirty="0">
                <a:cs typeface="Arial" charset="0"/>
                <a:sym typeface="Roboto"/>
              </a:rPr>
              <a:t>.                                                     </a:t>
            </a:r>
            <a:endParaRPr lang="en-US" sz="1012" dirty="0">
              <a:cs typeface="Arial" charset="0"/>
              <a:sym typeface="Roboto"/>
            </a:endParaRPr>
          </a:p>
          <a:p>
            <a:pPr marL="160706" indent="-160706" algn="l">
              <a:buClr>
                <a:srgbClr val="F98634"/>
              </a:buClr>
              <a:buSzPct val="100000"/>
              <a:buFont typeface="Wingdings" panose="05000000000000000000" pitchFamily="2" charset="2"/>
              <a:buChar char="ü"/>
              <a:defRPr/>
            </a:pPr>
            <a:endParaRPr sz="1012" dirty="0">
              <a:solidFill>
                <a:schemeClr val="tx1"/>
              </a:solidFill>
              <a:cs typeface="+mn-cs"/>
            </a:endParaRPr>
          </a:p>
        </p:txBody>
      </p:sp>
      <p:pic>
        <p:nvPicPr>
          <p:cNvPr id="439" name="Shape 439">
            <a:extLst>
              <a:ext uri="{FF2B5EF4-FFF2-40B4-BE49-F238E27FC236}">
                <a16:creationId xmlns:a16="http://schemas.microsoft.com/office/drawing/2014/main" id="{3D88D53F-621E-4245-AF3E-21F707708718}"/>
              </a:ext>
            </a:extLst>
          </p:cNvPr>
          <p:cNvPicPr preferRelativeResize="0"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4275" y="2460625"/>
            <a:ext cx="4489450" cy="1911350"/>
          </a:xfrm>
          <a:prstGeom prst="rect">
            <a:avLst/>
          </a:prstGeom>
          <a:noFill/>
          <a:ln w="9525" cap="flat" cmpd="sng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58E7F40-1661-47D5-B48D-7C28414DE2DA}"/>
              </a:ext>
            </a:extLst>
          </p:cNvPr>
          <p:cNvSpPr/>
          <p:nvPr/>
        </p:nvSpPr>
        <p:spPr>
          <a:xfrm>
            <a:off x="755650" y="987425"/>
            <a:ext cx="3736975" cy="2476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Clr>
                <a:srgbClr val="006B9E"/>
              </a:buClr>
              <a:buSzPct val="100000"/>
              <a:defRPr/>
            </a:pPr>
            <a:r>
              <a:rPr lang="en-US" sz="1012" b="1" dirty="0" err="1">
                <a:cs typeface="Arial" charset="0"/>
              </a:rPr>
              <a:t>При</a:t>
            </a:r>
            <a:r>
              <a:rPr lang="en-US" sz="1012" b="1" dirty="0">
                <a:cs typeface="Arial" charset="0"/>
              </a:rPr>
              <a:t> </a:t>
            </a:r>
            <a:r>
              <a:rPr lang="en-US" sz="1012" b="1" dirty="0" err="1">
                <a:cs typeface="Arial" charset="0"/>
              </a:rPr>
              <a:t>анализе</a:t>
            </a:r>
            <a:r>
              <a:rPr lang="en-US" sz="1012" b="1" dirty="0">
                <a:cs typeface="Arial" charset="0"/>
              </a:rPr>
              <a:t> </a:t>
            </a:r>
            <a:r>
              <a:rPr lang="en-US" sz="1012" b="1" dirty="0" err="1">
                <a:cs typeface="Arial" charset="0"/>
              </a:rPr>
              <a:t>оплат</a:t>
            </a:r>
            <a:r>
              <a:rPr lang="en-US" sz="1012" b="1" dirty="0">
                <a:cs typeface="Arial" charset="0"/>
              </a:rPr>
              <a:t> </a:t>
            </a:r>
            <a:r>
              <a:rPr lang="en-US" sz="1012" b="1" dirty="0" err="1">
                <a:cs typeface="Arial" charset="0"/>
              </a:rPr>
              <a:t>можно</a:t>
            </a:r>
            <a:r>
              <a:rPr lang="ru-RU" sz="1012" b="1" dirty="0">
                <a:cs typeface="Arial" charset="0"/>
              </a:rPr>
              <a:t> </a:t>
            </a:r>
            <a:r>
              <a:rPr lang="en-US" sz="1012" b="1" dirty="0" err="1">
                <a:cs typeface="Arial" charset="0"/>
                <a:sym typeface="Roboto"/>
              </a:rPr>
              <a:t>сгруппировать</a:t>
            </a:r>
            <a:r>
              <a:rPr lang="en-US" sz="1012" b="1" dirty="0">
                <a:cs typeface="Arial" charset="0"/>
                <a:sym typeface="Roboto"/>
              </a:rPr>
              <a:t> и </a:t>
            </a:r>
            <a:r>
              <a:rPr lang="en-US" sz="1012" b="1" dirty="0" err="1">
                <a:cs typeface="Arial" charset="0"/>
                <a:sym typeface="Roboto"/>
              </a:rPr>
              <a:t>увидеть</a:t>
            </a:r>
            <a:r>
              <a:rPr lang="en-US" sz="1012" b="1" dirty="0">
                <a:cs typeface="Arial" charset="0"/>
                <a:sym typeface="Roboto"/>
              </a:rPr>
              <a:t> </a:t>
            </a:r>
            <a:r>
              <a:rPr lang="en-US" sz="1012" b="1" dirty="0" err="1">
                <a:cs typeface="Arial" charset="0"/>
                <a:sym typeface="Roboto"/>
              </a:rPr>
              <a:t>суммы</a:t>
            </a:r>
            <a:r>
              <a:rPr lang="ru-RU" sz="1012" b="1" dirty="0">
                <a:cs typeface="Arial" charset="0"/>
                <a:sym typeface="Roboto"/>
              </a:rPr>
              <a:t> по</a:t>
            </a:r>
            <a:r>
              <a:rPr lang="en-US" sz="1012" b="1" dirty="0">
                <a:cs typeface="Arial" charset="0"/>
                <a:sym typeface="Roboto"/>
              </a:rPr>
              <a:t>:</a:t>
            </a:r>
          </a:p>
        </p:txBody>
      </p:sp>
      <p:sp>
        <p:nvSpPr>
          <p:cNvPr id="7" name="Shape 414">
            <a:extLst>
              <a:ext uri="{FF2B5EF4-FFF2-40B4-BE49-F238E27FC236}">
                <a16:creationId xmlns:a16="http://schemas.microsoft.com/office/drawing/2014/main" id="{EF393A7E-C7C2-4205-83E7-7848B7D2B7BC}"/>
              </a:ext>
            </a:extLst>
          </p:cNvPr>
          <p:cNvSpPr txBox="1"/>
          <p:nvPr/>
        </p:nvSpPr>
        <p:spPr>
          <a:xfrm>
            <a:off x="1450975" y="222250"/>
            <a:ext cx="3956050" cy="307975"/>
          </a:xfrm>
          <a:prstGeom prst="rect">
            <a:avLst/>
          </a:prstGeom>
          <a:noFill/>
          <a:ln>
            <a:noFill/>
          </a:ln>
        </p:spPr>
        <p:txBody>
          <a:bodyPr lIns="51420" tIns="25703" rIns="51420" bIns="25703"/>
          <a:lstStyle>
            <a:defPPr>
              <a:defRPr lang="en-US"/>
            </a:defPPr>
            <a:lvl1pPr>
              <a:lnSpc>
                <a:spcPct val="114000"/>
              </a:lnSpc>
              <a:buClr>
                <a:srgbClr val="E36C09"/>
              </a:buClr>
              <a:buSzPct val="25000"/>
              <a:defRPr sz="5400" b="1">
                <a:solidFill>
                  <a:srgbClr val="0070C0"/>
                </a:solidFill>
                <a:cs typeface="Arial" pitchFamily="34" charset="0"/>
              </a:defRPr>
            </a:lvl1pPr>
          </a:lstStyle>
          <a:p>
            <a:pPr algn="ctr">
              <a:defRPr/>
            </a:pPr>
            <a:r>
              <a:rPr lang="en-US" sz="1518" dirty="0" err="1">
                <a:solidFill>
                  <a:srgbClr val="F98634"/>
                </a:solidFill>
                <a:sym typeface="Calibri"/>
              </a:rPr>
              <a:t>Оплата</a:t>
            </a:r>
            <a:r>
              <a:rPr lang="en-US" sz="1518" dirty="0">
                <a:solidFill>
                  <a:srgbClr val="F98634"/>
                </a:solidFill>
                <a:sym typeface="Calibri"/>
              </a:rPr>
              <a:t> </a:t>
            </a:r>
            <a:r>
              <a:rPr lang="en-US" sz="1518" dirty="0" err="1">
                <a:solidFill>
                  <a:srgbClr val="F98634"/>
                </a:solidFill>
                <a:sym typeface="Calibri"/>
              </a:rPr>
              <a:t>услуг</a:t>
            </a:r>
            <a:endParaRPr lang="en-US" sz="1518" dirty="0">
              <a:solidFill>
                <a:srgbClr val="F98634"/>
              </a:solidFill>
              <a:sym typeface="Calibri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Shape 447">
            <a:extLst>
              <a:ext uri="{FF2B5EF4-FFF2-40B4-BE49-F238E27FC236}">
                <a16:creationId xmlns:a16="http://schemas.microsoft.com/office/drawing/2014/main" id="{4B50B472-CB6E-4C5A-A84A-24E61F0ABDD6}"/>
              </a:ext>
            </a:extLst>
          </p:cNvPr>
          <p:cNvSpPr txBox="1"/>
          <p:nvPr/>
        </p:nvSpPr>
        <p:spPr>
          <a:xfrm>
            <a:off x="-103188" y="1333500"/>
            <a:ext cx="1752601" cy="623888"/>
          </a:xfrm>
          <a:prstGeom prst="rect">
            <a:avLst/>
          </a:prstGeom>
          <a:noFill/>
          <a:ln>
            <a:noFill/>
          </a:ln>
        </p:spPr>
        <p:txBody>
          <a:bodyPr lIns="51420" tIns="51420" rIns="51420" bIns="51420"/>
          <a:lstStyle/>
          <a:p>
            <a:pPr marL="257129">
              <a:lnSpc>
                <a:spcPct val="115000"/>
              </a:lnSpc>
              <a:spcBef>
                <a:spcPts val="1181"/>
              </a:spcBef>
              <a:spcAft>
                <a:spcPts val="1800"/>
              </a:spcAft>
              <a:defRPr/>
            </a:pPr>
            <a:r>
              <a:rPr lang="en-US" sz="1012" dirty="0" err="1">
                <a:cs typeface="Arial" charset="0"/>
                <a:sym typeface="Roboto"/>
              </a:rPr>
              <a:t>Возможно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распределение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оплаты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между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услугами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различными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способами</a:t>
            </a:r>
            <a:r>
              <a:rPr lang="en-US" sz="1012" dirty="0">
                <a:cs typeface="Arial" charset="0"/>
                <a:sym typeface="Roboto"/>
              </a:rPr>
              <a:t> с </a:t>
            </a:r>
            <a:r>
              <a:rPr lang="en-US" sz="1012" dirty="0" err="1">
                <a:cs typeface="Arial" charset="0"/>
                <a:sym typeface="Roboto"/>
              </a:rPr>
              <a:t>регистрацией</a:t>
            </a:r>
            <a:r>
              <a:rPr lang="en-US" sz="1012" dirty="0">
                <a:cs typeface="Arial" charset="0"/>
                <a:sym typeface="Roboto"/>
              </a:rPr>
              <a:t> в </a:t>
            </a:r>
            <a:r>
              <a:rPr lang="en-US" sz="1012" dirty="0" err="1">
                <a:cs typeface="Arial" charset="0"/>
                <a:sym typeface="Roboto"/>
              </a:rPr>
              <a:t>кассовом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аппарате</a:t>
            </a:r>
            <a:r>
              <a:rPr lang="en-US" sz="1012" dirty="0">
                <a:cs typeface="Arial" charset="0"/>
                <a:sym typeface="Roboto"/>
              </a:rPr>
              <a:t> (</a:t>
            </a:r>
            <a:r>
              <a:rPr lang="en-US" sz="1012" dirty="0" err="1">
                <a:cs typeface="Arial" charset="0"/>
                <a:sym typeface="Roboto"/>
              </a:rPr>
              <a:t>фискальном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регистраторе</a:t>
            </a:r>
            <a:r>
              <a:rPr lang="en-US" sz="1012" dirty="0">
                <a:cs typeface="Arial" charset="0"/>
                <a:sym typeface="Roboto"/>
              </a:rPr>
              <a:t>)</a:t>
            </a:r>
          </a:p>
          <a:p>
            <a:pPr marL="257129">
              <a:lnSpc>
                <a:spcPct val="115000"/>
              </a:lnSpc>
              <a:spcBef>
                <a:spcPts val="1181"/>
              </a:spcBef>
              <a:spcAft>
                <a:spcPts val="1800"/>
              </a:spcAft>
              <a:defRPr/>
            </a:pPr>
            <a:endParaRPr sz="675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>
              <a:lnSpc>
                <a:spcPct val="115000"/>
              </a:lnSpc>
              <a:spcBef>
                <a:spcPts val="1181"/>
              </a:spcBef>
              <a:spcAft>
                <a:spcPts val="1800"/>
              </a:spcAft>
              <a:defRPr/>
            </a:pPr>
            <a:endParaRPr sz="2250" dirty="0">
              <a:cs typeface="Arial" charset="0"/>
            </a:endParaRPr>
          </a:p>
        </p:txBody>
      </p:sp>
      <p:pic>
        <p:nvPicPr>
          <p:cNvPr id="449" name="Shape 449">
            <a:extLst>
              <a:ext uri="{FF2B5EF4-FFF2-40B4-BE49-F238E27FC236}">
                <a16:creationId xmlns:a16="http://schemas.microsoft.com/office/drawing/2014/main" id="{DCF3BAE0-F455-4736-96A6-DD02DE995024}"/>
              </a:ext>
            </a:extLst>
          </p:cNvPr>
          <p:cNvPicPr preferRelativeResize="0"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9413" y="1420813"/>
            <a:ext cx="5057775" cy="2951162"/>
          </a:xfrm>
          <a:prstGeom prst="rect">
            <a:avLst/>
          </a:prstGeom>
          <a:noFill/>
          <a:ln w="9525" cap="flat" cmpd="sng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5" name="Shape 224">
            <a:extLst>
              <a:ext uri="{FF2B5EF4-FFF2-40B4-BE49-F238E27FC236}">
                <a16:creationId xmlns:a16="http://schemas.microsoft.com/office/drawing/2014/main" id="{BF1C2CC3-ABDE-4292-83C3-856BD57FF0F0}"/>
              </a:ext>
            </a:extLst>
          </p:cNvPr>
          <p:cNvSpPr txBox="1"/>
          <p:nvPr/>
        </p:nvSpPr>
        <p:spPr>
          <a:xfrm>
            <a:off x="119063" y="1333500"/>
            <a:ext cx="1439862" cy="1552575"/>
          </a:xfrm>
          <a:prstGeom prst="rect">
            <a:avLst/>
          </a:prstGeom>
          <a:noFill/>
          <a:ln w="9525" cap="flat" cmpd="sng">
            <a:solidFill>
              <a:srgbClr val="F98634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51420" tIns="51420" rIns="51420" bIns="51420" anchor="ctr"/>
          <a:lstStyle>
            <a:defPPr>
              <a:defRPr lang="en-US"/>
            </a:defPPr>
            <a:lvl1pPr algn="ctr">
              <a:lnSpc>
                <a:spcPct val="125000"/>
              </a:lnSpc>
              <a:defRPr sz="3600"/>
            </a:lvl1pPr>
          </a:lstStyle>
          <a:p>
            <a:pPr>
              <a:defRPr/>
            </a:pPr>
            <a:endParaRPr sz="1012" dirty="0">
              <a:cs typeface="Arial" charset="0"/>
            </a:endParaRPr>
          </a:p>
        </p:txBody>
      </p:sp>
      <p:cxnSp>
        <p:nvCxnSpPr>
          <p:cNvPr id="6" name="Shape 225">
            <a:extLst>
              <a:ext uri="{FF2B5EF4-FFF2-40B4-BE49-F238E27FC236}">
                <a16:creationId xmlns:a16="http://schemas.microsoft.com/office/drawing/2014/main" id="{4F6AE6E4-262C-4EC5-B406-19B58BE4D986}"/>
              </a:ext>
            </a:extLst>
          </p:cNvPr>
          <p:cNvCxnSpPr>
            <a:stCxn id="5" idx="3"/>
          </p:cNvCxnSpPr>
          <p:nvPr/>
        </p:nvCxnSpPr>
        <p:spPr>
          <a:xfrm>
            <a:off x="1558925" y="2109788"/>
            <a:ext cx="3259138" cy="390525"/>
          </a:xfrm>
          <a:prstGeom prst="straightConnector1">
            <a:avLst/>
          </a:prstGeom>
          <a:ln w="6350">
            <a:solidFill>
              <a:srgbClr val="F98634"/>
            </a:solidFill>
            <a:headEnd type="none" w="lg" len="lg"/>
            <a:tailEnd type="stealth" w="lg" len="lg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7" name="Shape 414">
            <a:extLst>
              <a:ext uri="{FF2B5EF4-FFF2-40B4-BE49-F238E27FC236}">
                <a16:creationId xmlns:a16="http://schemas.microsoft.com/office/drawing/2014/main" id="{93B7FDC5-383A-42D5-B928-BB3AF31AB2C3}"/>
              </a:ext>
            </a:extLst>
          </p:cNvPr>
          <p:cNvSpPr txBox="1"/>
          <p:nvPr/>
        </p:nvSpPr>
        <p:spPr>
          <a:xfrm>
            <a:off x="1450975" y="222250"/>
            <a:ext cx="3956050" cy="307975"/>
          </a:xfrm>
          <a:prstGeom prst="rect">
            <a:avLst/>
          </a:prstGeom>
          <a:noFill/>
          <a:ln>
            <a:noFill/>
          </a:ln>
        </p:spPr>
        <p:txBody>
          <a:bodyPr lIns="51420" tIns="25703" rIns="51420" bIns="25703"/>
          <a:lstStyle>
            <a:defPPr>
              <a:defRPr lang="en-US"/>
            </a:defPPr>
            <a:lvl1pPr>
              <a:lnSpc>
                <a:spcPct val="114000"/>
              </a:lnSpc>
              <a:buClr>
                <a:srgbClr val="E36C09"/>
              </a:buClr>
              <a:buSzPct val="25000"/>
              <a:defRPr sz="5400" b="1">
                <a:solidFill>
                  <a:srgbClr val="0070C0"/>
                </a:solidFill>
                <a:cs typeface="Arial" pitchFamily="34" charset="0"/>
              </a:defRPr>
            </a:lvl1pPr>
          </a:lstStyle>
          <a:p>
            <a:pPr algn="ctr">
              <a:defRPr/>
            </a:pPr>
            <a:r>
              <a:rPr lang="en-US" sz="1518" dirty="0" err="1">
                <a:solidFill>
                  <a:srgbClr val="F98634"/>
                </a:solidFill>
                <a:sym typeface="Calibri"/>
              </a:rPr>
              <a:t>Оплата</a:t>
            </a:r>
            <a:r>
              <a:rPr lang="en-US" sz="1518" dirty="0">
                <a:solidFill>
                  <a:srgbClr val="F98634"/>
                </a:solidFill>
                <a:sym typeface="Calibri"/>
              </a:rPr>
              <a:t> </a:t>
            </a:r>
            <a:r>
              <a:rPr lang="en-US" sz="1518" dirty="0" err="1">
                <a:solidFill>
                  <a:srgbClr val="F98634"/>
                </a:solidFill>
                <a:sym typeface="Calibri"/>
              </a:rPr>
              <a:t>услуг</a:t>
            </a:r>
            <a:endParaRPr lang="en-US" sz="1518" dirty="0">
              <a:solidFill>
                <a:srgbClr val="F98634"/>
              </a:solidFill>
              <a:sym typeface="Calibri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Shape 455">
            <a:extLst>
              <a:ext uri="{FF2B5EF4-FFF2-40B4-BE49-F238E27FC236}">
                <a16:creationId xmlns:a16="http://schemas.microsoft.com/office/drawing/2014/main" id="{022EDFB5-AD44-4B3A-BECD-6489AEAA80F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lIns="51420" tIns="25703" rIns="51420" bIns="25703" anchor="t">
            <a:no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buClr>
                <a:srgbClr val="FFFFFF"/>
              </a:buClr>
              <a:buSzPct val="25000"/>
            </a:pPr>
            <a:fld id="{E67CC996-EC8F-4E05-A02D-E98772C9AA41}" type="slidenum">
              <a:rPr lang="en-US" altLang="ru-RU" sz="700" b="1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pPr>
                <a:buClr>
                  <a:srgbClr val="FFFFFF"/>
                </a:buClr>
                <a:buSzPct val="25000"/>
              </a:pPr>
              <a:t>44</a:t>
            </a:fld>
            <a:endParaRPr lang="en-US" altLang="ru-RU" sz="700" b="1">
              <a:solidFill>
                <a:srgbClr val="FFFFFF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56" name="Shape 456">
            <a:extLst>
              <a:ext uri="{FF2B5EF4-FFF2-40B4-BE49-F238E27FC236}">
                <a16:creationId xmlns:a16="http://schemas.microsoft.com/office/drawing/2014/main" id="{2CC4E784-12F9-4834-81AA-826D637D0E92}"/>
              </a:ext>
            </a:extLst>
          </p:cNvPr>
          <p:cNvSpPr txBox="1"/>
          <p:nvPr/>
        </p:nvSpPr>
        <p:spPr>
          <a:xfrm>
            <a:off x="1450975" y="219075"/>
            <a:ext cx="3956050" cy="307975"/>
          </a:xfrm>
          <a:prstGeom prst="rect">
            <a:avLst/>
          </a:prstGeom>
          <a:noFill/>
          <a:ln>
            <a:noFill/>
          </a:ln>
        </p:spPr>
        <p:txBody>
          <a:bodyPr lIns="51420" tIns="25703" rIns="51420" bIns="25703"/>
          <a:lstStyle>
            <a:defPPr>
              <a:defRPr lang="en-US"/>
            </a:defPPr>
            <a:lvl1pPr algn="ctr">
              <a:lnSpc>
                <a:spcPct val="114000"/>
              </a:lnSpc>
              <a:buClr>
                <a:srgbClr val="E36C09"/>
              </a:buClr>
              <a:buSzPct val="25000"/>
              <a:defRPr sz="5400" b="1">
                <a:solidFill>
                  <a:srgbClr val="0070C0"/>
                </a:solidFill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z="1518" dirty="0" err="1">
                <a:solidFill>
                  <a:srgbClr val="F98634"/>
                </a:solidFill>
                <a:sym typeface="Calibri"/>
              </a:rPr>
              <a:t>Работа</a:t>
            </a:r>
            <a:r>
              <a:rPr lang="en-US" sz="1518" dirty="0">
                <a:solidFill>
                  <a:srgbClr val="F98634"/>
                </a:solidFill>
                <a:sym typeface="Calibri"/>
              </a:rPr>
              <a:t> с </a:t>
            </a:r>
            <a:r>
              <a:rPr lang="en-US" sz="1518" dirty="0" err="1">
                <a:solidFill>
                  <a:srgbClr val="F98634"/>
                </a:solidFill>
                <a:sym typeface="Calibri"/>
              </a:rPr>
              <a:t>задолженностью</a:t>
            </a:r>
            <a:r>
              <a:rPr lang="en-US" sz="1518" dirty="0">
                <a:solidFill>
                  <a:srgbClr val="F98634"/>
                </a:solidFill>
                <a:sym typeface="Calibri"/>
              </a:rPr>
              <a:t> </a:t>
            </a:r>
            <a:r>
              <a:rPr lang="en-US" sz="1518" dirty="0" err="1">
                <a:solidFill>
                  <a:srgbClr val="F98634"/>
                </a:solidFill>
                <a:sym typeface="Calibri"/>
              </a:rPr>
              <a:t>за</a:t>
            </a:r>
            <a:r>
              <a:rPr lang="en-US" sz="1518" dirty="0">
                <a:solidFill>
                  <a:srgbClr val="F98634"/>
                </a:solidFill>
                <a:sym typeface="Calibri"/>
              </a:rPr>
              <a:t> </a:t>
            </a:r>
            <a:r>
              <a:rPr lang="en-US" sz="1518" dirty="0" err="1">
                <a:solidFill>
                  <a:srgbClr val="F98634"/>
                </a:solidFill>
                <a:sym typeface="Calibri"/>
              </a:rPr>
              <a:t>услуги</a:t>
            </a:r>
            <a:endParaRPr lang="en-US" sz="1518" dirty="0">
              <a:solidFill>
                <a:srgbClr val="F98634"/>
              </a:solidFill>
              <a:sym typeface="Calibri"/>
            </a:endParaRPr>
          </a:p>
        </p:txBody>
      </p:sp>
      <p:sp>
        <p:nvSpPr>
          <p:cNvPr id="458" name="Shape 458">
            <a:extLst>
              <a:ext uri="{FF2B5EF4-FFF2-40B4-BE49-F238E27FC236}">
                <a16:creationId xmlns:a16="http://schemas.microsoft.com/office/drawing/2014/main" id="{E9FE2C48-5365-4C28-A35A-9EE28DA3F4FF}"/>
              </a:ext>
            </a:extLst>
          </p:cNvPr>
          <p:cNvSpPr txBox="1"/>
          <p:nvPr/>
        </p:nvSpPr>
        <p:spPr>
          <a:xfrm>
            <a:off x="830263" y="1465263"/>
            <a:ext cx="4522787" cy="762000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51420" tIns="51420" rIns="51420" bIns="51420"/>
          <a:lstStyle/>
          <a:p>
            <a:pPr marL="160706" indent="-160706">
              <a:lnSpc>
                <a:spcPct val="150000"/>
              </a:lnSpc>
              <a:buClr>
                <a:srgbClr val="F98634"/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en-US" sz="1012" dirty="0" err="1">
                <a:cs typeface="Arial" charset="0"/>
                <a:sym typeface="Roboto"/>
              </a:rPr>
              <a:t>Печать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уведомлений</a:t>
            </a:r>
            <a:r>
              <a:rPr lang="en-US" sz="1012" dirty="0">
                <a:cs typeface="Arial" charset="0"/>
                <a:sym typeface="Roboto"/>
              </a:rPr>
              <a:t> и </a:t>
            </a:r>
            <a:r>
              <a:rPr lang="en-US" sz="1012" dirty="0" err="1">
                <a:cs typeface="Arial" charset="0"/>
                <a:sym typeface="Roboto"/>
              </a:rPr>
              <a:t>отчетов</a:t>
            </a:r>
            <a:r>
              <a:rPr lang="en-US" sz="1012" dirty="0">
                <a:cs typeface="Arial" charset="0"/>
                <a:sym typeface="Roboto"/>
              </a:rPr>
              <a:t> о </a:t>
            </a:r>
            <a:r>
              <a:rPr lang="en-US" sz="1012" dirty="0" err="1">
                <a:cs typeface="Arial" charset="0"/>
                <a:sym typeface="Roboto"/>
              </a:rPr>
              <a:t>задолженности</a:t>
            </a:r>
            <a:r>
              <a:rPr lang="en-US" sz="1012" dirty="0">
                <a:cs typeface="Arial" charset="0"/>
                <a:sym typeface="Roboto"/>
              </a:rPr>
              <a:t> в </a:t>
            </a:r>
            <a:r>
              <a:rPr lang="en-US" sz="1012" dirty="0" err="1">
                <a:cs typeface="Arial" charset="0"/>
                <a:sym typeface="Roboto"/>
              </a:rPr>
              <a:t>произвольном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формате</a:t>
            </a:r>
            <a:r>
              <a:rPr lang="en-US" sz="1012" dirty="0">
                <a:cs typeface="Arial" charset="0"/>
                <a:sym typeface="Roboto"/>
              </a:rPr>
              <a:t>;</a:t>
            </a:r>
          </a:p>
          <a:p>
            <a:pPr marL="160706" indent="-160706">
              <a:lnSpc>
                <a:spcPct val="150000"/>
              </a:lnSpc>
              <a:buClr>
                <a:srgbClr val="F98634"/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en-US" sz="1012" dirty="0" err="1">
                <a:cs typeface="Arial" charset="0"/>
                <a:sym typeface="Roboto"/>
              </a:rPr>
              <a:t>Формирование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исков</a:t>
            </a:r>
            <a:r>
              <a:rPr lang="en-US" sz="1012" dirty="0">
                <a:cs typeface="Arial" charset="0"/>
                <a:sym typeface="Roboto"/>
              </a:rPr>
              <a:t> и </a:t>
            </a:r>
            <a:r>
              <a:rPr lang="en-US" sz="1012" dirty="0" err="1">
                <a:cs typeface="Arial" charset="0"/>
                <a:sym typeface="Roboto"/>
              </a:rPr>
              <a:t>судебных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соглашений</a:t>
            </a:r>
            <a:r>
              <a:rPr lang="en-US" sz="1012" dirty="0">
                <a:cs typeface="Arial" charset="0"/>
                <a:sym typeface="Roboto"/>
              </a:rPr>
              <a:t>;</a:t>
            </a:r>
          </a:p>
          <a:p>
            <a:pPr marL="160706" indent="-160706">
              <a:lnSpc>
                <a:spcPct val="150000"/>
              </a:lnSpc>
              <a:buClr>
                <a:srgbClr val="F98634"/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en-US" sz="1012" dirty="0" err="1">
                <a:cs typeface="Arial" charset="0"/>
                <a:sym typeface="Roboto"/>
              </a:rPr>
              <a:t>Ведение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информации</a:t>
            </a:r>
            <a:r>
              <a:rPr lang="en-US" sz="1012" dirty="0">
                <a:cs typeface="Arial" charset="0"/>
                <a:sym typeface="Roboto"/>
              </a:rPr>
              <a:t> о </a:t>
            </a:r>
            <a:r>
              <a:rPr lang="en-US" sz="1012" dirty="0" err="1">
                <a:cs typeface="Arial" charset="0"/>
                <a:sym typeface="Roboto"/>
              </a:rPr>
              <a:t>судопроизводстве</a:t>
            </a:r>
            <a:r>
              <a:rPr lang="en-US" sz="1012" dirty="0">
                <a:cs typeface="Arial" charset="0"/>
                <a:sym typeface="Roboto"/>
              </a:rPr>
              <a:t> и </a:t>
            </a:r>
            <a:r>
              <a:rPr lang="en-US" sz="1012" dirty="0" err="1">
                <a:cs typeface="Arial" charset="0"/>
                <a:sym typeface="Roboto"/>
              </a:rPr>
              <a:t>исполнительном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производстве</a:t>
            </a:r>
            <a:r>
              <a:rPr lang="ru-RU" sz="1012" dirty="0">
                <a:cs typeface="Arial" charset="0"/>
                <a:sym typeface="Roboto"/>
              </a:rPr>
              <a:t>.</a:t>
            </a:r>
            <a:endParaRPr lang="en-US" sz="1012" dirty="0">
              <a:cs typeface="Arial" charset="0"/>
              <a:sym typeface="Roboto"/>
            </a:endParaRPr>
          </a:p>
          <a:p>
            <a:pPr>
              <a:buClr>
                <a:srgbClr val="F98634"/>
              </a:buClr>
              <a:defRPr/>
            </a:pPr>
            <a:endParaRPr sz="675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59" name="Shape 459">
            <a:extLst>
              <a:ext uri="{FF2B5EF4-FFF2-40B4-BE49-F238E27FC236}">
                <a16:creationId xmlns:a16="http://schemas.microsoft.com/office/drawing/2014/main" id="{B463A70E-1EFF-49B8-A024-C62E4885C7BE}"/>
              </a:ext>
            </a:extLst>
          </p:cNvPr>
          <p:cNvSpPr txBox="1"/>
          <p:nvPr/>
        </p:nvSpPr>
        <p:spPr>
          <a:xfrm>
            <a:off x="830263" y="2619375"/>
            <a:ext cx="4686300" cy="1104900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51420" tIns="51420" rIns="51420" bIns="51420"/>
          <a:lstStyle>
            <a:defPPr>
              <a:defRPr lang="en-US"/>
            </a:defPPr>
            <a:lvl1pPr marL="571500" indent="-571500">
              <a:lnSpc>
                <a:spcPct val="150000"/>
              </a:lnSpc>
              <a:buClr>
                <a:srgbClr val="006B9E"/>
              </a:buClr>
              <a:buSzPct val="100000"/>
              <a:buFont typeface="Wingdings" panose="05000000000000000000" pitchFamily="2" charset="2"/>
              <a:buChar char="ü"/>
              <a:defRPr sz="3600"/>
            </a:lvl1pPr>
          </a:lstStyle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1012" b="1" dirty="0" err="1">
                <a:cs typeface="Arial" charset="0"/>
                <a:sym typeface="Roboto"/>
              </a:rPr>
              <a:t>Профилактическая</a:t>
            </a:r>
            <a:r>
              <a:rPr lang="en-US" sz="1012" b="1" dirty="0">
                <a:cs typeface="Arial" charset="0"/>
                <a:sym typeface="Roboto"/>
              </a:rPr>
              <a:t> </a:t>
            </a:r>
            <a:r>
              <a:rPr lang="en-US" sz="1012" b="1" dirty="0" err="1">
                <a:cs typeface="Arial" charset="0"/>
                <a:sym typeface="Roboto"/>
              </a:rPr>
              <a:t>работа</a:t>
            </a:r>
            <a:r>
              <a:rPr lang="en-US" sz="1012" b="1" dirty="0">
                <a:cs typeface="Arial" charset="0"/>
                <a:sym typeface="Roboto"/>
              </a:rPr>
              <a:t> с </a:t>
            </a:r>
            <a:r>
              <a:rPr lang="en-US" sz="1012" b="1" dirty="0" err="1">
                <a:cs typeface="Arial" charset="0"/>
                <a:sym typeface="Roboto"/>
              </a:rPr>
              <a:t>задолженностью</a:t>
            </a:r>
            <a:r>
              <a:rPr lang="en-US" sz="1012" b="1" dirty="0">
                <a:cs typeface="Arial" charset="0"/>
                <a:sym typeface="Roboto"/>
              </a:rPr>
              <a:t> </a:t>
            </a:r>
            <a:r>
              <a:rPr lang="en-US" sz="1012" b="1" dirty="0" err="1">
                <a:cs typeface="Arial" charset="0"/>
                <a:sym typeface="Roboto"/>
              </a:rPr>
              <a:t>по</a:t>
            </a:r>
            <a:r>
              <a:rPr lang="en-US" sz="1012" b="1" dirty="0">
                <a:cs typeface="Arial" charset="0"/>
                <a:sym typeface="Roboto"/>
              </a:rPr>
              <a:t> </a:t>
            </a:r>
            <a:r>
              <a:rPr lang="en-US" sz="1012" b="1" dirty="0" err="1">
                <a:cs typeface="Arial" charset="0"/>
                <a:sym typeface="Roboto"/>
              </a:rPr>
              <a:t>услугам</a:t>
            </a:r>
            <a:r>
              <a:rPr lang="en-US" sz="1012" b="1" dirty="0">
                <a:cs typeface="Arial" charset="0"/>
                <a:sym typeface="Roboto"/>
              </a:rPr>
              <a:t> ЖКХ:</a:t>
            </a:r>
          </a:p>
          <a:p>
            <a:pPr marL="180975" indent="-180975">
              <a:buClr>
                <a:srgbClr val="F98634"/>
              </a:buClr>
              <a:defRPr/>
            </a:pPr>
            <a:r>
              <a:rPr lang="ru-RU" sz="1012" dirty="0">
                <a:cs typeface="Arial" charset="0"/>
                <a:sym typeface="Roboto"/>
              </a:rPr>
              <a:t>Р</a:t>
            </a:r>
            <a:r>
              <a:rPr lang="en-US" sz="1012" dirty="0" err="1">
                <a:cs typeface="Arial" charset="0"/>
                <a:sym typeface="Roboto"/>
              </a:rPr>
              <a:t>ассылка</a:t>
            </a:r>
            <a:r>
              <a:rPr lang="en-US" sz="1012" dirty="0">
                <a:cs typeface="Arial" charset="0"/>
                <a:sym typeface="Roboto"/>
              </a:rPr>
              <a:t> e-mail </a:t>
            </a:r>
            <a:r>
              <a:rPr lang="en-US" sz="1012" dirty="0" err="1">
                <a:cs typeface="Arial" charset="0"/>
                <a:sym typeface="Roboto"/>
              </a:rPr>
              <a:t>уведомлений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через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>
                <a:cs typeface="Arial" charset="0"/>
                <a:sym typeface="Roboto"/>
                <a:hlinkClick r:id="rId3"/>
              </a:rPr>
              <a:t>1С:Сайт ЖКХ</a:t>
            </a:r>
            <a:r>
              <a:rPr lang="ru-RU" sz="1012" dirty="0">
                <a:cs typeface="Arial" charset="0"/>
                <a:sym typeface="Roboto"/>
                <a:hlinkClick r:id="rId3"/>
              </a:rPr>
              <a:t>;</a:t>
            </a:r>
            <a:endParaRPr lang="en-US" sz="1012" dirty="0">
              <a:cs typeface="Arial" charset="0"/>
              <a:sym typeface="Roboto"/>
              <a:hlinkClick r:id="rId3"/>
            </a:endParaRPr>
          </a:p>
          <a:p>
            <a:pPr marL="180975" indent="-180975">
              <a:buClr>
                <a:srgbClr val="F98634"/>
              </a:buClr>
              <a:defRPr/>
            </a:pPr>
            <a:r>
              <a:rPr lang="ru-RU" sz="1012" dirty="0">
                <a:cs typeface="Arial" charset="0"/>
                <a:sym typeface="Roboto"/>
              </a:rPr>
              <a:t>П</a:t>
            </a:r>
            <a:r>
              <a:rPr lang="en-US" sz="1012" dirty="0" err="1">
                <a:cs typeface="Arial" charset="0"/>
                <a:sym typeface="Roboto"/>
              </a:rPr>
              <a:t>редоставление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быстрого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доступа</a:t>
            </a:r>
            <a:r>
              <a:rPr lang="en-US" sz="1012" dirty="0">
                <a:cs typeface="Arial" charset="0"/>
                <a:sym typeface="Roboto"/>
              </a:rPr>
              <a:t> в </a:t>
            </a:r>
            <a:r>
              <a:rPr lang="en-US" sz="1012" dirty="0" err="1">
                <a:cs typeface="Arial" charset="0"/>
                <a:sym typeface="Roboto"/>
              </a:rPr>
              <a:t>личные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кабинеты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жителей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через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мобильное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приложение</a:t>
            </a:r>
            <a:r>
              <a:rPr lang="ru-RU" sz="1012" dirty="0">
                <a:cs typeface="Arial" charset="0"/>
                <a:sym typeface="Roboto"/>
              </a:rPr>
              <a:t>.</a:t>
            </a:r>
            <a:endParaRPr lang="en-US" sz="1012" dirty="0">
              <a:cs typeface="Arial" charset="0"/>
              <a:sym typeface="Roboto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Shape 455">
            <a:extLst>
              <a:ext uri="{FF2B5EF4-FFF2-40B4-BE49-F238E27FC236}">
                <a16:creationId xmlns:a16="http://schemas.microsoft.com/office/drawing/2014/main" id="{3724B804-958D-40CF-B159-05426FAB7A7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lIns="51420" tIns="25703" rIns="51420" bIns="25703" anchor="t">
            <a:no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buClr>
                <a:srgbClr val="FFFFFF"/>
              </a:buClr>
              <a:buSzPct val="25000"/>
            </a:pPr>
            <a:fld id="{0123024B-5D02-493A-9A04-3306C91D529C}" type="slidenum">
              <a:rPr lang="en-US" altLang="ru-RU" sz="700" b="1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pPr>
                <a:buClr>
                  <a:srgbClr val="FFFFFF"/>
                </a:buClr>
                <a:buSzPct val="25000"/>
              </a:pPr>
              <a:t>45</a:t>
            </a:fld>
            <a:endParaRPr lang="en-US" altLang="ru-RU" sz="700" b="1">
              <a:solidFill>
                <a:srgbClr val="FFFFFF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61" name="Shape 461">
            <a:extLst>
              <a:ext uri="{FF2B5EF4-FFF2-40B4-BE49-F238E27FC236}">
                <a16:creationId xmlns:a16="http://schemas.microsoft.com/office/drawing/2014/main" id="{428F48F3-8F01-4A50-BE25-8A74052C08AD}"/>
              </a:ext>
            </a:extLst>
          </p:cNvPr>
          <p:cNvSpPr txBox="1"/>
          <p:nvPr/>
        </p:nvSpPr>
        <p:spPr>
          <a:xfrm>
            <a:off x="3817938" y="1698625"/>
            <a:ext cx="2544762" cy="1784350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51420" tIns="51420" rIns="51420" bIns="51420"/>
          <a:lstStyle>
            <a:defPPr>
              <a:defRPr lang="en-US"/>
            </a:defPPr>
            <a:lvl1pPr indent="0">
              <a:lnSpc>
                <a:spcPct val="150000"/>
              </a:lnSpc>
              <a:buClr>
                <a:srgbClr val="006B9E"/>
              </a:buClr>
              <a:buSzPct val="100000"/>
              <a:buFont typeface="Wingdings" panose="05000000000000000000" pitchFamily="2" charset="2"/>
              <a:buNone/>
              <a:defRPr sz="3600"/>
            </a:lvl1pPr>
          </a:lstStyle>
          <a:p>
            <a:pPr>
              <a:defRPr/>
            </a:pPr>
            <a:r>
              <a:rPr lang="en-US" sz="1012" b="1" dirty="0" err="1">
                <a:cs typeface="Arial" charset="0"/>
                <a:sym typeface="Roboto"/>
              </a:rPr>
              <a:t>Отчеты</a:t>
            </a:r>
            <a:r>
              <a:rPr lang="en-US" sz="1012" b="1" dirty="0">
                <a:cs typeface="Arial" charset="0"/>
                <a:sym typeface="Roboto"/>
              </a:rPr>
              <a:t>:</a:t>
            </a:r>
          </a:p>
          <a:p>
            <a:pPr marL="160706" indent="-160706">
              <a:buClr>
                <a:srgbClr val="F98634"/>
              </a:buClr>
              <a:buFont typeface="Wingdings" panose="05000000000000000000" pitchFamily="2" charset="2"/>
              <a:buChar char="ü"/>
              <a:defRPr/>
            </a:pPr>
            <a:r>
              <a:rPr lang="ru-RU" sz="1012" dirty="0">
                <a:cs typeface="Arial" charset="0"/>
                <a:sym typeface="Roboto"/>
              </a:rPr>
              <a:t>С</a:t>
            </a:r>
            <a:r>
              <a:rPr lang="en-US" sz="1012" dirty="0" err="1">
                <a:cs typeface="Arial" charset="0"/>
                <a:sym typeface="Roboto"/>
              </a:rPr>
              <a:t>ведения</a:t>
            </a:r>
            <a:r>
              <a:rPr lang="en-US" sz="1012" dirty="0">
                <a:cs typeface="Arial" charset="0"/>
                <a:sym typeface="Roboto"/>
              </a:rPr>
              <a:t> о </a:t>
            </a:r>
            <a:r>
              <a:rPr lang="en-US" sz="1012" dirty="0" err="1">
                <a:cs typeface="Arial" charset="0"/>
                <a:sym typeface="Roboto"/>
              </a:rPr>
              <a:t>задолженностях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по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лицевым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счетам</a:t>
            </a:r>
            <a:r>
              <a:rPr lang="en-US" sz="1012" dirty="0">
                <a:cs typeface="Arial" charset="0"/>
                <a:sym typeface="Roboto"/>
              </a:rPr>
              <a:t> (в </a:t>
            </a:r>
            <a:r>
              <a:rPr lang="en-US" sz="1012" dirty="0" err="1">
                <a:cs typeface="Arial" charset="0"/>
                <a:sym typeface="Roboto"/>
              </a:rPr>
              <a:t>том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числе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форма</a:t>
            </a:r>
            <a:r>
              <a:rPr lang="en-US" sz="1012" dirty="0">
                <a:cs typeface="Arial" charset="0"/>
                <a:sym typeface="Roboto"/>
              </a:rPr>
              <a:t> 3)</a:t>
            </a:r>
            <a:r>
              <a:rPr lang="ru-RU" sz="1012" dirty="0">
                <a:cs typeface="Arial" charset="0"/>
                <a:sym typeface="Roboto"/>
              </a:rPr>
              <a:t>;</a:t>
            </a:r>
            <a:endParaRPr lang="en-US" sz="1012" dirty="0">
              <a:cs typeface="Arial" charset="0"/>
              <a:sym typeface="Roboto"/>
            </a:endParaRPr>
          </a:p>
          <a:p>
            <a:pPr marL="160706" indent="-160706">
              <a:buClr>
                <a:srgbClr val="F98634"/>
              </a:buClr>
              <a:buFont typeface="Wingdings" panose="05000000000000000000" pitchFamily="2" charset="2"/>
              <a:buChar char="ü"/>
              <a:defRPr/>
            </a:pPr>
            <a:r>
              <a:rPr lang="ru-RU" sz="1012" dirty="0" err="1">
                <a:cs typeface="Arial" charset="0"/>
                <a:sym typeface="Roboto"/>
              </a:rPr>
              <a:t>Сп</a:t>
            </a:r>
            <a:r>
              <a:rPr lang="en-US" sz="1012" dirty="0" err="1">
                <a:cs typeface="Arial" charset="0"/>
                <a:sym typeface="Roboto"/>
              </a:rPr>
              <a:t>равка</a:t>
            </a:r>
            <a:r>
              <a:rPr lang="en-US" sz="1012" dirty="0">
                <a:cs typeface="Arial" charset="0"/>
                <a:sym typeface="Roboto"/>
              </a:rPr>
              <a:t> о </a:t>
            </a:r>
            <a:r>
              <a:rPr lang="en-US" sz="1012" dirty="0" err="1">
                <a:cs typeface="Arial" charset="0"/>
                <a:sym typeface="Roboto"/>
              </a:rPr>
              <a:t>задолженности</a:t>
            </a:r>
            <a:r>
              <a:rPr lang="ru-RU" sz="1012" dirty="0">
                <a:cs typeface="Arial" charset="0"/>
                <a:sym typeface="Roboto"/>
              </a:rPr>
              <a:t>;</a:t>
            </a:r>
            <a:endParaRPr lang="en-US" sz="1012" dirty="0">
              <a:cs typeface="Arial" charset="0"/>
              <a:sym typeface="Roboto"/>
            </a:endParaRPr>
          </a:p>
          <a:p>
            <a:pPr marL="160706" indent="-160706">
              <a:buClr>
                <a:srgbClr val="F98634"/>
              </a:buClr>
              <a:buFont typeface="Wingdings" panose="05000000000000000000" pitchFamily="2" charset="2"/>
              <a:buChar char="ü"/>
              <a:defRPr/>
            </a:pPr>
            <a:r>
              <a:rPr lang="ru-RU" sz="1012" dirty="0">
                <a:cs typeface="Arial" charset="0"/>
                <a:sym typeface="Roboto"/>
              </a:rPr>
              <a:t>О</a:t>
            </a:r>
            <a:r>
              <a:rPr lang="en-US" sz="1012" dirty="0" err="1">
                <a:cs typeface="Arial" charset="0"/>
                <a:sym typeface="Roboto"/>
              </a:rPr>
              <a:t>тчет</a:t>
            </a:r>
            <a:r>
              <a:rPr lang="en-US" sz="1012" dirty="0">
                <a:cs typeface="Arial" charset="0"/>
                <a:sym typeface="Roboto"/>
              </a:rPr>
              <a:t> о </a:t>
            </a:r>
            <a:r>
              <a:rPr lang="en-US" sz="1012" dirty="0" err="1">
                <a:cs typeface="Arial" charset="0"/>
                <a:sym typeface="Roboto"/>
              </a:rPr>
              <a:t>дебиторской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задолженности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по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срокам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долга</a:t>
            </a:r>
            <a:r>
              <a:rPr lang="ru-RU" sz="1012" dirty="0">
                <a:cs typeface="Arial" charset="0"/>
                <a:sym typeface="Roboto"/>
              </a:rPr>
              <a:t>;</a:t>
            </a:r>
            <a:endParaRPr lang="en-US" sz="1012" dirty="0">
              <a:cs typeface="Arial" charset="0"/>
              <a:sym typeface="Roboto"/>
            </a:endParaRPr>
          </a:p>
          <a:p>
            <a:pPr marL="160706" indent="-160706">
              <a:buClr>
                <a:srgbClr val="F98634"/>
              </a:buClr>
              <a:buFont typeface="Wingdings" panose="05000000000000000000" pitchFamily="2" charset="2"/>
              <a:buChar char="ü"/>
              <a:defRPr/>
            </a:pPr>
            <a:r>
              <a:rPr lang="en-US" sz="1012" dirty="0">
                <a:cs typeface="Arial" charset="0"/>
                <a:sym typeface="Roboto"/>
              </a:rPr>
              <a:t>и </a:t>
            </a:r>
            <a:r>
              <a:rPr lang="en-US" sz="1012" dirty="0" err="1">
                <a:cs typeface="Arial" charset="0"/>
                <a:sym typeface="Roboto"/>
              </a:rPr>
              <a:t>другие</a:t>
            </a:r>
            <a:r>
              <a:rPr lang="ru-RU" sz="1012" dirty="0">
                <a:cs typeface="Arial" charset="0"/>
                <a:sym typeface="Roboto"/>
              </a:rPr>
              <a:t>.</a:t>
            </a:r>
            <a:endParaRPr lang="en-US" sz="1012" dirty="0">
              <a:cs typeface="Arial" charset="0"/>
              <a:sym typeface="Roboto"/>
            </a:endParaRPr>
          </a:p>
          <a:p>
            <a:pPr>
              <a:defRPr/>
            </a:pPr>
            <a:endParaRPr sz="1012" dirty="0">
              <a:cs typeface="Arial" charset="0"/>
              <a:sym typeface="Roboto"/>
            </a:endParaRPr>
          </a:p>
        </p:txBody>
      </p:sp>
      <p:sp>
        <p:nvSpPr>
          <p:cNvPr id="10" name="Shape 457">
            <a:extLst>
              <a:ext uri="{FF2B5EF4-FFF2-40B4-BE49-F238E27FC236}">
                <a16:creationId xmlns:a16="http://schemas.microsoft.com/office/drawing/2014/main" id="{4542DF62-486E-4245-9D82-5588FF48D227}"/>
              </a:ext>
            </a:extLst>
          </p:cNvPr>
          <p:cNvSpPr txBox="1"/>
          <p:nvPr/>
        </p:nvSpPr>
        <p:spPr>
          <a:xfrm>
            <a:off x="476250" y="1698625"/>
            <a:ext cx="2789238" cy="1824038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51420" tIns="51420" rIns="51420" bIns="51420"/>
          <a:lstStyle>
            <a:defPPr>
              <a:defRPr lang="en-US"/>
            </a:defPPr>
            <a:lvl1pPr marL="571500" indent="-571500">
              <a:lnSpc>
                <a:spcPct val="150000"/>
              </a:lnSpc>
              <a:buClr>
                <a:srgbClr val="006B9E"/>
              </a:buClr>
              <a:buSzPct val="100000"/>
              <a:buFont typeface="Wingdings" panose="05000000000000000000" pitchFamily="2" charset="2"/>
              <a:buChar char="ü"/>
              <a:defRPr sz="3600"/>
            </a:lvl1pPr>
          </a:lstStyle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1012" b="1" dirty="0" err="1">
                <a:cs typeface="Arial" charset="0"/>
                <a:sym typeface="Roboto"/>
              </a:rPr>
              <a:t>Автоматическая</a:t>
            </a:r>
            <a:r>
              <a:rPr lang="en-US" sz="1012" b="1" dirty="0">
                <a:cs typeface="Arial" charset="0"/>
                <a:sym typeface="Roboto"/>
              </a:rPr>
              <a:t> </a:t>
            </a:r>
            <a:r>
              <a:rPr lang="en-US" sz="1012" b="1" dirty="0" err="1">
                <a:cs typeface="Arial" charset="0"/>
                <a:sym typeface="Roboto"/>
              </a:rPr>
              <a:t>выборка</a:t>
            </a:r>
            <a:r>
              <a:rPr lang="en-US" sz="1012" b="1" dirty="0">
                <a:cs typeface="Arial" charset="0"/>
                <a:sym typeface="Roboto"/>
              </a:rPr>
              <a:t> </a:t>
            </a:r>
            <a:r>
              <a:rPr lang="en-US" sz="1012" b="1" dirty="0" err="1">
                <a:cs typeface="Arial" charset="0"/>
                <a:sym typeface="Roboto"/>
              </a:rPr>
              <a:t>списка</a:t>
            </a:r>
            <a:r>
              <a:rPr lang="en-US" sz="1012" b="1" dirty="0">
                <a:cs typeface="Arial" charset="0"/>
                <a:sym typeface="Roboto"/>
              </a:rPr>
              <a:t> </a:t>
            </a:r>
            <a:r>
              <a:rPr lang="en-US" sz="1012" b="1" dirty="0" err="1">
                <a:cs typeface="Arial" charset="0"/>
                <a:sym typeface="Roboto"/>
              </a:rPr>
              <a:t>должников</a:t>
            </a:r>
            <a:r>
              <a:rPr lang="en-US" sz="1012" b="1" dirty="0">
                <a:cs typeface="Arial" charset="0"/>
                <a:sym typeface="Roboto"/>
              </a:rPr>
              <a:t> </a:t>
            </a:r>
            <a:r>
              <a:rPr lang="en-US" sz="1012" b="1" dirty="0" err="1">
                <a:cs typeface="Arial" charset="0"/>
                <a:sym typeface="Roboto"/>
              </a:rPr>
              <a:t>по</a:t>
            </a:r>
            <a:r>
              <a:rPr lang="en-US" sz="1012" b="1" dirty="0">
                <a:cs typeface="Arial" charset="0"/>
                <a:sym typeface="Roboto"/>
              </a:rPr>
              <a:t> </a:t>
            </a:r>
            <a:r>
              <a:rPr lang="en-US" sz="1012" b="1" dirty="0" err="1">
                <a:cs typeface="Arial" charset="0"/>
                <a:sym typeface="Roboto"/>
              </a:rPr>
              <a:t>различным</a:t>
            </a:r>
            <a:r>
              <a:rPr lang="en-US" sz="1012" b="1" dirty="0">
                <a:cs typeface="Arial" charset="0"/>
                <a:sym typeface="Roboto"/>
              </a:rPr>
              <a:t> </a:t>
            </a:r>
            <a:r>
              <a:rPr lang="en-US" sz="1012" b="1" dirty="0" err="1">
                <a:cs typeface="Arial" charset="0"/>
                <a:sym typeface="Roboto"/>
              </a:rPr>
              <a:t>критериям</a:t>
            </a:r>
            <a:r>
              <a:rPr lang="en-US" sz="1012" b="1" dirty="0">
                <a:cs typeface="Arial" charset="0"/>
                <a:sym typeface="Roboto"/>
              </a:rPr>
              <a:t>:</a:t>
            </a:r>
          </a:p>
          <a:p>
            <a:pPr marL="180975" indent="-180975">
              <a:buClr>
                <a:srgbClr val="F98634"/>
              </a:buClr>
              <a:defRPr/>
            </a:pPr>
            <a:r>
              <a:rPr lang="ru-RU" sz="1012" dirty="0">
                <a:cs typeface="Arial" charset="0"/>
                <a:sym typeface="Roboto"/>
              </a:rPr>
              <a:t>П</a:t>
            </a:r>
            <a:r>
              <a:rPr lang="en-US" sz="1012" dirty="0">
                <a:cs typeface="Arial" charset="0"/>
                <a:sym typeface="Roboto"/>
              </a:rPr>
              <a:t>о </a:t>
            </a:r>
            <a:r>
              <a:rPr lang="en-US" sz="1012" dirty="0" err="1">
                <a:cs typeface="Arial" charset="0"/>
                <a:sym typeface="Roboto"/>
              </a:rPr>
              <a:t>сумме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долга</a:t>
            </a:r>
            <a:r>
              <a:rPr lang="ru-RU" sz="1012" dirty="0">
                <a:cs typeface="Arial" charset="0"/>
                <a:sym typeface="Roboto"/>
              </a:rPr>
              <a:t>;</a:t>
            </a:r>
            <a:endParaRPr lang="en-US" sz="1012" dirty="0">
              <a:cs typeface="Arial" charset="0"/>
              <a:sym typeface="Roboto"/>
            </a:endParaRPr>
          </a:p>
          <a:p>
            <a:pPr marL="180975" indent="-180975">
              <a:buClr>
                <a:srgbClr val="F98634"/>
              </a:buClr>
              <a:defRPr/>
            </a:pPr>
            <a:r>
              <a:rPr lang="ru-RU" sz="1012" dirty="0">
                <a:cs typeface="Arial" charset="0"/>
                <a:sym typeface="Roboto"/>
              </a:rPr>
              <a:t>П</a:t>
            </a:r>
            <a:r>
              <a:rPr lang="en-US" sz="1012" dirty="0">
                <a:cs typeface="Arial" charset="0"/>
                <a:sym typeface="Roboto"/>
              </a:rPr>
              <a:t>о </a:t>
            </a:r>
            <a:r>
              <a:rPr lang="en-US" sz="1012" dirty="0" err="1">
                <a:cs typeface="Arial" charset="0"/>
                <a:sym typeface="Roboto"/>
              </a:rPr>
              <a:t>сроку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долга</a:t>
            </a:r>
            <a:r>
              <a:rPr lang="ru-RU" sz="1012" dirty="0">
                <a:cs typeface="Arial" charset="0"/>
                <a:sym typeface="Roboto"/>
              </a:rPr>
              <a:t>;</a:t>
            </a:r>
            <a:endParaRPr lang="en-US" sz="1012" dirty="0">
              <a:cs typeface="Arial" charset="0"/>
              <a:sym typeface="Roboto"/>
            </a:endParaRPr>
          </a:p>
          <a:p>
            <a:pPr marL="180975" indent="-180975">
              <a:buClr>
                <a:srgbClr val="F98634"/>
              </a:buClr>
              <a:defRPr/>
            </a:pPr>
            <a:r>
              <a:rPr lang="ru-RU" sz="1012" dirty="0">
                <a:cs typeface="Arial" charset="0"/>
                <a:sym typeface="Roboto"/>
              </a:rPr>
              <a:t>П</a:t>
            </a:r>
            <a:r>
              <a:rPr lang="en-US" sz="1012" dirty="0">
                <a:cs typeface="Arial" charset="0"/>
                <a:sym typeface="Roboto"/>
              </a:rPr>
              <a:t>о </a:t>
            </a:r>
            <a:r>
              <a:rPr lang="en-US" sz="1012" dirty="0" err="1">
                <a:cs typeface="Arial" charset="0"/>
                <a:sym typeface="Roboto"/>
              </a:rPr>
              <a:t>дате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возникновения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задолженности</a:t>
            </a:r>
            <a:r>
              <a:rPr lang="ru-RU" sz="1012" dirty="0">
                <a:cs typeface="Arial" charset="0"/>
                <a:sym typeface="Roboto"/>
              </a:rPr>
              <a:t>;</a:t>
            </a:r>
            <a:endParaRPr lang="en-US" sz="1012" dirty="0">
              <a:cs typeface="Arial" charset="0"/>
              <a:sym typeface="Roboto"/>
            </a:endParaRPr>
          </a:p>
          <a:p>
            <a:pPr marL="180975" indent="-180975">
              <a:buClr>
                <a:srgbClr val="F98634"/>
              </a:buClr>
              <a:defRPr/>
            </a:pPr>
            <a:r>
              <a:rPr lang="ru-RU" sz="1012" dirty="0">
                <a:cs typeface="Arial" charset="0"/>
                <a:sym typeface="Roboto"/>
              </a:rPr>
              <a:t>П</a:t>
            </a:r>
            <a:r>
              <a:rPr lang="en-US" sz="1012" dirty="0">
                <a:cs typeface="Arial" charset="0"/>
                <a:sym typeface="Roboto"/>
              </a:rPr>
              <a:t>о </a:t>
            </a:r>
            <a:r>
              <a:rPr lang="en-US" sz="1012" dirty="0" err="1">
                <a:cs typeface="Arial" charset="0"/>
                <a:sym typeface="Roboto"/>
              </a:rPr>
              <a:t>адресу</a:t>
            </a:r>
            <a:r>
              <a:rPr lang="ru-RU" sz="1012" dirty="0">
                <a:cs typeface="Arial" charset="0"/>
                <a:sym typeface="Roboto"/>
              </a:rPr>
              <a:t>;</a:t>
            </a:r>
            <a:endParaRPr lang="en-US" sz="1012" dirty="0">
              <a:cs typeface="Arial" charset="0"/>
              <a:sym typeface="Roboto"/>
            </a:endParaRPr>
          </a:p>
          <a:p>
            <a:pPr marL="180975" indent="-180975">
              <a:buClr>
                <a:srgbClr val="F98634"/>
              </a:buClr>
              <a:defRPr/>
            </a:pPr>
            <a:r>
              <a:rPr lang="ru-RU" sz="1012" dirty="0">
                <a:cs typeface="Arial" charset="0"/>
                <a:sym typeface="Roboto"/>
              </a:rPr>
              <a:t>П</a:t>
            </a:r>
            <a:r>
              <a:rPr lang="en-US" sz="1012" dirty="0">
                <a:cs typeface="Arial" charset="0"/>
                <a:sym typeface="Roboto"/>
              </a:rPr>
              <a:t>о </a:t>
            </a:r>
            <a:r>
              <a:rPr lang="en-US" sz="1012" dirty="0" err="1">
                <a:cs typeface="Arial" charset="0"/>
                <a:sym typeface="Roboto"/>
              </a:rPr>
              <a:t>услуге</a:t>
            </a:r>
            <a:r>
              <a:rPr lang="ru-RU" sz="1012" dirty="0">
                <a:cs typeface="Arial" charset="0"/>
                <a:sym typeface="Roboto"/>
              </a:rPr>
              <a:t>.</a:t>
            </a:r>
            <a:endParaRPr lang="en-US" sz="1012" dirty="0">
              <a:cs typeface="Arial" charset="0"/>
              <a:sym typeface="Roboto"/>
            </a:endParaRP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6C32BA3C-373F-477F-A730-9034FEC514D5}"/>
              </a:ext>
            </a:extLst>
          </p:cNvPr>
          <p:cNvCxnSpPr/>
          <p:nvPr/>
        </p:nvCxnSpPr>
        <p:spPr>
          <a:xfrm>
            <a:off x="3529013" y="1373188"/>
            <a:ext cx="0" cy="2854325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Shape 456">
            <a:extLst>
              <a:ext uri="{FF2B5EF4-FFF2-40B4-BE49-F238E27FC236}">
                <a16:creationId xmlns:a16="http://schemas.microsoft.com/office/drawing/2014/main" id="{3D43C19B-A23F-449B-A5CA-86C40C423EEC}"/>
              </a:ext>
            </a:extLst>
          </p:cNvPr>
          <p:cNvSpPr txBox="1"/>
          <p:nvPr/>
        </p:nvSpPr>
        <p:spPr>
          <a:xfrm>
            <a:off x="1450975" y="219075"/>
            <a:ext cx="3956050" cy="307975"/>
          </a:xfrm>
          <a:prstGeom prst="rect">
            <a:avLst/>
          </a:prstGeom>
          <a:noFill/>
          <a:ln>
            <a:noFill/>
          </a:ln>
        </p:spPr>
        <p:txBody>
          <a:bodyPr lIns="51420" tIns="25703" rIns="51420" bIns="25703"/>
          <a:lstStyle>
            <a:defPPr>
              <a:defRPr lang="en-US"/>
            </a:defPPr>
            <a:lvl1pPr algn="ctr">
              <a:lnSpc>
                <a:spcPct val="114000"/>
              </a:lnSpc>
              <a:buClr>
                <a:srgbClr val="E36C09"/>
              </a:buClr>
              <a:buSzPct val="25000"/>
              <a:defRPr sz="5400" b="1">
                <a:solidFill>
                  <a:srgbClr val="0070C0"/>
                </a:solidFill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z="1518" dirty="0" err="1">
                <a:solidFill>
                  <a:srgbClr val="F98634"/>
                </a:solidFill>
                <a:sym typeface="Calibri"/>
              </a:rPr>
              <a:t>Работа</a:t>
            </a:r>
            <a:r>
              <a:rPr lang="en-US" sz="1518" dirty="0">
                <a:solidFill>
                  <a:srgbClr val="F98634"/>
                </a:solidFill>
                <a:sym typeface="Calibri"/>
              </a:rPr>
              <a:t> с </a:t>
            </a:r>
            <a:r>
              <a:rPr lang="en-US" sz="1518" dirty="0" err="1">
                <a:solidFill>
                  <a:srgbClr val="F98634"/>
                </a:solidFill>
                <a:sym typeface="Calibri"/>
              </a:rPr>
              <a:t>задолженностью</a:t>
            </a:r>
            <a:r>
              <a:rPr lang="en-US" sz="1518" dirty="0">
                <a:solidFill>
                  <a:srgbClr val="F98634"/>
                </a:solidFill>
                <a:sym typeface="Calibri"/>
              </a:rPr>
              <a:t> </a:t>
            </a:r>
            <a:r>
              <a:rPr lang="en-US" sz="1518" dirty="0" err="1">
                <a:solidFill>
                  <a:srgbClr val="F98634"/>
                </a:solidFill>
                <a:sym typeface="Calibri"/>
              </a:rPr>
              <a:t>за</a:t>
            </a:r>
            <a:r>
              <a:rPr lang="en-US" sz="1518" dirty="0">
                <a:solidFill>
                  <a:srgbClr val="F98634"/>
                </a:solidFill>
                <a:sym typeface="Calibri"/>
              </a:rPr>
              <a:t> </a:t>
            </a:r>
            <a:r>
              <a:rPr lang="en-US" sz="1518" dirty="0" err="1">
                <a:solidFill>
                  <a:srgbClr val="F98634"/>
                </a:solidFill>
                <a:sym typeface="Calibri"/>
              </a:rPr>
              <a:t>услуги</a:t>
            </a:r>
            <a:endParaRPr lang="en-US" sz="1518" dirty="0">
              <a:solidFill>
                <a:srgbClr val="F98634"/>
              </a:solidFill>
              <a:sym typeface="Calibri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456">
            <a:extLst>
              <a:ext uri="{FF2B5EF4-FFF2-40B4-BE49-F238E27FC236}">
                <a16:creationId xmlns:a16="http://schemas.microsoft.com/office/drawing/2014/main" id="{5553901E-4105-4458-A49D-DDBB873BD3C1}"/>
              </a:ext>
            </a:extLst>
          </p:cNvPr>
          <p:cNvSpPr txBox="1"/>
          <p:nvPr/>
        </p:nvSpPr>
        <p:spPr>
          <a:xfrm>
            <a:off x="1450975" y="246063"/>
            <a:ext cx="3956050" cy="309562"/>
          </a:xfrm>
          <a:prstGeom prst="rect">
            <a:avLst/>
          </a:prstGeom>
          <a:noFill/>
          <a:ln>
            <a:noFill/>
          </a:ln>
        </p:spPr>
        <p:txBody>
          <a:bodyPr lIns="51420" tIns="25703" rIns="51420" bIns="25703"/>
          <a:lstStyle>
            <a:defPPr>
              <a:defRPr lang="en-US"/>
            </a:defPPr>
            <a:lvl1pPr algn="ctr">
              <a:lnSpc>
                <a:spcPct val="114000"/>
              </a:lnSpc>
              <a:buClr>
                <a:srgbClr val="E36C09"/>
              </a:buClr>
              <a:buSzPct val="25000"/>
              <a:defRPr sz="5400" b="1">
                <a:solidFill>
                  <a:srgbClr val="0070C0"/>
                </a:solidFill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z="1518" dirty="0" err="1">
                <a:solidFill>
                  <a:srgbClr val="F98634"/>
                </a:solidFill>
                <a:sym typeface="Calibri"/>
              </a:rPr>
              <a:t>Работа</a:t>
            </a:r>
            <a:r>
              <a:rPr lang="en-US" sz="1518" dirty="0">
                <a:solidFill>
                  <a:srgbClr val="F98634"/>
                </a:solidFill>
                <a:sym typeface="Calibri"/>
              </a:rPr>
              <a:t> с </a:t>
            </a:r>
            <a:r>
              <a:rPr lang="ru-RU" sz="1518" dirty="0" err="1">
                <a:solidFill>
                  <a:srgbClr val="F98634"/>
                </a:solidFill>
                <a:sym typeface="Calibri"/>
              </a:rPr>
              <a:t>должникакми</a:t>
            </a:r>
            <a:endParaRPr lang="en-US" sz="1518" dirty="0">
              <a:solidFill>
                <a:srgbClr val="F98634"/>
              </a:solidFill>
              <a:sym typeface="Calibri"/>
            </a:endParaRPr>
          </a:p>
        </p:txBody>
      </p:sp>
      <p:sp>
        <p:nvSpPr>
          <p:cNvPr id="8" name="Скругленный прямоугольник 7">
            <a:extLst>
              <a:ext uri="{FF2B5EF4-FFF2-40B4-BE49-F238E27FC236}">
                <a16:creationId xmlns:a16="http://schemas.microsoft.com/office/drawing/2014/main" id="{4C4BFF8C-8711-4D4E-A514-0F91A6323692}"/>
              </a:ext>
            </a:extLst>
          </p:cNvPr>
          <p:cNvSpPr/>
          <p:nvPr/>
        </p:nvSpPr>
        <p:spPr>
          <a:xfrm>
            <a:off x="260350" y="1276350"/>
            <a:ext cx="3378200" cy="422275"/>
          </a:xfrm>
          <a:prstGeom prst="roundRect">
            <a:avLst>
              <a:gd name="adj" fmla="val 7139"/>
            </a:avLst>
          </a:prstGeom>
          <a:solidFill>
            <a:srgbClr val="1487B1"/>
          </a:soli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/>
              <a:t>«Работа с должниками»</a:t>
            </a:r>
          </a:p>
        </p:txBody>
      </p:sp>
      <p:sp>
        <p:nvSpPr>
          <p:cNvPr id="9" name="Скругленный прямоугольник 8">
            <a:extLst>
              <a:ext uri="{FF2B5EF4-FFF2-40B4-BE49-F238E27FC236}">
                <a16:creationId xmlns:a16="http://schemas.microsoft.com/office/drawing/2014/main" id="{49D44AF1-FCE7-4A7B-9605-F76CFAC19D78}"/>
              </a:ext>
            </a:extLst>
          </p:cNvPr>
          <p:cNvSpPr/>
          <p:nvPr/>
        </p:nvSpPr>
        <p:spPr>
          <a:xfrm>
            <a:off x="260350" y="1851025"/>
            <a:ext cx="4094163" cy="1468438"/>
          </a:xfrm>
          <a:prstGeom prst="roundRect">
            <a:avLst>
              <a:gd name="adj" fmla="val 1595"/>
            </a:avLst>
          </a:prstGeom>
          <a:noFill/>
          <a:ln w="9525" cap="flat" cmpd="sng">
            <a:solidFill>
              <a:srgbClr val="1487B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51420" tIns="51420" rIns="51420" bIns="51420" anchor="ctr"/>
          <a:lstStyle/>
          <a:p>
            <a:pPr>
              <a:defRPr/>
            </a:pPr>
            <a:r>
              <a:rPr lang="ru-RU" sz="956" dirty="0">
                <a:cs typeface="Arial" charset="0"/>
              </a:rPr>
              <a:t>Выявление должников с различными условиями отбора:</a:t>
            </a:r>
          </a:p>
          <a:p>
            <a:pPr marL="325876" indent="-160706">
              <a:buClr>
                <a:srgbClr val="006B9E"/>
              </a:buClr>
              <a:buFont typeface="Arial" panose="020B0604020202020204" pitchFamily="34" charset="0"/>
              <a:buChar char="•"/>
              <a:defRPr/>
            </a:pPr>
            <a:r>
              <a:rPr lang="ru-RU" sz="956" dirty="0">
                <a:cs typeface="Arial" charset="0"/>
              </a:rPr>
              <a:t>по организации;</a:t>
            </a:r>
          </a:p>
          <a:p>
            <a:pPr marL="325876" indent="-160706">
              <a:buClr>
                <a:srgbClr val="006B9E"/>
              </a:buClr>
              <a:buFont typeface="Arial" panose="020B0604020202020204" pitchFamily="34" charset="0"/>
              <a:buChar char="•"/>
              <a:defRPr/>
            </a:pPr>
            <a:r>
              <a:rPr lang="ru-RU" sz="956" dirty="0">
                <a:cs typeface="Arial" charset="0"/>
              </a:rPr>
              <a:t>по зданию;</a:t>
            </a:r>
          </a:p>
          <a:p>
            <a:pPr marL="325876" indent="-160706">
              <a:buClr>
                <a:srgbClr val="006B9E"/>
              </a:buClr>
              <a:buFont typeface="Arial" panose="020B0604020202020204" pitchFamily="34" charset="0"/>
              <a:buChar char="•"/>
              <a:defRPr/>
            </a:pPr>
            <a:r>
              <a:rPr lang="ru-RU" sz="956" dirty="0">
                <a:cs typeface="Arial" charset="0"/>
              </a:rPr>
              <a:t>по помещению, за которым закреплен лицевой счет с начисленной </a:t>
            </a:r>
          </a:p>
          <a:p>
            <a:pPr marL="325876" indent="-160706">
              <a:buClr>
                <a:srgbClr val="006B9E"/>
              </a:buClr>
              <a:buFont typeface="Arial" panose="020B0604020202020204" pitchFamily="34" charset="0"/>
              <a:buChar char="•"/>
              <a:defRPr/>
            </a:pPr>
            <a:r>
              <a:rPr lang="ru-RU" sz="956" dirty="0">
                <a:cs typeface="Arial" charset="0"/>
              </a:rPr>
              <a:t>задолженностью;</a:t>
            </a:r>
          </a:p>
          <a:p>
            <a:pPr marL="325876" indent="-160706">
              <a:buClr>
                <a:srgbClr val="006B9E"/>
              </a:buClr>
              <a:buFont typeface="Arial" panose="020B0604020202020204" pitchFamily="34" charset="0"/>
              <a:buChar char="•"/>
              <a:defRPr/>
            </a:pPr>
            <a:r>
              <a:rPr lang="ru-RU" sz="956" dirty="0">
                <a:cs typeface="Arial" charset="0"/>
              </a:rPr>
              <a:t>по периоду, на который имеется задолженность по лицевым счетам;</a:t>
            </a:r>
          </a:p>
          <a:p>
            <a:pPr marL="325876" indent="-160706">
              <a:buClr>
                <a:srgbClr val="006B9E"/>
              </a:buClr>
              <a:buFont typeface="Arial" panose="020B0604020202020204" pitchFamily="34" charset="0"/>
              <a:buChar char="•"/>
              <a:defRPr/>
            </a:pPr>
            <a:r>
              <a:rPr lang="ru-RU" sz="956" dirty="0">
                <a:cs typeface="Arial" charset="0"/>
              </a:rPr>
              <a:t>по сотруднику, занимающемуся ведением дел по должнику(юристу);</a:t>
            </a:r>
          </a:p>
          <a:p>
            <a:pPr marL="325876" indent="-160706">
              <a:buClr>
                <a:srgbClr val="006B9E"/>
              </a:buClr>
              <a:buFont typeface="Arial" panose="020B0604020202020204" pitchFamily="34" charset="0"/>
              <a:buChar char="•"/>
              <a:defRPr/>
            </a:pPr>
            <a:r>
              <a:rPr lang="ru-RU" sz="956" dirty="0">
                <a:cs typeface="Arial" charset="0"/>
              </a:rPr>
              <a:t>по услуге или группе услуг, по которым имеется задолженность;</a:t>
            </a:r>
          </a:p>
          <a:p>
            <a:pPr marL="325876" indent="-160706">
              <a:buClr>
                <a:srgbClr val="006B9E"/>
              </a:buClr>
              <a:buFont typeface="Arial" panose="020B0604020202020204" pitchFamily="34" charset="0"/>
              <a:buChar char="•"/>
              <a:defRPr/>
            </a:pPr>
            <a:r>
              <a:rPr lang="ru-RU" sz="956" dirty="0">
                <a:cs typeface="Arial" charset="0"/>
              </a:rPr>
              <a:t>по минимальной сумме и сроку задолженности </a:t>
            </a:r>
          </a:p>
        </p:txBody>
      </p:sp>
      <p:sp>
        <p:nvSpPr>
          <p:cNvPr id="11" name="Скругленный прямоугольник 10">
            <a:extLst>
              <a:ext uri="{FF2B5EF4-FFF2-40B4-BE49-F238E27FC236}">
                <a16:creationId xmlns:a16="http://schemas.microsoft.com/office/drawing/2014/main" id="{C992AE54-8B55-497A-AACD-EA20EC8393F7}"/>
              </a:ext>
            </a:extLst>
          </p:cNvPr>
          <p:cNvSpPr/>
          <p:nvPr/>
        </p:nvSpPr>
        <p:spPr>
          <a:xfrm>
            <a:off x="4684713" y="1938338"/>
            <a:ext cx="1871662" cy="228600"/>
          </a:xfrm>
          <a:prstGeom prst="roundRect">
            <a:avLst>
              <a:gd name="adj" fmla="val 4999"/>
            </a:avLst>
          </a:prstGeom>
          <a:noFill/>
          <a:ln w="9525" cap="flat" cmpd="sng">
            <a:solidFill>
              <a:srgbClr val="1487B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51420" tIns="51420" rIns="51420" bIns="51420" anchor="ctr"/>
          <a:lstStyle/>
          <a:p>
            <a:pPr algn="ctr">
              <a:defRPr/>
            </a:pPr>
            <a:r>
              <a:rPr lang="ru-RU" sz="956" dirty="0">
                <a:cs typeface="Arial" charset="0"/>
              </a:rPr>
              <a:t>Отчеты по должникам</a:t>
            </a:r>
          </a:p>
        </p:txBody>
      </p:sp>
      <p:sp>
        <p:nvSpPr>
          <p:cNvPr id="24" name="Скругленный прямоугольник 23">
            <a:extLst>
              <a:ext uri="{FF2B5EF4-FFF2-40B4-BE49-F238E27FC236}">
                <a16:creationId xmlns:a16="http://schemas.microsoft.com/office/drawing/2014/main" id="{3E6F46F1-8FD8-456C-B2A3-590C3906E99A}"/>
              </a:ext>
            </a:extLst>
          </p:cNvPr>
          <p:cNvSpPr/>
          <p:nvPr/>
        </p:nvSpPr>
        <p:spPr>
          <a:xfrm>
            <a:off x="1497013" y="3462338"/>
            <a:ext cx="2209800" cy="227012"/>
          </a:xfrm>
          <a:prstGeom prst="roundRect">
            <a:avLst>
              <a:gd name="adj" fmla="val 4999"/>
            </a:avLst>
          </a:prstGeom>
          <a:noFill/>
          <a:ln w="9525" cap="flat" cmpd="sng">
            <a:solidFill>
              <a:srgbClr val="1487B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51420" tIns="51420" rIns="51420" bIns="51420" anchor="ctr"/>
          <a:lstStyle/>
          <a:p>
            <a:pPr algn="ctr">
              <a:defRPr/>
            </a:pPr>
            <a:r>
              <a:rPr lang="ru-RU" sz="956" dirty="0">
                <a:cs typeface="Arial" charset="0"/>
              </a:rPr>
              <a:t>Формирование предупреждения</a:t>
            </a:r>
          </a:p>
        </p:txBody>
      </p:sp>
      <p:sp>
        <p:nvSpPr>
          <p:cNvPr id="25" name="Скругленный прямоугольник 24">
            <a:extLst>
              <a:ext uri="{FF2B5EF4-FFF2-40B4-BE49-F238E27FC236}">
                <a16:creationId xmlns:a16="http://schemas.microsoft.com/office/drawing/2014/main" id="{BF67B657-2AFB-4672-A4A3-27F465D83F51}"/>
              </a:ext>
            </a:extLst>
          </p:cNvPr>
          <p:cNvSpPr/>
          <p:nvPr/>
        </p:nvSpPr>
        <p:spPr>
          <a:xfrm>
            <a:off x="911225" y="3832225"/>
            <a:ext cx="1554163" cy="395288"/>
          </a:xfrm>
          <a:prstGeom prst="roundRect">
            <a:avLst>
              <a:gd name="adj" fmla="val 4999"/>
            </a:avLst>
          </a:prstGeom>
          <a:noFill/>
          <a:ln w="9525" cap="flat" cmpd="sng">
            <a:solidFill>
              <a:srgbClr val="1487B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51420" tIns="51420" rIns="51420" bIns="51420" anchor="ctr"/>
          <a:lstStyle/>
          <a:p>
            <a:pPr algn="ctr">
              <a:defRPr/>
            </a:pPr>
            <a:r>
              <a:rPr lang="ru-RU" sz="956" dirty="0">
                <a:cs typeface="Arial" charset="0"/>
              </a:rPr>
              <a:t>Формирование </a:t>
            </a:r>
          </a:p>
          <a:p>
            <a:pPr algn="ctr">
              <a:defRPr/>
            </a:pPr>
            <a:r>
              <a:rPr lang="ru-RU" sz="956" dirty="0">
                <a:cs typeface="Arial" charset="0"/>
              </a:rPr>
              <a:t>исковых заявлений</a:t>
            </a:r>
          </a:p>
        </p:txBody>
      </p:sp>
      <p:sp>
        <p:nvSpPr>
          <p:cNvPr id="26" name="Скругленный прямоугольник 25">
            <a:extLst>
              <a:ext uri="{FF2B5EF4-FFF2-40B4-BE49-F238E27FC236}">
                <a16:creationId xmlns:a16="http://schemas.microsoft.com/office/drawing/2014/main" id="{9AC5E775-A60D-423F-92A6-F1595D5AD615}"/>
              </a:ext>
            </a:extLst>
          </p:cNvPr>
          <p:cNvSpPr/>
          <p:nvPr/>
        </p:nvSpPr>
        <p:spPr>
          <a:xfrm>
            <a:off x="2657475" y="3832225"/>
            <a:ext cx="1554163" cy="395288"/>
          </a:xfrm>
          <a:prstGeom prst="roundRect">
            <a:avLst>
              <a:gd name="adj" fmla="val 4999"/>
            </a:avLst>
          </a:prstGeom>
          <a:noFill/>
          <a:ln w="9525" cap="flat" cmpd="sng">
            <a:solidFill>
              <a:srgbClr val="1487B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51420" tIns="51420" rIns="51420" bIns="51420" anchor="ctr"/>
          <a:lstStyle/>
          <a:p>
            <a:pPr algn="ctr">
              <a:defRPr/>
            </a:pPr>
            <a:r>
              <a:rPr lang="ru-RU" sz="956" dirty="0">
                <a:cs typeface="Arial" charset="0"/>
              </a:rPr>
              <a:t>Формирование </a:t>
            </a:r>
          </a:p>
          <a:p>
            <a:pPr algn="ctr">
              <a:defRPr/>
            </a:pPr>
            <a:r>
              <a:rPr lang="ru-RU" sz="956" dirty="0">
                <a:cs typeface="Arial" charset="0"/>
              </a:rPr>
              <a:t>судебных соглашений</a:t>
            </a:r>
          </a:p>
        </p:txBody>
      </p:sp>
      <p:sp>
        <p:nvSpPr>
          <p:cNvPr id="27" name="Скругленный прямоугольник 26">
            <a:extLst>
              <a:ext uri="{FF2B5EF4-FFF2-40B4-BE49-F238E27FC236}">
                <a16:creationId xmlns:a16="http://schemas.microsoft.com/office/drawing/2014/main" id="{21554E7A-9BB7-4E06-9CC6-FFA4425F9979}"/>
              </a:ext>
            </a:extLst>
          </p:cNvPr>
          <p:cNvSpPr/>
          <p:nvPr/>
        </p:nvSpPr>
        <p:spPr>
          <a:xfrm>
            <a:off x="4684713" y="2317750"/>
            <a:ext cx="1871662" cy="1371600"/>
          </a:xfrm>
          <a:prstGeom prst="roundRect">
            <a:avLst>
              <a:gd name="adj" fmla="val 865"/>
            </a:avLst>
          </a:prstGeom>
          <a:noFill/>
          <a:ln w="9525" cap="flat" cmpd="sng">
            <a:solidFill>
              <a:srgbClr val="1487B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51420" tIns="51420" rIns="51420" bIns="51420" anchor="ctr"/>
          <a:lstStyle/>
          <a:p>
            <a:pPr>
              <a:defRPr/>
            </a:pPr>
            <a:r>
              <a:rPr lang="en-US" sz="956" dirty="0" err="1">
                <a:cs typeface="Arial" charset="0"/>
              </a:rPr>
              <a:t>Профилактическая</a:t>
            </a:r>
            <a:r>
              <a:rPr lang="en-US" sz="956" dirty="0">
                <a:cs typeface="Arial" charset="0"/>
              </a:rPr>
              <a:t> </a:t>
            </a:r>
            <a:r>
              <a:rPr lang="en-US" sz="956" dirty="0" err="1">
                <a:cs typeface="Arial" charset="0"/>
              </a:rPr>
              <a:t>работа</a:t>
            </a:r>
            <a:r>
              <a:rPr lang="en-US" sz="956" dirty="0">
                <a:cs typeface="Arial" charset="0"/>
              </a:rPr>
              <a:t> с </a:t>
            </a:r>
            <a:r>
              <a:rPr lang="en-US" sz="956" dirty="0" err="1">
                <a:cs typeface="Arial" charset="0"/>
              </a:rPr>
              <a:t>долгами</a:t>
            </a:r>
            <a:endParaRPr lang="en-US" sz="956" dirty="0">
              <a:cs typeface="Arial" charset="0"/>
            </a:endParaRPr>
          </a:p>
          <a:p>
            <a:pPr marL="289270" indent="-160706">
              <a:buClr>
                <a:srgbClr val="006B9E"/>
              </a:buClr>
              <a:buFont typeface="Arial" panose="020B0604020202020204" pitchFamily="34" charset="0"/>
              <a:buChar char="•"/>
              <a:defRPr/>
            </a:pPr>
            <a:r>
              <a:rPr lang="en-US" sz="956" dirty="0" err="1">
                <a:cs typeface="Arial" charset="0"/>
              </a:rPr>
              <a:t>рассылка</a:t>
            </a:r>
            <a:r>
              <a:rPr lang="en-US" sz="956" dirty="0">
                <a:cs typeface="Arial" charset="0"/>
              </a:rPr>
              <a:t> e-mail </a:t>
            </a:r>
            <a:r>
              <a:rPr lang="en-US" sz="956" dirty="0" err="1">
                <a:cs typeface="Arial" charset="0"/>
              </a:rPr>
              <a:t>уведомлений</a:t>
            </a:r>
            <a:r>
              <a:rPr lang="en-US" sz="956" dirty="0">
                <a:cs typeface="Arial" charset="0"/>
              </a:rPr>
              <a:t> </a:t>
            </a:r>
            <a:r>
              <a:rPr lang="en-US" sz="956" dirty="0" err="1">
                <a:cs typeface="Arial" charset="0"/>
              </a:rPr>
              <a:t>через</a:t>
            </a:r>
            <a:r>
              <a:rPr lang="en-US" sz="956" dirty="0">
                <a:cs typeface="Arial" charset="0"/>
              </a:rPr>
              <a:t> </a:t>
            </a:r>
            <a:r>
              <a:rPr lang="en-US" sz="956" dirty="0" err="1">
                <a:cs typeface="Arial" charset="0"/>
              </a:rPr>
              <a:t>сайт</a:t>
            </a:r>
            <a:r>
              <a:rPr lang="en-US" sz="956" dirty="0">
                <a:cs typeface="Arial" charset="0"/>
              </a:rPr>
              <a:t> ЖКХ</a:t>
            </a:r>
            <a:r>
              <a:rPr lang="ru-RU" sz="956" dirty="0">
                <a:cs typeface="Arial" charset="0"/>
              </a:rPr>
              <a:t>;</a:t>
            </a:r>
            <a:endParaRPr lang="en-US" sz="956" dirty="0">
              <a:cs typeface="Arial" charset="0"/>
            </a:endParaRPr>
          </a:p>
          <a:p>
            <a:pPr marL="289270" indent="-160706">
              <a:buClr>
                <a:srgbClr val="006B9E"/>
              </a:buClr>
              <a:buFont typeface="Arial" panose="020B0604020202020204" pitchFamily="34" charset="0"/>
              <a:buChar char="•"/>
              <a:defRPr/>
            </a:pPr>
            <a:r>
              <a:rPr lang="en-US" sz="956" dirty="0" err="1">
                <a:cs typeface="Arial" charset="0"/>
              </a:rPr>
              <a:t>работа</a:t>
            </a:r>
            <a:r>
              <a:rPr lang="en-US" sz="956" dirty="0">
                <a:cs typeface="Arial" charset="0"/>
              </a:rPr>
              <a:t> </a:t>
            </a:r>
            <a:r>
              <a:rPr lang="en-US" sz="956" dirty="0" err="1">
                <a:cs typeface="Arial" charset="0"/>
              </a:rPr>
              <a:t>через</a:t>
            </a:r>
            <a:r>
              <a:rPr lang="en-US" sz="956" dirty="0">
                <a:cs typeface="Arial" charset="0"/>
              </a:rPr>
              <a:t> </a:t>
            </a:r>
            <a:r>
              <a:rPr lang="en-US" sz="956" dirty="0" err="1">
                <a:cs typeface="Arial" charset="0"/>
              </a:rPr>
              <a:t>мобильное</a:t>
            </a:r>
            <a:r>
              <a:rPr lang="en-US" sz="956" dirty="0">
                <a:cs typeface="Arial" charset="0"/>
              </a:rPr>
              <a:t> </a:t>
            </a:r>
            <a:r>
              <a:rPr lang="en-US" sz="956" dirty="0" err="1">
                <a:cs typeface="Arial" charset="0"/>
              </a:rPr>
              <a:t>приложение</a:t>
            </a:r>
            <a:r>
              <a:rPr lang="ru-RU" sz="956" dirty="0">
                <a:cs typeface="Arial" charset="0"/>
              </a:rPr>
              <a:t>.</a:t>
            </a:r>
            <a:endParaRPr lang="en-US" sz="956" dirty="0">
              <a:cs typeface="Arial" charset="0"/>
            </a:endParaRPr>
          </a:p>
        </p:txBody>
      </p:sp>
      <p:cxnSp>
        <p:nvCxnSpPr>
          <p:cNvPr id="5" name="Прямая со стрелкой 4">
            <a:extLst>
              <a:ext uri="{FF2B5EF4-FFF2-40B4-BE49-F238E27FC236}">
                <a16:creationId xmlns:a16="http://schemas.microsoft.com/office/drawing/2014/main" id="{300D3761-5C0F-4E3A-A5A2-98B231ADB16F}"/>
              </a:ext>
            </a:extLst>
          </p:cNvPr>
          <p:cNvCxnSpPr>
            <a:stCxn id="8" idx="2"/>
          </p:cNvCxnSpPr>
          <p:nvPr/>
        </p:nvCxnSpPr>
        <p:spPr>
          <a:xfrm>
            <a:off x="1949450" y="1698625"/>
            <a:ext cx="1588" cy="152400"/>
          </a:xfrm>
          <a:prstGeom prst="straightConnector1">
            <a:avLst/>
          </a:prstGeom>
          <a:ln w="6350">
            <a:solidFill>
              <a:srgbClr val="1487B1"/>
            </a:solidFill>
            <a:tailEnd type="stealt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>
            <a:extLst>
              <a:ext uri="{FF2B5EF4-FFF2-40B4-BE49-F238E27FC236}">
                <a16:creationId xmlns:a16="http://schemas.microsoft.com/office/drawing/2014/main" id="{C43C5976-CB57-42CA-A08A-61E9240EAFBB}"/>
              </a:ext>
            </a:extLst>
          </p:cNvPr>
          <p:cNvCxnSpPr/>
          <p:nvPr/>
        </p:nvCxnSpPr>
        <p:spPr>
          <a:xfrm>
            <a:off x="2598738" y="3319463"/>
            <a:ext cx="1587" cy="152400"/>
          </a:xfrm>
          <a:prstGeom prst="straightConnector1">
            <a:avLst/>
          </a:prstGeom>
          <a:ln w="6350">
            <a:solidFill>
              <a:srgbClr val="1487B1"/>
            </a:solidFill>
            <a:tailEnd type="stealt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>
            <a:extLst>
              <a:ext uri="{FF2B5EF4-FFF2-40B4-BE49-F238E27FC236}">
                <a16:creationId xmlns:a16="http://schemas.microsoft.com/office/drawing/2014/main" id="{2068A447-5618-4AB2-B305-A765E19D8D28}"/>
              </a:ext>
            </a:extLst>
          </p:cNvPr>
          <p:cNvCxnSpPr/>
          <p:nvPr/>
        </p:nvCxnSpPr>
        <p:spPr>
          <a:xfrm>
            <a:off x="1687513" y="3690938"/>
            <a:ext cx="1587" cy="152400"/>
          </a:xfrm>
          <a:prstGeom prst="straightConnector1">
            <a:avLst/>
          </a:prstGeom>
          <a:ln w="6350">
            <a:solidFill>
              <a:srgbClr val="1487B1"/>
            </a:solidFill>
            <a:tailEnd type="stealt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>
            <a:extLst>
              <a:ext uri="{FF2B5EF4-FFF2-40B4-BE49-F238E27FC236}">
                <a16:creationId xmlns:a16="http://schemas.microsoft.com/office/drawing/2014/main" id="{11B21089-E657-4BAA-A059-F1C33B7E45D1}"/>
              </a:ext>
            </a:extLst>
          </p:cNvPr>
          <p:cNvCxnSpPr/>
          <p:nvPr/>
        </p:nvCxnSpPr>
        <p:spPr>
          <a:xfrm>
            <a:off x="3425825" y="3689350"/>
            <a:ext cx="1588" cy="152400"/>
          </a:xfrm>
          <a:prstGeom prst="straightConnector1">
            <a:avLst/>
          </a:prstGeom>
          <a:ln w="6350">
            <a:solidFill>
              <a:srgbClr val="1487B1"/>
            </a:solidFill>
            <a:tailEnd type="stealt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>
            <a:extLst>
              <a:ext uri="{FF2B5EF4-FFF2-40B4-BE49-F238E27FC236}">
                <a16:creationId xmlns:a16="http://schemas.microsoft.com/office/drawing/2014/main" id="{4DFDD674-15DB-4C75-9541-2F8DEAB3E924}"/>
              </a:ext>
            </a:extLst>
          </p:cNvPr>
          <p:cNvCxnSpPr/>
          <p:nvPr/>
        </p:nvCxnSpPr>
        <p:spPr>
          <a:xfrm>
            <a:off x="4354513" y="2047875"/>
            <a:ext cx="330200" cy="0"/>
          </a:xfrm>
          <a:prstGeom prst="straightConnector1">
            <a:avLst/>
          </a:prstGeom>
          <a:ln w="6350">
            <a:solidFill>
              <a:srgbClr val="1487B1"/>
            </a:solidFill>
            <a:tailEnd type="stealt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>
            <a:extLst>
              <a:ext uri="{FF2B5EF4-FFF2-40B4-BE49-F238E27FC236}">
                <a16:creationId xmlns:a16="http://schemas.microsoft.com/office/drawing/2014/main" id="{B7AB8147-A051-4C2E-A17C-E751BCA2864C}"/>
              </a:ext>
            </a:extLst>
          </p:cNvPr>
          <p:cNvCxnSpPr/>
          <p:nvPr/>
        </p:nvCxnSpPr>
        <p:spPr>
          <a:xfrm>
            <a:off x="4354513" y="2489200"/>
            <a:ext cx="330200" cy="0"/>
          </a:xfrm>
          <a:prstGeom prst="straightConnector1">
            <a:avLst/>
          </a:prstGeom>
          <a:ln w="6350">
            <a:solidFill>
              <a:srgbClr val="1487B1"/>
            </a:solidFill>
            <a:tailEnd type="stealt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Shape 480">
            <a:extLst>
              <a:ext uri="{FF2B5EF4-FFF2-40B4-BE49-F238E27FC236}">
                <a16:creationId xmlns:a16="http://schemas.microsoft.com/office/drawing/2014/main" id="{142F2527-979C-47E1-94CE-842324E029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lIns="51420" tIns="25703" rIns="51420" bIns="25703" anchor="t">
            <a:no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buClr>
                <a:srgbClr val="FFFFFF"/>
              </a:buClr>
              <a:buSzPct val="25000"/>
            </a:pPr>
            <a:fld id="{25C760F8-D2DE-4EB2-B687-04E5C150ADAE}" type="slidenum">
              <a:rPr lang="en-US" altLang="ru-RU" sz="700" b="1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pPr>
                <a:buClr>
                  <a:srgbClr val="FFFFFF"/>
                </a:buClr>
                <a:buSzPct val="25000"/>
              </a:pPr>
              <a:t>47</a:t>
            </a:fld>
            <a:endParaRPr lang="en-US" altLang="ru-RU" sz="700" b="1">
              <a:solidFill>
                <a:srgbClr val="FFFFFF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81" name="Shape 481">
            <a:extLst>
              <a:ext uri="{FF2B5EF4-FFF2-40B4-BE49-F238E27FC236}">
                <a16:creationId xmlns:a16="http://schemas.microsoft.com/office/drawing/2014/main" id="{D5A95845-16A1-4BB9-91FA-F1279D890C2F}"/>
              </a:ext>
            </a:extLst>
          </p:cNvPr>
          <p:cNvSpPr txBox="1"/>
          <p:nvPr/>
        </p:nvSpPr>
        <p:spPr>
          <a:xfrm>
            <a:off x="1450975" y="246063"/>
            <a:ext cx="3956050" cy="309562"/>
          </a:xfrm>
          <a:prstGeom prst="rect">
            <a:avLst/>
          </a:prstGeom>
          <a:noFill/>
          <a:ln>
            <a:noFill/>
          </a:ln>
        </p:spPr>
        <p:txBody>
          <a:bodyPr lIns="51420" tIns="25703" rIns="51420" bIns="25703"/>
          <a:lstStyle>
            <a:defPPr>
              <a:defRPr lang="en-US"/>
            </a:defPPr>
            <a:lvl1pPr algn="ctr">
              <a:lnSpc>
                <a:spcPct val="114000"/>
              </a:lnSpc>
              <a:buClr>
                <a:srgbClr val="E36C09"/>
              </a:buClr>
              <a:buSzPct val="25000"/>
              <a:defRPr sz="5400" b="1">
                <a:solidFill>
                  <a:srgbClr val="0070C0"/>
                </a:solidFill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z="1518" dirty="0" err="1">
                <a:solidFill>
                  <a:srgbClr val="F98634"/>
                </a:solidFill>
                <a:sym typeface="Calibri"/>
              </a:rPr>
              <a:t>Паспортный</a:t>
            </a:r>
            <a:r>
              <a:rPr lang="en-US" sz="1518" dirty="0">
                <a:solidFill>
                  <a:srgbClr val="F98634"/>
                </a:solidFill>
                <a:sym typeface="Calibri"/>
              </a:rPr>
              <a:t> </a:t>
            </a:r>
            <a:r>
              <a:rPr lang="en-US" sz="1518" dirty="0" err="1">
                <a:solidFill>
                  <a:srgbClr val="F98634"/>
                </a:solidFill>
                <a:sym typeface="Calibri"/>
              </a:rPr>
              <a:t>стол</a:t>
            </a:r>
            <a:endParaRPr lang="en-US" sz="1518" dirty="0">
              <a:solidFill>
                <a:srgbClr val="F98634"/>
              </a:solidFill>
              <a:sym typeface="Calibri"/>
            </a:endParaRPr>
          </a:p>
        </p:txBody>
      </p:sp>
      <p:sp>
        <p:nvSpPr>
          <p:cNvPr id="482" name="Shape 482">
            <a:extLst>
              <a:ext uri="{FF2B5EF4-FFF2-40B4-BE49-F238E27FC236}">
                <a16:creationId xmlns:a16="http://schemas.microsoft.com/office/drawing/2014/main" id="{36867125-548B-46AC-92E5-B55A0E1B63EF}"/>
              </a:ext>
            </a:extLst>
          </p:cNvPr>
          <p:cNvSpPr txBox="1"/>
          <p:nvPr/>
        </p:nvSpPr>
        <p:spPr>
          <a:xfrm>
            <a:off x="692150" y="1454150"/>
            <a:ext cx="3730625" cy="2270125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51420" tIns="51420" rIns="51420" bIns="51420"/>
          <a:lstStyle>
            <a:defPPr>
              <a:defRPr lang="en-US"/>
            </a:defPPr>
            <a:lvl1pPr indent="0">
              <a:lnSpc>
                <a:spcPct val="150000"/>
              </a:lnSpc>
              <a:buClr>
                <a:srgbClr val="006B9E"/>
              </a:buClr>
              <a:buSzPct val="100000"/>
              <a:buFont typeface="Wingdings" panose="05000000000000000000" pitchFamily="2" charset="2"/>
              <a:buNone/>
              <a:defRPr sz="3600"/>
            </a:lvl1pPr>
          </a:lstStyle>
          <a:p>
            <a:pPr marL="160706" indent="-160706">
              <a:buClr>
                <a:srgbClr val="F98634"/>
              </a:buClr>
              <a:buFont typeface="Wingdings" panose="05000000000000000000" pitchFamily="2" charset="2"/>
              <a:buChar char="ü"/>
              <a:defRPr/>
            </a:pPr>
            <a:r>
              <a:rPr lang="en-US" sz="1012" dirty="0" err="1">
                <a:cs typeface="Arial" charset="0"/>
                <a:sym typeface="Roboto"/>
              </a:rPr>
              <a:t>Регистрация</a:t>
            </a:r>
            <a:r>
              <a:rPr lang="en-US" sz="1012" dirty="0">
                <a:cs typeface="Arial" charset="0"/>
                <a:sym typeface="Roboto"/>
              </a:rPr>
              <a:t> и </a:t>
            </a:r>
            <a:r>
              <a:rPr lang="en-US" sz="1012" dirty="0" err="1">
                <a:cs typeface="Arial" charset="0"/>
                <a:sym typeface="Roboto"/>
              </a:rPr>
              <a:t>снятие</a:t>
            </a:r>
            <a:r>
              <a:rPr lang="en-US" sz="1012" dirty="0">
                <a:cs typeface="Arial" charset="0"/>
                <a:sym typeface="Roboto"/>
              </a:rPr>
              <a:t> с </a:t>
            </a:r>
            <a:r>
              <a:rPr lang="en-US" sz="1012" dirty="0" err="1">
                <a:cs typeface="Arial" charset="0"/>
                <a:sym typeface="Roboto"/>
              </a:rPr>
              <a:t>учета</a:t>
            </a:r>
            <a:r>
              <a:rPr lang="ru-RU" sz="1012" dirty="0">
                <a:cs typeface="Arial" charset="0"/>
                <a:sym typeface="Roboto"/>
              </a:rPr>
              <a:t>;</a:t>
            </a:r>
            <a:endParaRPr lang="en-US" sz="1012" dirty="0">
              <a:cs typeface="Arial" charset="0"/>
              <a:sym typeface="Roboto"/>
            </a:endParaRPr>
          </a:p>
          <a:p>
            <a:pPr marL="160706" indent="-160706">
              <a:buClr>
                <a:srgbClr val="F98634"/>
              </a:buClr>
              <a:buFont typeface="Wingdings" panose="05000000000000000000" pitchFamily="2" charset="2"/>
              <a:buChar char="ü"/>
              <a:defRPr/>
            </a:pPr>
            <a:r>
              <a:rPr lang="en-US" sz="1012" dirty="0" err="1">
                <a:cs typeface="Arial" charset="0"/>
                <a:sym typeface="Roboto"/>
              </a:rPr>
              <a:t>Учет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временно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проживающих</a:t>
            </a:r>
            <a:r>
              <a:rPr lang="en-US" sz="1012" dirty="0">
                <a:cs typeface="Arial" charset="0"/>
                <a:sym typeface="Roboto"/>
              </a:rPr>
              <a:t> и </a:t>
            </a:r>
            <a:r>
              <a:rPr lang="en-US" sz="1012" dirty="0" err="1">
                <a:cs typeface="Arial" charset="0"/>
                <a:sym typeface="Roboto"/>
              </a:rPr>
              <a:t>прописанных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граждан</a:t>
            </a:r>
            <a:r>
              <a:rPr lang="ru-RU" sz="1012" dirty="0">
                <a:cs typeface="Arial" charset="0"/>
                <a:sym typeface="Roboto"/>
              </a:rPr>
              <a:t>;</a:t>
            </a:r>
            <a:endParaRPr lang="en-US" sz="1012" dirty="0">
              <a:cs typeface="Arial" charset="0"/>
              <a:sym typeface="Roboto"/>
            </a:endParaRPr>
          </a:p>
          <a:p>
            <a:pPr marL="160706" indent="-160706">
              <a:buClr>
                <a:srgbClr val="F98634"/>
              </a:buClr>
              <a:buFont typeface="Wingdings" panose="05000000000000000000" pitchFamily="2" charset="2"/>
              <a:buChar char="ü"/>
              <a:defRPr/>
            </a:pPr>
            <a:r>
              <a:rPr lang="en-US" sz="1012" dirty="0" err="1">
                <a:cs typeface="Arial" charset="0"/>
                <a:sym typeface="Roboto"/>
              </a:rPr>
              <a:t>Изменение</a:t>
            </a:r>
            <a:r>
              <a:rPr lang="en-US" sz="1012" dirty="0">
                <a:cs typeface="Arial" charset="0"/>
                <a:sym typeface="Roboto"/>
              </a:rPr>
              <a:t> ФИО и </a:t>
            </a:r>
            <a:r>
              <a:rPr lang="en-US" sz="1012" dirty="0" err="1">
                <a:cs typeface="Arial" charset="0"/>
                <a:sym typeface="Roboto"/>
              </a:rPr>
              <a:t>паспортных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данных</a:t>
            </a:r>
            <a:r>
              <a:rPr lang="ru-RU" sz="1012" dirty="0">
                <a:cs typeface="Arial" charset="0"/>
                <a:sym typeface="Roboto"/>
              </a:rPr>
              <a:t>;</a:t>
            </a:r>
            <a:endParaRPr lang="en-US" sz="1012" dirty="0">
              <a:cs typeface="Arial" charset="0"/>
              <a:sym typeface="Roboto"/>
            </a:endParaRPr>
          </a:p>
          <a:p>
            <a:pPr marL="160706" indent="-160706">
              <a:buClr>
                <a:srgbClr val="F98634"/>
              </a:buClr>
              <a:buFont typeface="Wingdings" panose="05000000000000000000" pitchFamily="2" charset="2"/>
              <a:buChar char="ü"/>
              <a:defRPr/>
            </a:pPr>
            <a:r>
              <a:rPr lang="en-US" sz="1012" dirty="0" err="1">
                <a:cs typeface="Arial" charset="0"/>
                <a:sym typeface="Roboto"/>
              </a:rPr>
              <a:t>Замена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документа</a:t>
            </a:r>
            <a:r>
              <a:rPr lang="en-US" sz="1012" dirty="0">
                <a:cs typeface="Arial" charset="0"/>
                <a:sym typeface="Roboto"/>
              </a:rPr>
              <a:t>, </a:t>
            </a:r>
            <a:r>
              <a:rPr lang="en-US" sz="1012" dirty="0" err="1">
                <a:cs typeface="Arial" charset="0"/>
                <a:sym typeface="Roboto"/>
              </a:rPr>
              <a:t>удостоверяющего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личность</a:t>
            </a:r>
            <a:r>
              <a:rPr lang="ru-RU" sz="1012" dirty="0">
                <a:cs typeface="Arial" charset="0"/>
                <a:sym typeface="Roboto"/>
              </a:rPr>
              <a:t>;</a:t>
            </a:r>
            <a:endParaRPr lang="en-US" sz="1012" dirty="0">
              <a:cs typeface="Arial" charset="0"/>
              <a:sym typeface="Roboto"/>
            </a:endParaRPr>
          </a:p>
          <a:p>
            <a:pPr marL="160706" indent="-160706">
              <a:buClr>
                <a:srgbClr val="F98634"/>
              </a:buClr>
              <a:buFont typeface="Wingdings" panose="05000000000000000000" pitchFamily="2" charset="2"/>
              <a:buChar char="ü"/>
              <a:defRPr/>
            </a:pPr>
            <a:r>
              <a:rPr lang="en-US" sz="1012" dirty="0" err="1">
                <a:cs typeface="Arial" charset="0"/>
                <a:sym typeface="Roboto"/>
              </a:rPr>
              <a:t>Регистрация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родственных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отношений</a:t>
            </a:r>
            <a:r>
              <a:rPr lang="ru-RU" sz="1012" dirty="0">
                <a:cs typeface="Arial" charset="0"/>
                <a:sym typeface="Roboto"/>
              </a:rPr>
              <a:t>;</a:t>
            </a:r>
            <a:endParaRPr lang="en-US" sz="1012" dirty="0">
              <a:cs typeface="Arial" charset="0"/>
              <a:sym typeface="Roboto"/>
            </a:endParaRPr>
          </a:p>
          <a:p>
            <a:pPr marL="160706" indent="-160706">
              <a:buClr>
                <a:srgbClr val="F98634"/>
              </a:buClr>
              <a:buFont typeface="Wingdings" panose="05000000000000000000" pitchFamily="2" charset="2"/>
              <a:buChar char="ü"/>
              <a:defRPr/>
            </a:pPr>
            <a:r>
              <a:rPr lang="en-US" sz="1012" dirty="0" err="1">
                <a:cs typeface="Arial" charset="0"/>
                <a:sym typeface="Roboto"/>
              </a:rPr>
              <a:t>Воинский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учет</a:t>
            </a:r>
            <a:r>
              <a:rPr lang="ru-RU" sz="1012" dirty="0">
                <a:cs typeface="Arial" charset="0"/>
                <a:sym typeface="Roboto"/>
              </a:rPr>
              <a:t>;</a:t>
            </a:r>
            <a:endParaRPr lang="en-US" sz="1012" dirty="0">
              <a:cs typeface="Arial" charset="0"/>
              <a:sym typeface="Roboto"/>
            </a:endParaRPr>
          </a:p>
          <a:p>
            <a:pPr marL="160706" indent="-160706">
              <a:buClr>
                <a:srgbClr val="F98634"/>
              </a:buClr>
              <a:buFont typeface="Wingdings" panose="05000000000000000000" pitchFamily="2" charset="2"/>
              <a:buChar char="ü"/>
              <a:defRPr/>
            </a:pPr>
            <a:r>
              <a:rPr lang="ru-RU" sz="1012" dirty="0" err="1">
                <a:cs typeface="Arial" charset="0"/>
                <a:sym typeface="Roboto"/>
              </a:rPr>
              <a:t>Ф</a:t>
            </a:r>
            <a:r>
              <a:rPr lang="en-US" sz="1012" dirty="0" err="1">
                <a:cs typeface="Arial" charset="0"/>
                <a:sym typeface="Roboto"/>
              </a:rPr>
              <a:t>ормирование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различных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справок</a:t>
            </a:r>
            <a:r>
              <a:rPr lang="en-US" sz="1012" dirty="0">
                <a:cs typeface="Arial" charset="0"/>
                <a:sym typeface="Roboto"/>
              </a:rPr>
              <a:t> и </a:t>
            </a:r>
            <a:r>
              <a:rPr lang="en-US" sz="1012" dirty="0" err="1">
                <a:cs typeface="Arial" charset="0"/>
                <a:sym typeface="Roboto"/>
              </a:rPr>
              <a:t>статистических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форм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паспортного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стола</a:t>
            </a:r>
            <a:r>
              <a:rPr lang="en-US" sz="1012" dirty="0">
                <a:cs typeface="Arial" charset="0"/>
                <a:sym typeface="Roboto"/>
              </a:rPr>
              <a:t> (Ф1 - </a:t>
            </a:r>
            <a:r>
              <a:rPr lang="en-US" sz="1012" dirty="0" err="1">
                <a:cs typeface="Arial" charset="0"/>
                <a:sym typeface="Roboto"/>
              </a:rPr>
              <a:t>Заявление</a:t>
            </a:r>
            <a:r>
              <a:rPr lang="en-US" sz="1012" dirty="0">
                <a:cs typeface="Arial" charset="0"/>
                <a:sym typeface="Roboto"/>
              </a:rPr>
              <a:t> о </a:t>
            </a:r>
            <a:r>
              <a:rPr lang="en-US" sz="1012" dirty="0" err="1">
                <a:cs typeface="Arial" charset="0"/>
                <a:sym typeface="Roboto"/>
              </a:rPr>
              <a:t>регистрации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по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месту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пребывания</a:t>
            </a:r>
            <a:r>
              <a:rPr lang="en-US" sz="1012" dirty="0">
                <a:cs typeface="Arial" charset="0"/>
                <a:sym typeface="Roboto"/>
              </a:rPr>
              <a:t>, Ф10 - </a:t>
            </a:r>
            <a:r>
              <a:rPr lang="en-US" sz="1012" dirty="0" err="1">
                <a:cs typeface="Arial" charset="0"/>
                <a:sym typeface="Roboto"/>
              </a:rPr>
              <a:t>Поквартирная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карточка</a:t>
            </a:r>
            <a:r>
              <a:rPr lang="en-US" sz="1012" dirty="0">
                <a:cs typeface="Arial" charset="0"/>
                <a:sym typeface="Roboto"/>
              </a:rPr>
              <a:t> и </a:t>
            </a:r>
            <a:r>
              <a:rPr lang="en-US" sz="1012" dirty="0" err="1">
                <a:cs typeface="Arial" charset="0"/>
                <a:sym typeface="Roboto"/>
              </a:rPr>
              <a:t>другие</a:t>
            </a:r>
            <a:r>
              <a:rPr lang="en-US" sz="1012" dirty="0">
                <a:cs typeface="Arial" charset="0"/>
                <a:sym typeface="Roboto"/>
              </a:rPr>
              <a:t>)</a:t>
            </a:r>
            <a:r>
              <a:rPr lang="ru-RU" sz="1012" dirty="0">
                <a:cs typeface="Arial" charset="0"/>
                <a:sym typeface="Roboto"/>
              </a:rPr>
              <a:t>.</a:t>
            </a:r>
            <a:endParaRPr lang="en-US" sz="1012" dirty="0">
              <a:cs typeface="Arial" charset="0"/>
              <a:sym typeface="Roboto"/>
            </a:endParaRPr>
          </a:p>
        </p:txBody>
      </p:sp>
      <p:pic>
        <p:nvPicPr>
          <p:cNvPr id="104452" name="Рисунок 3">
            <a:extLst>
              <a:ext uri="{FF2B5EF4-FFF2-40B4-BE49-F238E27FC236}">
                <a16:creationId xmlns:a16="http://schemas.microsoft.com/office/drawing/2014/main" id="{3AA60079-C596-48A8-A28F-DA6C6816E02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95825" y="1722438"/>
            <a:ext cx="1363663" cy="170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7" name="Shape 490">
            <a:extLst>
              <a:ext uri="{FF2B5EF4-FFF2-40B4-BE49-F238E27FC236}">
                <a16:creationId xmlns:a16="http://schemas.microsoft.com/office/drawing/2014/main" id="{47B08FE0-FA41-447A-9753-9BCD1B5939FA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6800" y="1363663"/>
            <a:ext cx="4332288" cy="299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" name="Shape 491">
            <a:extLst>
              <a:ext uri="{FF2B5EF4-FFF2-40B4-BE49-F238E27FC236}">
                <a16:creationId xmlns:a16="http://schemas.microsoft.com/office/drawing/2014/main" id="{2A74E46B-6C08-4338-ABDD-40C5F698A4EA}"/>
              </a:ext>
            </a:extLst>
          </p:cNvPr>
          <p:cNvSpPr txBox="1"/>
          <p:nvPr/>
        </p:nvSpPr>
        <p:spPr>
          <a:xfrm>
            <a:off x="279400" y="1416050"/>
            <a:ext cx="1733550" cy="374650"/>
          </a:xfrm>
          <a:prstGeom prst="rect">
            <a:avLst/>
          </a:prstGeom>
          <a:noFill/>
          <a:ln>
            <a:noFill/>
          </a:ln>
        </p:spPr>
        <p:txBody>
          <a:bodyPr lIns="51420" tIns="51420" rIns="51420" bIns="51420"/>
          <a:lstStyle/>
          <a:p>
            <a:pPr>
              <a:lnSpc>
                <a:spcPct val="150000"/>
              </a:lnSpc>
              <a:buClr>
                <a:srgbClr val="006B9E"/>
              </a:buClr>
              <a:buSzPct val="100000"/>
              <a:defRPr/>
            </a:pPr>
            <a:r>
              <a:rPr lang="en-US" sz="1012" dirty="0" err="1">
                <a:cs typeface="Arial" charset="0"/>
              </a:rPr>
              <a:t>Хранение</a:t>
            </a:r>
            <a:r>
              <a:rPr lang="en-US" sz="1012" dirty="0">
                <a:cs typeface="Arial" charset="0"/>
              </a:rPr>
              <a:t> </a:t>
            </a:r>
            <a:r>
              <a:rPr lang="en-US" sz="1012" dirty="0" err="1">
                <a:cs typeface="Arial" charset="0"/>
              </a:rPr>
              <a:t>всей</a:t>
            </a:r>
            <a:r>
              <a:rPr lang="en-US" sz="1012" dirty="0">
                <a:cs typeface="Arial" charset="0"/>
              </a:rPr>
              <a:t> </a:t>
            </a:r>
            <a:r>
              <a:rPr lang="en-US" sz="1012" dirty="0" err="1">
                <a:cs typeface="Arial" charset="0"/>
              </a:rPr>
              <a:t>необходимой</a:t>
            </a:r>
            <a:r>
              <a:rPr lang="en-US" sz="1012" dirty="0">
                <a:cs typeface="Arial" charset="0"/>
              </a:rPr>
              <a:t> </a:t>
            </a:r>
            <a:r>
              <a:rPr lang="en-US" sz="1012" dirty="0" err="1">
                <a:cs typeface="Arial" charset="0"/>
              </a:rPr>
              <a:t>информации</a:t>
            </a:r>
            <a:r>
              <a:rPr lang="en-US" sz="1012" dirty="0">
                <a:cs typeface="Arial" charset="0"/>
              </a:rPr>
              <a:t> </a:t>
            </a:r>
            <a:r>
              <a:rPr lang="en-US" sz="1012" dirty="0" err="1">
                <a:cs typeface="Arial" charset="0"/>
              </a:rPr>
              <a:t>по</a:t>
            </a:r>
            <a:r>
              <a:rPr lang="en-US" sz="1012" dirty="0">
                <a:cs typeface="Arial" charset="0"/>
              </a:rPr>
              <a:t> </a:t>
            </a:r>
            <a:r>
              <a:rPr lang="en-US" sz="1012" dirty="0" err="1">
                <a:cs typeface="Arial" charset="0"/>
              </a:rPr>
              <a:t>жильцам</a:t>
            </a:r>
            <a:endParaRPr lang="en-US" sz="1012" dirty="0">
              <a:cs typeface="Arial" charset="0"/>
            </a:endParaRPr>
          </a:p>
        </p:txBody>
      </p:sp>
      <p:sp>
        <p:nvSpPr>
          <p:cNvPr id="4" name="Shape 481">
            <a:extLst>
              <a:ext uri="{FF2B5EF4-FFF2-40B4-BE49-F238E27FC236}">
                <a16:creationId xmlns:a16="http://schemas.microsoft.com/office/drawing/2014/main" id="{FF089400-4EDF-4A11-ADF3-2493E644B25C}"/>
              </a:ext>
            </a:extLst>
          </p:cNvPr>
          <p:cNvSpPr txBox="1"/>
          <p:nvPr/>
        </p:nvSpPr>
        <p:spPr>
          <a:xfrm>
            <a:off x="1450975" y="246063"/>
            <a:ext cx="3956050" cy="309562"/>
          </a:xfrm>
          <a:prstGeom prst="rect">
            <a:avLst/>
          </a:prstGeom>
          <a:noFill/>
          <a:ln>
            <a:noFill/>
          </a:ln>
        </p:spPr>
        <p:txBody>
          <a:bodyPr lIns="51420" tIns="25703" rIns="51420" bIns="25703"/>
          <a:lstStyle>
            <a:defPPr>
              <a:defRPr lang="en-US"/>
            </a:defPPr>
            <a:lvl1pPr algn="ctr">
              <a:lnSpc>
                <a:spcPct val="114000"/>
              </a:lnSpc>
              <a:buClr>
                <a:srgbClr val="E36C09"/>
              </a:buClr>
              <a:buSzPct val="25000"/>
              <a:defRPr sz="5400" b="1">
                <a:solidFill>
                  <a:srgbClr val="0070C0"/>
                </a:solidFill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z="1518" dirty="0" err="1">
                <a:solidFill>
                  <a:srgbClr val="F98634"/>
                </a:solidFill>
                <a:sym typeface="Calibri"/>
              </a:rPr>
              <a:t>Паспортный</a:t>
            </a:r>
            <a:r>
              <a:rPr lang="en-US" sz="1518" dirty="0">
                <a:solidFill>
                  <a:srgbClr val="F98634"/>
                </a:solidFill>
                <a:sym typeface="Calibri"/>
              </a:rPr>
              <a:t> </a:t>
            </a:r>
            <a:r>
              <a:rPr lang="en-US" sz="1518" dirty="0" err="1">
                <a:solidFill>
                  <a:srgbClr val="F98634"/>
                </a:solidFill>
                <a:sym typeface="Calibri"/>
              </a:rPr>
              <a:t>стол</a:t>
            </a:r>
            <a:endParaRPr lang="en-US" sz="1518" dirty="0">
              <a:solidFill>
                <a:srgbClr val="F98634"/>
              </a:solidFill>
              <a:sym typeface="Calibri"/>
            </a:endParaRPr>
          </a:p>
        </p:txBody>
      </p:sp>
      <p:pic>
        <p:nvPicPr>
          <p:cNvPr id="106500" name="Рисунок 1">
            <a:extLst>
              <a:ext uri="{FF2B5EF4-FFF2-40B4-BE49-F238E27FC236}">
                <a16:creationId xmlns:a16="http://schemas.microsoft.com/office/drawing/2014/main" id="{CBEE9B0C-14C0-4ED6-BAA3-2CEFE470B70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62213" y="1973263"/>
            <a:ext cx="1217612" cy="212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hape 224">
            <a:extLst>
              <a:ext uri="{FF2B5EF4-FFF2-40B4-BE49-F238E27FC236}">
                <a16:creationId xmlns:a16="http://schemas.microsoft.com/office/drawing/2014/main" id="{E0C12BC3-DE3A-4F54-9474-0F93BB3595BE}"/>
              </a:ext>
            </a:extLst>
          </p:cNvPr>
          <p:cNvSpPr txBox="1"/>
          <p:nvPr/>
        </p:nvSpPr>
        <p:spPr>
          <a:xfrm>
            <a:off x="266700" y="1444625"/>
            <a:ext cx="1703388" cy="585788"/>
          </a:xfrm>
          <a:prstGeom prst="rect">
            <a:avLst/>
          </a:prstGeom>
          <a:noFill/>
          <a:ln w="9525" cap="flat" cmpd="sng">
            <a:solidFill>
              <a:srgbClr val="F98634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51420" tIns="51420" rIns="51420" bIns="51420" anchor="ctr"/>
          <a:lstStyle>
            <a:defPPr>
              <a:defRPr lang="en-US"/>
            </a:defPPr>
            <a:lvl1pPr algn="ctr">
              <a:lnSpc>
                <a:spcPct val="125000"/>
              </a:lnSpc>
              <a:defRPr sz="3600"/>
            </a:lvl1pPr>
          </a:lstStyle>
          <a:p>
            <a:pPr>
              <a:defRPr/>
            </a:pPr>
            <a:endParaRPr sz="1012" dirty="0">
              <a:cs typeface="Arial" charset="0"/>
            </a:endParaRPr>
          </a:p>
        </p:txBody>
      </p:sp>
      <p:cxnSp>
        <p:nvCxnSpPr>
          <p:cNvPr id="7" name="Shape 225">
            <a:extLst>
              <a:ext uri="{FF2B5EF4-FFF2-40B4-BE49-F238E27FC236}">
                <a16:creationId xmlns:a16="http://schemas.microsoft.com/office/drawing/2014/main" id="{AEB6FCC7-3273-40E1-8416-EC71F8C72830}"/>
              </a:ext>
            </a:extLst>
          </p:cNvPr>
          <p:cNvCxnSpPr>
            <a:stCxn id="6" idx="3"/>
          </p:cNvCxnSpPr>
          <p:nvPr/>
        </p:nvCxnSpPr>
        <p:spPr>
          <a:xfrm>
            <a:off x="1970088" y="1736725"/>
            <a:ext cx="560387" cy="196850"/>
          </a:xfrm>
          <a:prstGeom prst="straightConnector1">
            <a:avLst/>
          </a:prstGeom>
          <a:ln w="6350">
            <a:solidFill>
              <a:srgbClr val="F98634"/>
            </a:solidFill>
            <a:headEnd type="none" w="lg" len="lg"/>
            <a:tailEnd type="stealth" w="lg" len="lg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Shape 497">
            <a:extLst>
              <a:ext uri="{FF2B5EF4-FFF2-40B4-BE49-F238E27FC236}">
                <a16:creationId xmlns:a16="http://schemas.microsoft.com/office/drawing/2014/main" id="{6FDC837B-5AF8-4529-9218-E1C4DA69DAD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lIns="51420" tIns="25703" rIns="51420" bIns="25703" anchor="t">
            <a:no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buClr>
                <a:srgbClr val="FFFFFF"/>
              </a:buClr>
              <a:buSzPct val="25000"/>
            </a:pPr>
            <a:fld id="{229B6AD6-6320-40B9-9F0D-DC63304C55B8}" type="slidenum">
              <a:rPr lang="en-US" altLang="ru-RU" sz="700" b="1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pPr>
                <a:buClr>
                  <a:srgbClr val="FFFFFF"/>
                </a:buClr>
                <a:buSzPct val="25000"/>
              </a:pPr>
              <a:t>49</a:t>
            </a:fld>
            <a:endParaRPr lang="en-US" altLang="ru-RU" sz="700" b="1">
              <a:solidFill>
                <a:srgbClr val="FFFFFF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98" name="Shape 498">
            <a:extLst>
              <a:ext uri="{FF2B5EF4-FFF2-40B4-BE49-F238E27FC236}">
                <a16:creationId xmlns:a16="http://schemas.microsoft.com/office/drawing/2014/main" id="{521B6C96-B925-482D-BE35-277709DEA627}"/>
              </a:ext>
            </a:extLst>
          </p:cNvPr>
          <p:cNvSpPr txBox="1"/>
          <p:nvPr/>
        </p:nvSpPr>
        <p:spPr>
          <a:xfrm>
            <a:off x="1450975" y="201613"/>
            <a:ext cx="3956050" cy="309562"/>
          </a:xfrm>
          <a:prstGeom prst="rect">
            <a:avLst/>
          </a:prstGeom>
          <a:noFill/>
          <a:ln>
            <a:noFill/>
          </a:ln>
        </p:spPr>
        <p:txBody>
          <a:bodyPr lIns="51420" tIns="25703" rIns="51420" bIns="25703"/>
          <a:lstStyle>
            <a:defPPr>
              <a:defRPr lang="en-US"/>
            </a:defPPr>
            <a:lvl1pPr algn="ctr">
              <a:lnSpc>
                <a:spcPct val="114000"/>
              </a:lnSpc>
              <a:buClr>
                <a:srgbClr val="E36C09"/>
              </a:buClr>
              <a:buSzPct val="25000"/>
              <a:defRPr sz="5400" b="1">
                <a:solidFill>
                  <a:srgbClr val="0070C0"/>
                </a:solidFill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z="1518" dirty="0" err="1">
                <a:solidFill>
                  <a:srgbClr val="F98634"/>
                </a:solidFill>
                <a:sym typeface="Calibri"/>
              </a:rPr>
              <a:t>Фонд</a:t>
            </a:r>
            <a:r>
              <a:rPr lang="en-US" sz="1518" dirty="0">
                <a:solidFill>
                  <a:srgbClr val="F98634"/>
                </a:solidFill>
                <a:sym typeface="Calibri"/>
              </a:rPr>
              <a:t> </a:t>
            </a:r>
            <a:r>
              <a:rPr lang="en-US" sz="1518" dirty="0" err="1">
                <a:solidFill>
                  <a:srgbClr val="F98634"/>
                </a:solidFill>
                <a:sym typeface="Calibri"/>
              </a:rPr>
              <a:t>капитального</a:t>
            </a:r>
            <a:r>
              <a:rPr lang="en-US" sz="1518" dirty="0">
                <a:solidFill>
                  <a:srgbClr val="F98634"/>
                </a:solidFill>
                <a:sym typeface="Calibri"/>
              </a:rPr>
              <a:t> </a:t>
            </a:r>
            <a:r>
              <a:rPr lang="en-US" sz="1518" dirty="0" err="1">
                <a:solidFill>
                  <a:srgbClr val="F98634"/>
                </a:solidFill>
                <a:sym typeface="Calibri"/>
              </a:rPr>
              <a:t>ремонта</a:t>
            </a:r>
            <a:endParaRPr lang="en-US" sz="1518" dirty="0">
              <a:solidFill>
                <a:srgbClr val="F98634"/>
              </a:solidFill>
              <a:sym typeface="Calibri"/>
            </a:endParaRPr>
          </a:p>
        </p:txBody>
      </p:sp>
      <p:sp>
        <p:nvSpPr>
          <p:cNvPr id="499" name="Shape 499">
            <a:extLst>
              <a:ext uri="{FF2B5EF4-FFF2-40B4-BE49-F238E27FC236}">
                <a16:creationId xmlns:a16="http://schemas.microsoft.com/office/drawing/2014/main" id="{E80DED3D-AE42-460D-9AFD-95FF4FEA7D29}"/>
              </a:ext>
            </a:extLst>
          </p:cNvPr>
          <p:cNvSpPr txBox="1"/>
          <p:nvPr/>
        </p:nvSpPr>
        <p:spPr>
          <a:xfrm>
            <a:off x="958850" y="1397000"/>
            <a:ext cx="4859338" cy="433388"/>
          </a:xfrm>
          <a:prstGeom prst="rect">
            <a:avLst/>
          </a:prstGeom>
          <a:noFill/>
          <a:ln>
            <a:noFill/>
          </a:ln>
        </p:spPr>
        <p:txBody>
          <a:bodyPr lIns="51420" tIns="25703" rIns="51420" bIns="25703"/>
          <a:lstStyle/>
          <a:p>
            <a:pPr>
              <a:defRPr/>
            </a:pPr>
            <a:endParaRPr sz="1012">
              <a:solidFill>
                <a:srgbClr val="5B0917"/>
              </a:solidFill>
              <a:cs typeface="Arial" charset="0"/>
            </a:endParaRPr>
          </a:p>
        </p:txBody>
      </p:sp>
      <p:sp>
        <p:nvSpPr>
          <p:cNvPr id="500" name="Shape 500">
            <a:extLst>
              <a:ext uri="{FF2B5EF4-FFF2-40B4-BE49-F238E27FC236}">
                <a16:creationId xmlns:a16="http://schemas.microsoft.com/office/drawing/2014/main" id="{F24D86D6-9D20-436C-A90E-525FC1E18ADF}"/>
              </a:ext>
            </a:extLst>
          </p:cNvPr>
          <p:cNvSpPr txBox="1"/>
          <p:nvPr/>
        </p:nvSpPr>
        <p:spPr>
          <a:xfrm>
            <a:off x="606425" y="1492250"/>
            <a:ext cx="5645150" cy="2397125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51420" tIns="51420" rIns="51420" bIns="51420"/>
          <a:lstStyle>
            <a:defPPr>
              <a:defRPr lang="en-US"/>
            </a:defPPr>
            <a:lvl1pPr marL="571500" indent="-571500">
              <a:lnSpc>
                <a:spcPct val="150000"/>
              </a:lnSpc>
              <a:buClr>
                <a:srgbClr val="006B9E"/>
              </a:buClr>
              <a:buSzPct val="100000"/>
              <a:buFont typeface="Wingdings" panose="05000000000000000000" pitchFamily="2" charset="2"/>
              <a:buChar char="ü"/>
              <a:defRPr sz="3600"/>
            </a:lvl1pPr>
          </a:lstStyle>
          <a:p>
            <a:pPr marL="180975" indent="-180975">
              <a:buClr>
                <a:srgbClr val="F98634"/>
              </a:buClr>
              <a:defRPr/>
            </a:pPr>
            <a:r>
              <a:rPr lang="en-US" sz="1012" dirty="0" err="1">
                <a:cs typeface="Arial" charset="0"/>
                <a:sym typeface="Roboto"/>
              </a:rPr>
              <a:t>Расчет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взносов</a:t>
            </a:r>
            <a:r>
              <a:rPr lang="en-US" sz="1012" dirty="0">
                <a:cs typeface="Arial" charset="0"/>
                <a:sym typeface="Roboto"/>
              </a:rPr>
              <a:t> в </a:t>
            </a:r>
            <a:r>
              <a:rPr lang="en-US" sz="1012" dirty="0" err="1">
                <a:cs typeface="Arial" charset="0"/>
                <a:sym typeface="Roboto"/>
              </a:rPr>
              <a:t>фонд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капитального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ремонта</a:t>
            </a:r>
            <a:r>
              <a:rPr lang="ru-RU" sz="1012" dirty="0">
                <a:cs typeface="Arial" charset="0"/>
                <a:sym typeface="Roboto"/>
              </a:rPr>
              <a:t>;</a:t>
            </a:r>
            <a:endParaRPr lang="en-US" sz="1012" dirty="0">
              <a:cs typeface="Arial" charset="0"/>
              <a:sym typeface="Roboto"/>
            </a:endParaRPr>
          </a:p>
          <a:p>
            <a:pPr marL="180975" indent="-180975">
              <a:buClr>
                <a:srgbClr val="F98634"/>
              </a:buClr>
              <a:defRPr/>
            </a:pPr>
            <a:r>
              <a:rPr lang="en-US" sz="1012" dirty="0" err="1">
                <a:cs typeface="Arial" charset="0"/>
                <a:sym typeface="Roboto"/>
              </a:rPr>
              <a:t>Хранение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сведений</a:t>
            </a:r>
            <a:r>
              <a:rPr lang="en-US" sz="1012" dirty="0">
                <a:cs typeface="Arial" charset="0"/>
                <a:sym typeface="Roboto"/>
              </a:rPr>
              <a:t> о </a:t>
            </a:r>
            <a:r>
              <a:rPr lang="en-US" sz="1012" dirty="0" err="1">
                <a:cs typeface="Arial" charset="0"/>
                <a:sym typeface="Roboto"/>
              </a:rPr>
              <a:t>расчетных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счетах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фонда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капитального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ремонта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для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каждого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здания</a:t>
            </a:r>
            <a:r>
              <a:rPr lang="ru-RU" sz="1012" dirty="0">
                <a:cs typeface="Arial" charset="0"/>
                <a:sym typeface="Roboto"/>
              </a:rPr>
              <a:t>;</a:t>
            </a:r>
            <a:endParaRPr lang="en-US" sz="1012" dirty="0">
              <a:cs typeface="Arial" charset="0"/>
              <a:sym typeface="Roboto"/>
            </a:endParaRPr>
          </a:p>
          <a:p>
            <a:pPr marL="180975" indent="-180975">
              <a:buClr>
                <a:srgbClr val="F98634"/>
              </a:buClr>
              <a:defRPr/>
            </a:pPr>
            <a:r>
              <a:rPr lang="en-US" sz="1012" dirty="0" err="1">
                <a:cs typeface="Arial" charset="0"/>
                <a:sym typeface="Roboto"/>
              </a:rPr>
              <a:t>Формирование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отдельной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квитанции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по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услугам</a:t>
            </a:r>
            <a:r>
              <a:rPr lang="en-US" sz="1012" dirty="0">
                <a:cs typeface="Arial" charset="0"/>
                <a:sym typeface="Roboto"/>
              </a:rPr>
              <a:t>, </a:t>
            </a:r>
            <a:r>
              <a:rPr lang="en-US" sz="1012" dirty="0" err="1">
                <a:cs typeface="Arial" charset="0"/>
                <a:sym typeface="Roboto"/>
              </a:rPr>
              <a:t>относящимся</a:t>
            </a:r>
            <a:r>
              <a:rPr lang="en-US" sz="1012" dirty="0">
                <a:cs typeface="Arial" charset="0"/>
                <a:sym typeface="Roboto"/>
              </a:rPr>
              <a:t> к </a:t>
            </a:r>
            <a:r>
              <a:rPr lang="en-US" sz="1012" dirty="0" err="1">
                <a:cs typeface="Arial" charset="0"/>
                <a:sym typeface="Roboto"/>
              </a:rPr>
              <a:t>фонду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капитального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ремонта</a:t>
            </a:r>
            <a:r>
              <a:rPr lang="ru-RU" sz="1012" dirty="0">
                <a:cs typeface="Arial" charset="0"/>
                <a:sym typeface="Roboto"/>
              </a:rPr>
              <a:t>;</a:t>
            </a:r>
            <a:endParaRPr lang="en-US" sz="1012" dirty="0">
              <a:cs typeface="Arial" charset="0"/>
              <a:sym typeface="Roboto"/>
            </a:endParaRPr>
          </a:p>
          <a:p>
            <a:pPr marL="180975" indent="-180975">
              <a:buClr>
                <a:srgbClr val="F98634"/>
              </a:buClr>
              <a:defRPr/>
            </a:pPr>
            <a:r>
              <a:rPr lang="en-US" sz="1012" dirty="0" err="1">
                <a:cs typeface="Arial" charset="0"/>
                <a:sym typeface="Roboto"/>
              </a:rPr>
              <a:t>Сбор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взносов</a:t>
            </a:r>
            <a:r>
              <a:rPr lang="en-US" sz="1012" dirty="0">
                <a:cs typeface="Arial" charset="0"/>
                <a:sym typeface="Roboto"/>
              </a:rPr>
              <a:t> (</a:t>
            </a:r>
            <a:r>
              <a:rPr lang="en-US" sz="1012" dirty="0" err="1">
                <a:cs typeface="Arial" charset="0"/>
                <a:sym typeface="Roboto"/>
              </a:rPr>
              <a:t>оплат</a:t>
            </a:r>
            <a:r>
              <a:rPr lang="en-US" sz="1012" dirty="0">
                <a:cs typeface="Arial" charset="0"/>
                <a:sym typeface="Roboto"/>
              </a:rPr>
              <a:t>) в </a:t>
            </a:r>
            <a:r>
              <a:rPr lang="en-US" sz="1012" dirty="0" err="1">
                <a:cs typeface="Arial" charset="0"/>
                <a:sym typeface="Roboto"/>
              </a:rPr>
              <a:t>фонд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капитального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ремонта</a:t>
            </a:r>
            <a:r>
              <a:rPr lang="ru-RU" sz="1012" dirty="0">
                <a:cs typeface="Arial" charset="0"/>
                <a:sym typeface="Roboto"/>
              </a:rPr>
              <a:t>;</a:t>
            </a:r>
            <a:endParaRPr lang="en-US" sz="1012" dirty="0">
              <a:cs typeface="Arial" charset="0"/>
              <a:sym typeface="Roboto"/>
            </a:endParaRPr>
          </a:p>
          <a:p>
            <a:pPr marL="180975" indent="-180975">
              <a:buClr>
                <a:srgbClr val="F98634"/>
              </a:buClr>
              <a:defRPr/>
            </a:pPr>
            <a:r>
              <a:rPr lang="en-US" sz="1012" dirty="0" err="1">
                <a:cs typeface="Arial" charset="0"/>
                <a:sym typeface="Roboto"/>
              </a:rPr>
              <a:t>Отчет-выгрузка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для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сбора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данных</a:t>
            </a:r>
            <a:r>
              <a:rPr lang="en-US" sz="1012" dirty="0">
                <a:cs typeface="Arial" charset="0"/>
                <a:sym typeface="Roboto"/>
              </a:rPr>
              <a:t> о </a:t>
            </a:r>
            <a:r>
              <a:rPr lang="en-US" sz="1012" dirty="0" err="1">
                <a:cs typeface="Arial" charset="0"/>
                <a:sym typeface="Roboto"/>
              </a:rPr>
              <a:t>начислениях</a:t>
            </a:r>
            <a:r>
              <a:rPr lang="en-US" sz="1012" dirty="0">
                <a:cs typeface="Arial" charset="0"/>
                <a:sym typeface="Roboto"/>
              </a:rPr>
              <a:t> и </a:t>
            </a:r>
            <a:r>
              <a:rPr lang="en-US" sz="1012" dirty="0" err="1">
                <a:cs typeface="Arial" charset="0"/>
                <a:sym typeface="Roboto"/>
              </a:rPr>
              <a:t>об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оплатах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по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услугам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капитального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ремонта</a:t>
            </a:r>
            <a:r>
              <a:rPr lang="ru-RU" sz="1012" dirty="0">
                <a:cs typeface="Arial" charset="0"/>
                <a:sym typeface="Roboto"/>
              </a:rPr>
              <a:t>;</a:t>
            </a:r>
            <a:endParaRPr lang="en-US" sz="1012" dirty="0">
              <a:cs typeface="Arial" charset="0"/>
              <a:sym typeface="Roboto"/>
            </a:endParaRPr>
          </a:p>
          <a:p>
            <a:pPr marL="180975" indent="-180975">
              <a:buClr>
                <a:srgbClr val="F98634"/>
              </a:buClr>
              <a:defRPr/>
            </a:pPr>
            <a:r>
              <a:rPr lang="en-US" sz="1012" dirty="0" err="1">
                <a:cs typeface="Arial" charset="0"/>
                <a:sym typeface="Roboto"/>
              </a:rPr>
              <a:t>Возможность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отражения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начислений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по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капитальному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ремонту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на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отдельных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счетах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ru-RU" sz="1012" dirty="0">
                <a:cs typeface="Arial" charset="0"/>
                <a:sym typeface="Roboto"/>
              </a:rPr>
              <a:t>б</a:t>
            </a:r>
            <a:r>
              <a:rPr lang="en-US" sz="1012" dirty="0" err="1">
                <a:cs typeface="Arial" charset="0"/>
                <a:sym typeface="Roboto"/>
              </a:rPr>
              <a:t>ухгалтерского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учета</a:t>
            </a:r>
            <a:r>
              <a:rPr lang="ru-RU" sz="1012" dirty="0">
                <a:cs typeface="Arial" charset="0"/>
                <a:sym typeface="Roboto"/>
              </a:rPr>
              <a:t>;</a:t>
            </a:r>
            <a:endParaRPr lang="en-US" sz="1012" dirty="0">
              <a:cs typeface="Arial" charset="0"/>
              <a:sym typeface="Roboto"/>
            </a:endParaRPr>
          </a:p>
          <a:p>
            <a:pPr marL="180975" indent="-180975">
              <a:buClr>
                <a:srgbClr val="F98634"/>
              </a:buClr>
              <a:defRPr/>
            </a:pPr>
            <a:r>
              <a:rPr lang="en-US" sz="1012" dirty="0" err="1">
                <a:cs typeface="Arial" charset="0"/>
                <a:sym typeface="Roboto"/>
              </a:rPr>
              <a:t>Возможность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выгрузки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информации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по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капитальному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ремонту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для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банков</a:t>
            </a:r>
            <a:r>
              <a:rPr lang="en-US" sz="1012" dirty="0">
                <a:cs typeface="Arial" charset="0"/>
                <a:sym typeface="Roboto"/>
              </a:rPr>
              <a:t> и </a:t>
            </a:r>
            <a:r>
              <a:rPr lang="en-US" sz="1012" dirty="0" err="1">
                <a:cs typeface="Arial" charset="0"/>
                <a:sym typeface="Roboto"/>
              </a:rPr>
              <a:t>других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платежных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систем</a:t>
            </a:r>
            <a:r>
              <a:rPr lang="ru-RU" sz="1012" dirty="0">
                <a:cs typeface="Arial" charset="0"/>
                <a:sym typeface="Roboto"/>
              </a:rPr>
              <a:t>;</a:t>
            </a:r>
            <a:endParaRPr lang="en-US" sz="1012" dirty="0">
              <a:cs typeface="Arial" charset="0"/>
              <a:sym typeface="Roboto"/>
            </a:endParaRPr>
          </a:p>
          <a:p>
            <a:pPr marL="180975" indent="-180975">
              <a:buClr>
                <a:srgbClr val="F98634"/>
              </a:buClr>
              <a:defRPr/>
            </a:pPr>
            <a:r>
              <a:rPr lang="en-US" sz="1012" dirty="0" err="1">
                <a:cs typeface="Arial" charset="0"/>
                <a:sym typeface="Roboto"/>
              </a:rPr>
              <a:t>Различные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отчеты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по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начислениям</a:t>
            </a:r>
            <a:r>
              <a:rPr lang="en-US" sz="1012" dirty="0">
                <a:cs typeface="Arial" charset="0"/>
                <a:sym typeface="Roboto"/>
              </a:rPr>
              <a:t> и </a:t>
            </a:r>
            <a:r>
              <a:rPr lang="en-US" sz="1012" dirty="0" err="1">
                <a:cs typeface="Arial" charset="0"/>
                <a:sym typeface="Roboto"/>
              </a:rPr>
              <a:t>оплатам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за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капитальный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ремонт</a:t>
            </a:r>
            <a:r>
              <a:rPr lang="ru-RU" sz="1012" dirty="0">
                <a:cs typeface="Arial" charset="0"/>
                <a:sym typeface="Roboto"/>
              </a:rPr>
              <a:t>.</a:t>
            </a:r>
            <a:endParaRPr lang="en-US" sz="1012" dirty="0">
              <a:cs typeface="Arial" charset="0"/>
              <a:sym typeface="Roboto"/>
            </a:endParaRPr>
          </a:p>
          <a:p>
            <a:pPr>
              <a:defRPr/>
            </a:pPr>
            <a:endParaRPr sz="1012" dirty="0">
              <a:cs typeface="Arial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2817D33-2BA7-4A9B-B2D9-1D298AB4AB08}"/>
              </a:ext>
            </a:extLst>
          </p:cNvPr>
          <p:cNvSpPr/>
          <p:nvPr/>
        </p:nvSpPr>
        <p:spPr>
          <a:xfrm>
            <a:off x="1844675" y="195263"/>
            <a:ext cx="3179763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E36C09"/>
              </a:buClr>
              <a:buSzPct val="25000"/>
              <a:defRPr/>
            </a:pPr>
            <a:r>
              <a:rPr lang="en-US" sz="1518" b="1" dirty="0" err="1">
                <a:solidFill>
                  <a:srgbClr val="F98634"/>
                </a:solidFill>
                <a:sym typeface="Calibri"/>
              </a:rPr>
              <a:t>Легкий</a:t>
            </a:r>
            <a:r>
              <a:rPr lang="en-US" b="1" dirty="0">
                <a:solidFill>
                  <a:srgbClr val="F98634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1518" b="1" dirty="0" err="1">
                <a:solidFill>
                  <a:srgbClr val="F98634"/>
                </a:solidFill>
                <a:sym typeface="Calibri"/>
              </a:rPr>
              <a:t>старт</a:t>
            </a:r>
            <a:r>
              <a:rPr lang="en-US" sz="1518" b="1" dirty="0">
                <a:solidFill>
                  <a:srgbClr val="F98634"/>
                </a:solidFill>
                <a:sym typeface="Calibri"/>
              </a:rPr>
              <a:t> работы с </a:t>
            </a:r>
            <a:r>
              <a:rPr lang="en-US" sz="1518" b="1" dirty="0" err="1">
                <a:solidFill>
                  <a:srgbClr val="F98634"/>
                </a:solidFill>
                <a:sym typeface="Calibri"/>
              </a:rPr>
              <a:t>программой</a:t>
            </a:r>
            <a:endParaRPr lang="en-US" sz="1518" b="1" dirty="0">
              <a:solidFill>
                <a:srgbClr val="F98634"/>
              </a:solidFill>
              <a:sym typeface="Calibri"/>
            </a:endParaRPr>
          </a:p>
        </p:txBody>
      </p:sp>
      <p:sp>
        <p:nvSpPr>
          <p:cNvPr id="20482" name="Прямоугольник 2">
            <a:extLst>
              <a:ext uri="{FF2B5EF4-FFF2-40B4-BE49-F238E27FC236}">
                <a16:creationId xmlns:a16="http://schemas.microsoft.com/office/drawing/2014/main" id="{939929DC-C06E-412F-8274-F9E1E71738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4175" y="1058863"/>
            <a:ext cx="6100763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5710" tIns="12851" rIns="25710" bIns="12851"/>
          <a:lstStyle>
            <a:lvl1pPr marL="160338" indent="-16033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452438" indent="-16033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ts val="175"/>
              </a:spcBef>
              <a:buClr>
                <a:srgbClr val="F98634"/>
              </a:buClr>
              <a:buFont typeface="Wingdings" panose="05000000000000000000" pitchFamily="2" charset="2"/>
              <a:buChar char="ü"/>
            </a:pPr>
            <a:r>
              <a:rPr lang="ru-RU" altLang="ru-RU" sz="1200">
                <a:ea typeface="Roboto" panose="02000000000000000000" pitchFamily="2" charset="0"/>
                <a:cs typeface="Roboto" panose="02000000000000000000" pitchFamily="2" charset="0"/>
              </a:rPr>
              <a:t>Р</a:t>
            </a:r>
            <a:r>
              <a:rPr lang="en-US" altLang="ru-RU" sz="1200">
                <a:ea typeface="Roboto" panose="02000000000000000000" pitchFamily="2" charset="0"/>
                <a:cs typeface="Roboto" panose="02000000000000000000" pitchFamily="2" charset="0"/>
              </a:rPr>
              <a:t>азличные встроенные помощники по быстрому вводу первоначальной информации</a:t>
            </a:r>
            <a:r>
              <a:rPr lang="ru-RU" altLang="ru-RU" sz="1200">
                <a:ea typeface="Roboto" panose="02000000000000000000" pitchFamily="2" charset="0"/>
                <a:cs typeface="Roboto" panose="02000000000000000000" pitchFamily="2" charset="0"/>
              </a:rPr>
              <a:t>;</a:t>
            </a:r>
            <a:endParaRPr lang="en-US" altLang="ru-RU" sz="1200"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lnSpc>
                <a:spcPct val="150000"/>
              </a:lnSpc>
              <a:spcBef>
                <a:spcPts val="175"/>
              </a:spcBef>
              <a:buClr>
                <a:srgbClr val="F98634"/>
              </a:buClr>
              <a:buFont typeface="Wingdings" panose="05000000000000000000" pitchFamily="2" charset="2"/>
              <a:buChar char="ü"/>
            </a:pPr>
            <a:r>
              <a:rPr lang="ru-RU" altLang="ru-RU" sz="1200">
                <a:ea typeface="Roboto" panose="02000000000000000000" pitchFamily="2" charset="0"/>
                <a:cs typeface="Roboto" panose="02000000000000000000" pitchFamily="2" charset="0"/>
              </a:rPr>
              <a:t>Л</a:t>
            </a:r>
            <a:r>
              <a:rPr lang="en-US" altLang="ru-RU" sz="1200">
                <a:ea typeface="Roboto" panose="02000000000000000000" pitchFamily="2" charset="0"/>
                <a:cs typeface="Roboto" panose="02000000000000000000" pitchFamily="2" charset="0"/>
              </a:rPr>
              <a:t>егкий переход с типовой 1С:Бухгалтерии 8 без потери данных</a:t>
            </a:r>
            <a:r>
              <a:rPr lang="ru-RU" altLang="ru-RU" sz="1200">
                <a:ea typeface="Roboto" panose="02000000000000000000" pitchFamily="2" charset="0"/>
                <a:cs typeface="Roboto" panose="02000000000000000000" pitchFamily="2" charset="0"/>
              </a:rPr>
              <a:t>;</a:t>
            </a:r>
            <a:endParaRPr lang="en-US" altLang="ru-RU" sz="1200"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lnSpc>
                <a:spcPct val="150000"/>
              </a:lnSpc>
              <a:spcBef>
                <a:spcPts val="175"/>
              </a:spcBef>
              <a:buClr>
                <a:srgbClr val="F98634"/>
              </a:buClr>
              <a:buFont typeface="Wingdings" panose="05000000000000000000" pitchFamily="2" charset="2"/>
              <a:buChar char="ü"/>
            </a:pPr>
            <a:r>
              <a:rPr lang="ru-RU" altLang="ru-RU" sz="1200">
                <a:ea typeface="Roboto" panose="02000000000000000000" pitchFamily="2" charset="0"/>
                <a:cs typeface="Roboto" panose="02000000000000000000" pitchFamily="2" charset="0"/>
              </a:rPr>
              <a:t>Б</a:t>
            </a:r>
            <a:r>
              <a:rPr lang="en-US" altLang="ru-RU" sz="1200">
                <a:ea typeface="Roboto" panose="02000000000000000000" pitchFamily="2" charset="0"/>
                <a:cs typeface="Roboto" panose="02000000000000000000" pitchFamily="2" charset="0"/>
              </a:rPr>
              <a:t>ыстрое освоение программы благодаря интуитивно понятному интерфейсу</a:t>
            </a:r>
            <a:r>
              <a:rPr lang="ru-RU" altLang="ru-RU" sz="1200">
                <a:ea typeface="Roboto" panose="02000000000000000000" pitchFamily="2" charset="0"/>
                <a:cs typeface="Roboto" panose="02000000000000000000" pitchFamily="2" charset="0"/>
              </a:rPr>
              <a:t>;</a:t>
            </a:r>
            <a:endParaRPr lang="en-US" altLang="ru-RU" sz="1200"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lnSpc>
                <a:spcPct val="150000"/>
              </a:lnSpc>
              <a:spcBef>
                <a:spcPts val="175"/>
              </a:spcBef>
              <a:buClr>
                <a:srgbClr val="F98634"/>
              </a:buClr>
              <a:buFont typeface="Wingdings" panose="05000000000000000000" pitchFamily="2" charset="2"/>
              <a:buChar char="ü"/>
            </a:pPr>
            <a:r>
              <a:rPr lang="ru-RU" altLang="ru-RU" sz="1200">
                <a:ea typeface="Roboto" panose="02000000000000000000" pitchFamily="2" charset="0"/>
                <a:cs typeface="Roboto" panose="02000000000000000000" pitchFamily="2" charset="0"/>
              </a:rPr>
              <a:t>В</a:t>
            </a:r>
            <a:r>
              <a:rPr lang="en-US" altLang="ru-RU" sz="1200">
                <a:ea typeface="Roboto" panose="02000000000000000000" pitchFamily="2" charset="0"/>
                <a:cs typeface="Roboto" panose="02000000000000000000" pitchFamily="2" charset="0"/>
              </a:rPr>
              <a:t>озможность оставлять в видимости только те разделы, которые необходимы пользователю</a:t>
            </a:r>
            <a:r>
              <a:rPr lang="ru-RU" altLang="ru-RU" sz="1200">
                <a:ea typeface="Roboto" panose="02000000000000000000" pitchFamily="2" charset="0"/>
                <a:cs typeface="Roboto" panose="02000000000000000000" pitchFamily="2" charset="0"/>
              </a:rPr>
              <a:t>;</a:t>
            </a:r>
            <a:endParaRPr lang="en-US" altLang="ru-RU" sz="1200"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lnSpc>
                <a:spcPct val="150000"/>
              </a:lnSpc>
              <a:spcBef>
                <a:spcPts val="175"/>
              </a:spcBef>
              <a:buClr>
                <a:srgbClr val="F98634"/>
              </a:buClr>
              <a:buFont typeface="Wingdings" panose="05000000000000000000" pitchFamily="2" charset="2"/>
              <a:buChar char="ü"/>
            </a:pPr>
            <a:r>
              <a:rPr lang="ru-RU" altLang="ru-RU" sz="1200">
                <a:ea typeface="Roboto" panose="02000000000000000000" pitchFamily="2" charset="0"/>
                <a:cs typeface="Roboto" panose="02000000000000000000" pitchFamily="2" charset="0"/>
              </a:rPr>
              <a:t>В</a:t>
            </a:r>
            <a:r>
              <a:rPr lang="en-US" altLang="ru-RU" sz="1200">
                <a:ea typeface="Roboto" panose="02000000000000000000" pitchFamily="2" charset="0"/>
                <a:cs typeface="Roboto" panose="02000000000000000000" pitchFamily="2" charset="0"/>
              </a:rPr>
              <a:t>озможность переноса данных из других программ</a:t>
            </a:r>
            <a:r>
              <a:rPr lang="ru-RU" altLang="ru-RU" sz="1200">
                <a:ea typeface="Roboto" panose="02000000000000000000" pitchFamily="2" charset="0"/>
                <a:cs typeface="Roboto" panose="02000000000000000000" pitchFamily="2" charset="0"/>
              </a:rPr>
              <a:t>:</a:t>
            </a:r>
            <a:endParaRPr lang="en-US" altLang="ru-RU" sz="1200"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1">
              <a:lnSpc>
                <a:spcPct val="150000"/>
              </a:lnSpc>
              <a:buClr>
                <a:srgbClr val="F98634"/>
              </a:buClr>
              <a:buFont typeface="Arial" panose="020B0604020202020204" pitchFamily="34" charset="0"/>
              <a:buChar char="•"/>
            </a:pPr>
            <a:r>
              <a:rPr lang="en-US" altLang="ru-RU" sz="1200"/>
              <a:t>открытость платформы позволяет разработать механизм переноса самостоятельно</a:t>
            </a:r>
            <a:r>
              <a:rPr lang="ru-RU" altLang="ru-RU" sz="1200"/>
              <a:t>;</a:t>
            </a:r>
            <a:endParaRPr lang="en-US" altLang="ru-RU" sz="1200"/>
          </a:p>
          <a:p>
            <a:pPr lvl="1">
              <a:lnSpc>
                <a:spcPct val="150000"/>
              </a:lnSpc>
              <a:buClr>
                <a:srgbClr val="F98634"/>
              </a:buClr>
              <a:buFont typeface="Arial" panose="020B0604020202020204" pitchFamily="34" charset="0"/>
              <a:buChar char="•"/>
            </a:pPr>
            <a:r>
              <a:rPr lang="en-US" altLang="ru-RU" sz="1200"/>
              <a:t>можно заказать индивидуальный перенос из любого программного обеспечения</a:t>
            </a:r>
            <a:r>
              <a:rPr lang="ru-RU" altLang="ru-RU" sz="1200"/>
              <a:t>.</a:t>
            </a:r>
            <a:endParaRPr lang="en-US" altLang="ru-RU" sz="120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Shape 508">
            <a:extLst>
              <a:ext uri="{FF2B5EF4-FFF2-40B4-BE49-F238E27FC236}">
                <a16:creationId xmlns:a16="http://schemas.microsoft.com/office/drawing/2014/main" id="{B5089A94-A5B7-4CAA-90E5-4ADF35FDF22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lIns="51420" tIns="25703" rIns="51420" bIns="25703" anchor="t">
            <a:no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buClr>
                <a:srgbClr val="FFFFFF"/>
              </a:buClr>
              <a:buSzPct val="25000"/>
            </a:pPr>
            <a:fld id="{29A9997F-C7F4-42DF-84D8-0B34FBA6220C}" type="slidenum">
              <a:rPr lang="en-US" altLang="ru-RU" sz="700" b="1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pPr>
                <a:buClr>
                  <a:srgbClr val="FFFFFF"/>
                </a:buClr>
                <a:buSzPct val="25000"/>
              </a:pPr>
              <a:t>50</a:t>
            </a:fld>
            <a:endParaRPr lang="en-US" altLang="ru-RU" sz="700" b="1">
              <a:solidFill>
                <a:srgbClr val="FFFFFF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09" name="Shape 509">
            <a:extLst>
              <a:ext uri="{FF2B5EF4-FFF2-40B4-BE49-F238E27FC236}">
                <a16:creationId xmlns:a16="http://schemas.microsoft.com/office/drawing/2014/main" id="{04BA9B60-57BB-48E7-B301-3C0BD4A16194}"/>
              </a:ext>
            </a:extLst>
          </p:cNvPr>
          <p:cNvSpPr txBox="1"/>
          <p:nvPr/>
        </p:nvSpPr>
        <p:spPr>
          <a:xfrm>
            <a:off x="1450975" y="201613"/>
            <a:ext cx="3956050" cy="309562"/>
          </a:xfrm>
          <a:prstGeom prst="rect">
            <a:avLst/>
          </a:prstGeom>
          <a:noFill/>
          <a:ln>
            <a:noFill/>
          </a:ln>
        </p:spPr>
        <p:txBody>
          <a:bodyPr lIns="51420" tIns="25703" rIns="51420" bIns="25703"/>
          <a:lstStyle>
            <a:defPPr>
              <a:defRPr lang="en-US"/>
            </a:defPPr>
            <a:lvl1pPr algn="ctr">
              <a:lnSpc>
                <a:spcPct val="114000"/>
              </a:lnSpc>
              <a:buClr>
                <a:srgbClr val="E36C09"/>
              </a:buClr>
              <a:buSzPct val="25000"/>
              <a:defRPr sz="5400" b="1">
                <a:solidFill>
                  <a:srgbClr val="0070C0"/>
                </a:solidFill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z="1518" dirty="0" err="1">
                <a:solidFill>
                  <a:srgbClr val="F98634"/>
                </a:solidFill>
                <a:sym typeface="Calibri"/>
              </a:rPr>
              <a:t>Взаимодействие</a:t>
            </a:r>
            <a:r>
              <a:rPr lang="en-US" sz="1518" dirty="0">
                <a:solidFill>
                  <a:srgbClr val="F98634"/>
                </a:solidFill>
                <a:sym typeface="Calibri"/>
              </a:rPr>
              <a:t> с </a:t>
            </a:r>
            <a:r>
              <a:rPr lang="en-US" sz="1518" dirty="0" err="1">
                <a:solidFill>
                  <a:srgbClr val="F98634"/>
                </a:solidFill>
                <a:sym typeface="Calibri"/>
              </a:rPr>
              <a:t>поставщиками</a:t>
            </a:r>
            <a:r>
              <a:rPr lang="en-US" sz="1518" dirty="0">
                <a:solidFill>
                  <a:srgbClr val="F98634"/>
                </a:solidFill>
                <a:sym typeface="Calibri"/>
              </a:rPr>
              <a:t> </a:t>
            </a:r>
            <a:r>
              <a:rPr lang="en-US" sz="1518" dirty="0" err="1">
                <a:solidFill>
                  <a:srgbClr val="F98634"/>
                </a:solidFill>
                <a:sym typeface="Calibri"/>
              </a:rPr>
              <a:t>услуг</a:t>
            </a:r>
            <a:r>
              <a:rPr lang="en-US" sz="1518" dirty="0">
                <a:solidFill>
                  <a:srgbClr val="F98634"/>
                </a:solidFill>
                <a:sym typeface="Calibri"/>
              </a:rPr>
              <a:t> ЖКХ</a:t>
            </a:r>
          </a:p>
        </p:txBody>
      </p:sp>
      <p:sp>
        <p:nvSpPr>
          <p:cNvPr id="512" name="Shape 512">
            <a:extLst>
              <a:ext uri="{FF2B5EF4-FFF2-40B4-BE49-F238E27FC236}">
                <a16:creationId xmlns:a16="http://schemas.microsoft.com/office/drawing/2014/main" id="{E88C6D06-14F0-4B12-A65E-97477F86153F}"/>
              </a:ext>
            </a:extLst>
          </p:cNvPr>
          <p:cNvSpPr txBox="1"/>
          <p:nvPr/>
        </p:nvSpPr>
        <p:spPr>
          <a:xfrm>
            <a:off x="668338" y="1492250"/>
            <a:ext cx="5521325" cy="1947863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51420" tIns="51420" rIns="51420" bIns="51420"/>
          <a:lstStyle>
            <a:defPPr>
              <a:defRPr lang="en-US"/>
            </a:defPPr>
            <a:lvl1pPr marL="571500" indent="-571500">
              <a:lnSpc>
                <a:spcPct val="150000"/>
              </a:lnSpc>
              <a:buClr>
                <a:srgbClr val="006B9E"/>
              </a:buClr>
              <a:buSzPct val="100000"/>
              <a:buFont typeface="Wingdings" panose="05000000000000000000" pitchFamily="2" charset="2"/>
              <a:buChar char="ü"/>
              <a:defRPr sz="3600"/>
            </a:lvl1pPr>
          </a:lstStyle>
          <a:p>
            <a:pPr marL="180975" indent="-180975">
              <a:buClr>
                <a:srgbClr val="F98634"/>
              </a:buClr>
              <a:defRPr/>
            </a:pPr>
            <a:r>
              <a:rPr lang="en-US" sz="1012" dirty="0" err="1">
                <a:cs typeface="Arial" charset="0"/>
                <a:sym typeface="Roboto"/>
              </a:rPr>
              <a:t>Учет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услуг</a:t>
            </a:r>
            <a:r>
              <a:rPr lang="en-US" sz="1012" dirty="0">
                <a:cs typeface="Arial" charset="0"/>
                <a:sym typeface="Roboto"/>
              </a:rPr>
              <a:t> ЖКХ </a:t>
            </a:r>
            <a:r>
              <a:rPr lang="en-US" sz="1012" dirty="0" err="1">
                <a:cs typeface="Arial" charset="0"/>
                <a:sym typeface="Roboto"/>
              </a:rPr>
              <a:t>по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каждому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из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поставщиков</a:t>
            </a:r>
            <a:r>
              <a:rPr lang="en-US" sz="1012" dirty="0">
                <a:cs typeface="Arial" charset="0"/>
                <a:sym typeface="Roboto"/>
              </a:rPr>
              <a:t>;</a:t>
            </a:r>
          </a:p>
          <a:p>
            <a:pPr marL="180975" indent="-180975">
              <a:buClr>
                <a:srgbClr val="F98634"/>
              </a:buClr>
              <a:defRPr/>
            </a:pPr>
            <a:r>
              <a:rPr lang="en-US" sz="1012" dirty="0" err="1">
                <a:cs typeface="Arial" charset="0"/>
                <a:sym typeface="Roboto"/>
              </a:rPr>
              <a:t>Распределение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оплаты</a:t>
            </a:r>
            <a:r>
              <a:rPr lang="en-US" sz="1012" dirty="0">
                <a:cs typeface="Arial" charset="0"/>
                <a:sym typeface="Roboto"/>
              </a:rPr>
              <a:t>, </a:t>
            </a:r>
            <a:r>
              <a:rPr lang="en-US" sz="1012" dirty="0" err="1">
                <a:cs typeface="Arial" charset="0"/>
                <a:sym typeface="Roboto"/>
              </a:rPr>
              <a:t>поступившей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от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населения</a:t>
            </a:r>
            <a:r>
              <a:rPr lang="en-US" sz="1012" dirty="0">
                <a:cs typeface="Arial" charset="0"/>
                <a:sym typeface="Roboto"/>
              </a:rPr>
              <a:t> в </a:t>
            </a:r>
            <a:r>
              <a:rPr lang="en-US" sz="1012" dirty="0" err="1">
                <a:cs typeface="Arial" charset="0"/>
                <a:sym typeface="Roboto"/>
              </a:rPr>
              <a:t>разрезе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ресурсоснабжающих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организаций</a:t>
            </a:r>
            <a:r>
              <a:rPr lang="en-US" sz="1012" dirty="0">
                <a:cs typeface="Arial" charset="0"/>
                <a:sym typeface="Roboto"/>
              </a:rPr>
              <a:t> (</a:t>
            </a:r>
            <a:r>
              <a:rPr lang="en-US" sz="1012" dirty="0" err="1">
                <a:cs typeface="Arial" charset="0"/>
                <a:sym typeface="Roboto"/>
              </a:rPr>
              <a:t>поставщиков</a:t>
            </a:r>
            <a:r>
              <a:rPr lang="en-US" sz="1012" dirty="0">
                <a:cs typeface="Arial" charset="0"/>
                <a:sym typeface="Roboto"/>
              </a:rPr>
              <a:t>);</a:t>
            </a:r>
          </a:p>
          <a:p>
            <a:pPr marL="180975" indent="-180975">
              <a:buClr>
                <a:srgbClr val="F98634"/>
              </a:buClr>
              <a:defRPr/>
            </a:pPr>
            <a:r>
              <a:rPr lang="en-US" sz="1012" dirty="0" err="1">
                <a:cs typeface="Arial" charset="0"/>
                <a:sym typeface="Roboto"/>
              </a:rPr>
              <a:t>Формирование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задолженности</a:t>
            </a:r>
            <a:r>
              <a:rPr lang="en-US" sz="1012" dirty="0">
                <a:cs typeface="Arial" charset="0"/>
                <a:sym typeface="Roboto"/>
              </a:rPr>
              <a:t> в </a:t>
            </a:r>
            <a:r>
              <a:rPr lang="en-US" sz="1012" dirty="0" err="1">
                <a:cs typeface="Arial" charset="0"/>
                <a:sym typeface="Roboto"/>
              </a:rPr>
              <a:t>разрезе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поставщиков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услуг</a:t>
            </a:r>
            <a:r>
              <a:rPr lang="en-US" sz="1012" dirty="0">
                <a:cs typeface="Arial" charset="0"/>
                <a:sym typeface="Roboto"/>
              </a:rPr>
              <a:t>;</a:t>
            </a:r>
          </a:p>
          <a:p>
            <a:pPr marL="180975" indent="-180975">
              <a:buClr>
                <a:srgbClr val="F98634"/>
              </a:buClr>
              <a:defRPr/>
            </a:pPr>
            <a:r>
              <a:rPr lang="en-US" sz="1012" dirty="0" err="1">
                <a:cs typeface="Arial" charset="0"/>
                <a:sym typeface="Roboto"/>
              </a:rPr>
              <a:t>Ведение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взаиморасчетов</a:t>
            </a:r>
            <a:r>
              <a:rPr lang="en-US" sz="1012" dirty="0">
                <a:cs typeface="Arial" charset="0"/>
                <a:sym typeface="Roboto"/>
              </a:rPr>
              <a:t> с </a:t>
            </a:r>
            <a:r>
              <a:rPr lang="en-US" sz="1012" dirty="0" err="1">
                <a:cs typeface="Arial" charset="0"/>
                <a:sym typeface="Roboto"/>
              </a:rPr>
              <a:t>поставщиками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услуг</a:t>
            </a:r>
            <a:r>
              <a:rPr lang="en-US" sz="1012" dirty="0">
                <a:cs typeface="Arial" charset="0"/>
                <a:sym typeface="Roboto"/>
              </a:rPr>
              <a:t> ЖКХ;</a:t>
            </a:r>
          </a:p>
          <a:p>
            <a:pPr marL="180975" indent="-180975">
              <a:buClr>
                <a:srgbClr val="F98634"/>
              </a:buClr>
              <a:defRPr/>
            </a:pPr>
            <a:r>
              <a:rPr lang="en-US" sz="1012" dirty="0" err="1">
                <a:cs typeface="Arial" charset="0"/>
                <a:sym typeface="Roboto"/>
              </a:rPr>
              <a:t>Регистрация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задолженности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организации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перед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поставщиками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услуг</a:t>
            </a:r>
            <a:r>
              <a:rPr lang="en-US" sz="1012" dirty="0">
                <a:cs typeface="Arial" charset="0"/>
                <a:sym typeface="Roboto"/>
              </a:rPr>
              <a:t>;</a:t>
            </a:r>
          </a:p>
          <a:p>
            <a:pPr marL="180975" indent="-180975">
              <a:buClr>
                <a:srgbClr val="F98634"/>
              </a:buClr>
              <a:defRPr/>
            </a:pPr>
            <a:r>
              <a:rPr lang="en-US" sz="1012" dirty="0" err="1">
                <a:cs typeface="Arial" charset="0"/>
                <a:sym typeface="Roboto"/>
              </a:rPr>
              <a:t>Оборотно-сальдовая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ведомость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по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поставщикам</a:t>
            </a:r>
            <a:r>
              <a:rPr lang="en-US" sz="1012" dirty="0">
                <a:cs typeface="Arial" charset="0"/>
                <a:sym typeface="Roboto"/>
              </a:rPr>
              <a:t> и </a:t>
            </a:r>
            <a:r>
              <a:rPr lang="en-US" sz="1012" dirty="0" err="1">
                <a:cs typeface="Arial" charset="0"/>
                <a:sym typeface="Roboto"/>
              </a:rPr>
              <a:t>другие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отчеты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по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начислениям</a:t>
            </a:r>
            <a:r>
              <a:rPr lang="en-US" sz="1012" dirty="0">
                <a:cs typeface="Arial" charset="0"/>
                <a:sym typeface="Roboto"/>
              </a:rPr>
              <a:t> и </a:t>
            </a:r>
            <a:r>
              <a:rPr lang="en-US" sz="1012" dirty="0" err="1">
                <a:cs typeface="Arial" charset="0"/>
                <a:sym typeface="Roboto"/>
              </a:rPr>
              <a:t>задолженностям</a:t>
            </a:r>
            <a:r>
              <a:rPr lang="en-US" sz="1012" dirty="0">
                <a:cs typeface="Arial" charset="0"/>
                <a:sym typeface="Roboto"/>
              </a:rPr>
              <a:t>;</a:t>
            </a:r>
          </a:p>
          <a:p>
            <a:pPr marL="180975" indent="-180975">
              <a:buClr>
                <a:srgbClr val="F98634"/>
              </a:buClr>
              <a:defRPr/>
            </a:pPr>
            <a:r>
              <a:rPr lang="en-US" sz="1012" dirty="0" err="1">
                <a:cs typeface="Arial" charset="0"/>
                <a:sym typeface="Roboto"/>
              </a:rPr>
              <a:t>Отчеты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по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дебиторской</a:t>
            </a:r>
            <a:r>
              <a:rPr lang="en-US" sz="1012" dirty="0">
                <a:cs typeface="Arial" charset="0"/>
                <a:sym typeface="Roboto"/>
              </a:rPr>
              <a:t> и </a:t>
            </a:r>
            <a:r>
              <a:rPr lang="en-US" sz="1012" dirty="0" err="1">
                <a:cs typeface="Arial" charset="0"/>
                <a:sym typeface="Roboto"/>
              </a:rPr>
              <a:t>кредиторской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задолженности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перед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поставщиками</a:t>
            </a:r>
            <a:r>
              <a:rPr lang="en-US" sz="1012" dirty="0">
                <a:cs typeface="Arial" charset="0"/>
                <a:sym typeface="Roboto"/>
              </a:rPr>
              <a:t>.</a:t>
            </a:r>
          </a:p>
          <a:p>
            <a:pPr>
              <a:buClr>
                <a:srgbClr val="F98634"/>
              </a:buClr>
              <a:defRPr/>
            </a:pPr>
            <a:endParaRPr sz="1012" dirty="0">
              <a:cs typeface="Arial" charset="0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Shape 518">
            <a:extLst>
              <a:ext uri="{FF2B5EF4-FFF2-40B4-BE49-F238E27FC236}">
                <a16:creationId xmlns:a16="http://schemas.microsoft.com/office/drawing/2014/main" id="{E9F37040-8307-44C0-BCC5-85B3DF40852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lIns="51420" tIns="25703" rIns="51420" bIns="25703" anchor="t">
            <a:no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buClr>
                <a:srgbClr val="FFFFFF"/>
              </a:buClr>
              <a:buSzPct val="25000"/>
            </a:pPr>
            <a:fld id="{40BFA4F4-9EF3-4E8F-8BE8-962B0B92C1FC}" type="slidenum">
              <a:rPr lang="en-US" altLang="ru-RU" sz="700" b="1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pPr>
                <a:buClr>
                  <a:srgbClr val="FFFFFF"/>
                </a:buClr>
                <a:buSzPct val="25000"/>
              </a:pPr>
              <a:t>51</a:t>
            </a:fld>
            <a:endParaRPr lang="en-US" altLang="ru-RU" sz="700" b="1">
              <a:solidFill>
                <a:srgbClr val="FFFFFF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19" name="Shape 519">
            <a:extLst>
              <a:ext uri="{FF2B5EF4-FFF2-40B4-BE49-F238E27FC236}">
                <a16:creationId xmlns:a16="http://schemas.microsoft.com/office/drawing/2014/main" id="{6F19064D-4A95-4B71-A621-FAB75CCD8E3C}"/>
              </a:ext>
            </a:extLst>
          </p:cNvPr>
          <p:cNvSpPr txBox="1"/>
          <p:nvPr/>
        </p:nvSpPr>
        <p:spPr>
          <a:xfrm>
            <a:off x="1450975" y="222250"/>
            <a:ext cx="3956050" cy="307975"/>
          </a:xfrm>
          <a:prstGeom prst="rect">
            <a:avLst/>
          </a:prstGeom>
          <a:noFill/>
          <a:ln>
            <a:noFill/>
          </a:ln>
        </p:spPr>
        <p:txBody>
          <a:bodyPr lIns="51420" tIns="25703" rIns="51420" bIns="25703"/>
          <a:lstStyle>
            <a:defPPr>
              <a:defRPr lang="en-US"/>
            </a:defPPr>
            <a:lvl1pPr algn="ctr">
              <a:lnSpc>
                <a:spcPct val="114000"/>
              </a:lnSpc>
              <a:buClr>
                <a:srgbClr val="E36C09"/>
              </a:buClr>
              <a:buSzPct val="25000"/>
              <a:defRPr sz="5400" b="1">
                <a:solidFill>
                  <a:srgbClr val="0070C0"/>
                </a:solidFill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z="1518" dirty="0" err="1">
                <a:solidFill>
                  <a:srgbClr val="F98634"/>
                </a:solidFill>
                <a:sym typeface="Calibri"/>
              </a:rPr>
              <a:t>Подомовой</a:t>
            </a:r>
            <a:r>
              <a:rPr lang="en-US" sz="1518" dirty="0">
                <a:solidFill>
                  <a:srgbClr val="F98634"/>
                </a:solidFill>
                <a:sym typeface="Calibri"/>
              </a:rPr>
              <a:t> </a:t>
            </a:r>
            <a:r>
              <a:rPr lang="en-US" sz="1518" dirty="0" err="1">
                <a:solidFill>
                  <a:srgbClr val="F98634"/>
                </a:solidFill>
                <a:sym typeface="Calibri"/>
              </a:rPr>
              <a:t>учет</a:t>
            </a:r>
            <a:endParaRPr lang="en-US" sz="1518" dirty="0">
              <a:solidFill>
                <a:srgbClr val="F98634"/>
              </a:solidFill>
              <a:sym typeface="Calibri"/>
            </a:endParaRPr>
          </a:p>
        </p:txBody>
      </p:sp>
      <p:sp>
        <p:nvSpPr>
          <p:cNvPr id="521" name="Shape 521">
            <a:extLst>
              <a:ext uri="{FF2B5EF4-FFF2-40B4-BE49-F238E27FC236}">
                <a16:creationId xmlns:a16="http://schemas.microsoft.com/office/drawing/2014/main" id="{C513E53B-09E0-44F9-A65F-755D09EEA599}"/>
              </a:ext>
            </a:extLst>
          </p:cNvPr>
          <p:cNvSpPr txBox="1"/>
          <p:nvPr/>
        </p:nvSpPr>
        <p:spPr>
          <a:xfrm>
            <a:off x="350838" y="1211263"/>
            <a:ext cx="2927350" cy="1939925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51420" tIns="51420" rIns="51420" bIns="51420"/>
          <a:lstStyle>
            <a:defPPr>
              <a:defRPr lang="en-US"/>
            </a:defPPr>
            <a:lvl1pPr marL="571500" indent="-571500">
              <a:lnSpc>
                <a:spcPct val="150000"/>
              </a:lnSpc>
              <a:buClr>
                <a:srgbClr val="006B9E"/>
              </a:buClr>
              <a:buSzPct val="100000"/>
              <a:buFont typeface="Wingdings" panose="05000000000000000000" pitchFamily="2" charset="2"/>
              <a:buChar char="ü"/>
              <a:defRPr sz="3600"/>
            </a:lvl1pPr>
          </a:lstStyle>
          <a:p>
            <a:pPr marL="180975" indent="-180975">
              <a:buClr>
                <a:srgbClr val="F98634"/>
              </a:buClr>
              <a:defRPr/>
            </a:pPr>
            <a:r>
              <a:rPr lang="ru-RU" sz="1012" dirty="0">
                <a:cs typeface="Arial" charset="0"/>
                <a:sym typeface="Roboto"/>
              </a:rPr>
              <a:t>Р</a:t>
            </a:r>
            <a:r>
              <a:rPr lang="en-US" sz="1012" dirty="0" err="1">
                <a:cs typeface="Arial" charset="0"/>
                <a:sym typeface="Roboto"/>
              </a:rPr>
              <a:t>аспределение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затрат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на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услуги</a:t>
            </a:r>
            <a:r>
              <a:rPr lang="en-US" sz="1012" dirty="0">
                <a:cs typeface="Arial" charset="0"/>
                <a:sym typeface="Roboto"/>
              </a:rPr>
              <a:t> и </a:t>
            </a:r>
            <a:r>
              <a:rPr lang="en-US" sz="1012" dirty="0" err="1">
                <a:cs typeface="Arial" charset="0"/>
                <a:sym typeface="Roboto"/>
              </a:rPr>
              <a:t>материалы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по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домам</a:t>
            </a:r>
            <a:r>
              <a:rPr lang="en-US" sz="1012" dirty="0">
                <a:cs typeface="Arial" charset="0"/>
                <a:sym typeface="Roboto"/>
              </a:rPr>
              <a:t>, </a:t>
            </a:r>
            <a:r>
              <a:rPr lang="en-US" sz="1012" dirty="0" err="1">
                <a:cs typeface="Arial" charset="0"/>
                <a:sym typeface="Roboto"/>
              </a:rPr>
              <a:t>парковкам</a:t>
            </a:r>
            <a:r>
              <a:rPr lang="en-US" sz="1012" dirty="0">
                <a:cs typeface="Arial" charset="0"/>
                <a:sym typeface="Roboto"/>
              </a:rPr>
              <a:t> и </a:t>
            </a:r>
            <a:r>
              <a:rPr lang="en-US" sz="1012" dirty="0" err="1">
                <a:cs typeface="Arial" charset="0"/>
                <a:sym typeface="Roboto"/>
              </a:rPr>
              <a:t>прочим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объектам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учета</a:t>
            </a:r>
            <a:r>
              <a:rPr lang="en-US" sz="1012" dirty="0">
                <a:cs typeface="Arial" charset="0"/>
                <a:sym typeface="Roboto"/>
              </a:rPr>
              <a:t>;</a:t>
            </a:r>
          </a:p>
          <a:p>
            <a:pPr marL="180975" indent="-180975">
              <a:buClr>
                <a:srgbClr val="F98634"/>
              </a:buClr>
              <a:defRPr/>
            </a:pPr>
            <a:r>
              <a:rPr lang="en-US" sz="1012" dirty="0" err="1">
                <a:cs typeface="Arial" charset="0"/>
                <a:sym typeface="Roboto"/>
              </a:rPr>
              <a:t>Множество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способов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распределения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затрат</a:t>
            </a:r>
            <a:r>
              <a:rPr lang="en-US" sz="1012" dirty="0">
                <a:cs typeface="Arial" charset="0"/>
                <a:sym typeface="Roboto"/>
              </a:rPr>
              <a:t>:</a:t>
            </a:r>
          </a:p>
          <a:p>
            <a:pPr marL="514259" lvl="1" indent="-171420">
              <a:lnSpc>
                <a:spcPct val="125000"/>
              </a:lnSpc>
              <a:buClr>
                <a:srgbClr val="F98634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ru-RU" sz="1012" dirty="0">
                <a:solidFill>
                  <a:schemeClr val="dk1"/>
                </a:solidFill>
                <a:ea typeface="Roboto"/>
                <a:cs typeface="Roboto"/>
                <a:sym typeface="Roboto"/>
              </a:rPr>
              <a:t>П</a:t>
            </a:r>
            <a:r>
              <a:rPr lang="en-US" sz="1012" dirty="0">
                <a:solidFill>
                  <a:schemeClr val="dk1"/>
                </a:solidFill>
                <a:ea typeface="Roboto"/>
                <a:cs typeface="Roboto"/>
                <a:sym typeface="Roboto"/>
              </a:rPr>
              <a:t>о </a:t>
            </a:r>
            <a:r>
              <a:rPr lang="en-US" sz="1012" dirty="0" err="1">
                <a:solidFill>
                  <a:schemeClr val="dk1"/>
                </a:solidFill>
                <a:ea typeface="Roboto"/>
                <a:cs typeface="Roboto"/>
                <a:sym typeface="Roboto"/>
              </a:rPr>
              <a:t>лицевым</a:t>
            </a:r>
            <a:r>
              <a:rPr lang="en-US" sz="1012" dirty="0">
                <a:solidFill>
                  <a:schemeClr val="dk1"/>
                </a:solidFill>
                <a:ea typeface="Roboto"/>
                <a:cs typeface="Roboto"/>
                <a:sym typeface="Roboto"/>
              </a:rPr>
              <a:t> </a:t>
            </a:r>
            <a:r>
              <a:rPr lang="en-US" sz="1012" dirty="0" err="1">
                <a:solidFill>
                  <a:schemeClr val="dk1"/>
                </a:solidFill>
                <a:ea typeface="Roboto"/>
                <a:cs typeface="Roboto"/>
                <a:sym typeface="Roboto"/>
              </a:rPr>
              <a:t>счетам</a:t>
            </a:r>
            <a:r>
              <a:rPr lang="en-US" sz="1012" dirty="0">
                <a:solidFill>
                  <a:schemeClr val="dk1"/>
                </a:solidFill>
                <a:ea typeface="Roboto"/>
                <a:cs typeface="Roboto"/>
                <a:sym typeface="Roboto"/>
              </a:rPr>
              <a:t>;</a:t>
            </a:r>
          </a:p>
          <a:p>
            <a:pPr marL="514259" lvl="1" indent="-171420">
              <a:lnSpc>
                <a:spcPct val="125000"/>
              </a:lnSpc>
              <a:buClr>
                <a:srgbClr val="F98634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ru-RU" sz="1012" dirty="0">
                <a:solidFill>
                  <a:schemeClr val="dk1"/>
                </a:solidFill>
                <a:ea typeface="Roboto"/>
                <a:cs typeface="Roboto"/>
                <a:sym typeface="Roboto"/>
              </a:rPr>
              <a:t>П</a:t>
            </a:r>
            <a:r>
              <a:rPr lang="en-US" sz="1012" dirty="0">
                <a:solidFill>
                  <a:schemeClr val="dk1"/>
                </a:solidFill>
                <a:ea typeface="Roboto"/>
                <a:cs typeface="Roboto"/>
                <a:sym typeface="Roboto"/>
              </a:rPr>
              <a:t>о </a:t>
            </a:r>
            <a:r>
              <a:rPr lang="en-US" sz="1012" dirty="0" err="1">
                <a:solidFill>
                  <a:schemeClr val="dk1"/>
                </a:solidFill>
                <a:ea typeface="Roboto"/>
                <a:cs typeface="Roboto"/>
                <a:sym typeface="Roboto"/>
              </a:rPr>
              <a:t>количеству</a:t>
            </a:r>
            <a:r>
              <a:rPr lang="en-US" sz="1012" dirty="0">
                <a:solidFill>
                  <a:schemeClr val="dk1"/>
                </a:solidFill>
                <a:ea typeface="Roboto"/>
                <a:cs typeface="Roboto"/>
                <a:sym typeface="Roboto"/>
              </a:rPr>
              <a:t> </a:t>
            </a:r>
            <a:r>
              <a:rPr lang="en-US" sz="1012" dirty="0" err="1">
                <a:solidFill>
                  <a:schemeClr val="dk1"/>
                </a:solidFill>
                <a:ea typeface="Roboto"/>
                <a:cs typeface="Roboto"/>
                <a:sym typeface="Roboto"/>
              </a:rPr>
              <a:t>домов</a:t>
            </a:r>
            <a:r>
              <a:rPr lang="en-US" sz="1012" dirty="0">
                <a:solidFill>
                  <a:schemeClr val="dk1"/>
                </a:solidFill>
                <a:ea typeface="Roboto"/>
                <a:cs typeface="Roboto"/>
                <a:sym typeface="Roboto"/>
              </a:rPr>
              <a:t>;</a:t>
            </a:r>
          </a:p>
          <a:p>
            <a:pPr marL="514259" lvl="1" indent="-171420">
              <a:lnSpc>
                <a:spcPct val="125000"/>
              </a:lnSpc>
              <a:buClr>
                <a:srgbClr val="F98634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ru-RU" sz="1012" dirty="0">
                <a:solidFill>
                  <a:schemeClr val="dk1"/>
                </a:solidFill>
                <a:ea typeface="Roboto"/>
                <a:cs typeface="Roboto"/>
                <a:sym typeface="Roboto"/>
              </a:rPr>
              <a:t>П</a:t>
            </a:r>
            <a:r>
              <a:rPr lang="en-US" sz="1012" dirty="0">
                <a:solidFill>
                  <a:schemeClr val="dk1"/>
                </a:solidFill>
                <a:ea typeface="Roboto"/>
                <a:cs typeface="Roboto"/>
                <a:sym typeface="Roboto"/>
              </a:rPr>
              <a:t>о </a:t>
            </a:r>
            <a:r>
              <a:rPr lang="en-US" sz="1012" dirty="0" err="1">
                <a:solidFill>
                  <a:schemeClr val="dk1"/>
                </a:solidFill>
                <a:ea typeface="Roboto"/>
                <a:cs typeface="Roboto"/>
                <a:sym typeface="Roboto"/>
              </a:rPr>
              <a:t>площади</a:t>
            </a:r>
            <a:r>
              <a:rPr lang="en-US" sz="1012" dirty="0">
                <a:solidFill>
                  <a:schemeClr val="dk1"/>
                </a:solidFill>
                <a:ea typeface="Roboto"/>
                <a:cs typeface="Roboto"/>
                <a:sym typeface="Roboto"/>
              </a:rPr>
              <a:t>;</a:t>
            </a:r>
          </a:p>
          <a:p>
            <a:pPr marL="514259" lvl="1" indent="-171420">
              <a:lnSpc>
                <a:spcPct val="125000"/>
              </a:lnSpc>
              <a:buClr>
                <a:srgbClr val="F98634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ru-RU" sz="1012" dirty="0">
                <a:solidFill>
                  <a:schemeClr val="dk1"/>
                </a:solidFill>
                <a:ea typeface="Roboto"/>
                <a:cs typeface="Roboto"/>
                <a:sym typeface="Roboto"/>
              </a:rPr>
              <a:t>П</a:t>
            </a:r>
            <a:r>
              <a:rPr lang="en-US" sz="1012" dirty="0">
                <a:solidFill>
                  <a:schemeClr val="dk1"/>
                </a:solidFill>
                <a:ea typeface="Roboto"/>
                <a:cs typeface="Roboto"/>
                <a:sym typeface="Roboto"/>
              </a:rPr>
              <a:t>о </a:t>
            </a:r>
            <a:r>
              <a:rPr lang="en-US" sz="1012" dirty="0" err="1">
                <a:solidFill>
                  <a:schemeClr val="dk1"/>
                </a:solidFill>
                <a:ea typeface="Roboto"/>
                <a:cs typeface="Roboto"/>
                <a:sym typeface="Roboto"/>
              </a:rPr>
              <a:t>количеству</a:t>
            </a:r>
            <a:r>
              <a:rPr lang="en-US" sz="1012" dirty="0">
                <a:solidFill>
                  <a:schemeClr val="dk1"/>
                </a:solidFill>
                <a:ea typeface="Roboto"/>
                <a:cs typeface="Roboto"/>
                <a:sym typeface="Roboto"/>
              </a:rPr>
              <a:t> </a:t>
            </a:r>
            <a:r>
              <a:rPr lang="en-US" sz="1012" dirty="0" err="1">
                <a:solidFill>
                  <a:schemeClr val="dk1"/>
                </a:solidFill>
                <a:ea typeface="Roboto"/>
                <a:cs typeface="Roboto"/>
                <a:sym typeface="Roboto"/>
              </a:rPr>
              <a:t>проживающих</a:t>
            </a:r>
            <a:r>
              <a:rPr lang="en-US" sz="1012" dirty="0">
                <a:solidFill>
                  <a:schemeClr val="dk1"/>
                </a:solidFill>
                <a:ea typeface="Roboto"/>
                <a:cs typeface="Roboto"/>
                <a:sym typeface="Roboto"/>
              </a:rPr>
              <a:t>;</a:t>
            </a:r>
          </a:p>
          <a:p>
            <a:pPr marL="514259" lvl="1" indent="-171420">
              <a:lnSpc>
                <a:spcPct val="125000"/>
              </a:lnSpc>
              <a:buClr>
                <a:srgbClr val="F98634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ru-RU" sz="1012" dirty="0">
                <a:solidFill>
                  <a:schemeClr val="dk1"/>
                </a:solidFill>
                <a:ea typeface="Roboto"/>
                <a:cs typeface="Roboto"/>
                <a:sym typeface="Roboto"/>
              </a:rPr>
              <a:t>А</a:t>
            </a:r>
            <a:r>
              <a:rPr lang="en-US" sz="1012" dirty="0">
                <a:solidFill>
                  <a:schemeClr val="dk1"/>
                </a:solidFill>
                <a:ea typeface="Roboto"/>
                <a:cs typeface="Roboto"/>
                <a:sym typeface="Roboto"/>
              </a:rPr>
              <a:t> </a:t>
            </a:r>
            <a:r>
              <a:rPr lang="en-US" sz="1012" dirty="0" err="1">
                <a:solidFill>
                  <a:schemeClr val="dk1"/>
                </a:solidFill>
                <a:ea typeface="Roboto"/>
                <a:cs typeface="Roboto"/>
                <a:sym typeface="Roboto"/>
              </a:rPr>
              <a:t>также</a:t>
            </a:r>
            <a:r>
              <a:rPr lang="en-US" sz="1012" dirty="0">
                <a:solidFill>
                  <a:schemeClr val="dk1"/>
                </a:solidFill>
                <a:ea typeface="Roboto"/>
                <a:cs typeface="Roboto"/>
                <a:sym typeface="Roboto"/>
              </a:rPr>
              <a:t> </a:t>
            </a:r>
            <a:r>
              <a:rPr lang="en-US" sz="1012" dirty="0" err="1">
                <a:solidFill>
                  <a:schemeClr val="dk1"/>
                </a:solidFill>
                <a:ea typeface="Roboto"/>
                <a:cs typeface="Roboto"/>
                <a:sym typeface="Roboto"/>
              </a:rPr>
              <a:t>по</a:t>
            </a:r>
            <a:r>
              <a:rPr lang="en-US" sz="1012" dirty="0">
                <a:solidFill>
                  <a:schemeClr val="dk1"/>
                </a:solidFill>
                <a:ea typeface="Roboto"/>
                <a:cs typeface="Roboto"/>
                <a:sym typeface="Roboto"/>
              </a:rPr>
              <a:t> </a:t>
            </a:r>
            <a:r>
              <a:rPr lang="en-US" sz="1012" dirty="0" err="1">
                <a:solidFill>
                  <a:schemeClr val="dk1"/>
                </a:solidFill>
                <a:ea typeface="Roboto"/>
                <a:cs typeface="Roboto"/>
                <a:sym typeface="Roboto"/>
              </a:rPr>
              <a:t>любой</a:t>
            </a:r>
            <a:r>
              <a:rPr lang="en-US" sz="1012" dirty="0">
                <a:solidFill>
                  <a:schemeClr val="dk1"/>
                </a:solidFill>
                <a:ea typeface="Roboto"/>
                <a:cs typeface="Roboto"/>
                <a:sym typeface="Roboto"/>
              </a:rPr>
              <a:t> </a:t>
            </a:r>
            <a:r>
              <a:rPr lang="en-US" sz="1012" dirty="0" err="1">
                <a:solidFill>
                  <a:schemeClr val="dk1"/>
                </a:solidFill>
                <a:ea typeface="Roboto"/>
                <a:cs typeface="Roboto"/>
                <a:sym typeface="Roboto"/>
              </a:rPr>
              <a:t>другой</a:t>
            </a:r>
            <a:r>
              <a:rPr lang="en-US" sz="1012" dirty="0">
                <a:solidFill>
                  <a:schemeClr val="dk1"/>
                </a:solidFill>
                <a:ea typeface="Roboto"/>
                <a:cs typeface="Roboto"/>
                <a:sym typeface="Roboto"/>
              </a:rPr>
              <a:t> </a:t>
            </a:r>
            <a:r>
              <a:rPr lang="en-US" sz="1012" dirty="0" err="1">
                <a:solidFill>
                  <a:schemeClr val="dk1"/>
                </a:solidFill>
                <a:ea typeface="Roboto"/>
                <a:cs typeface="Roboto"/>
                <a:sym typeface="Roboto"/>
              </a:rPr>
              <a:t>количественной</a:t>
            </a:r>
            <a:r>
              <a:rPr lang="en-US" sz="1012" dirty="0">
                <a:solidFill>
                  <a:schemeClr val="dk1"/>
                </a:solidFill>
                <a:ea typeface="Roboto"/>
                <a:cs typeface="Roboto"/>
                <a:sym typeface="Roboto"/>
              </a:rPr>
              <a:t> </a:t>
            </a:r>
            <a:r>
              <a:rPr lang="en-US" sz="1012" dirty="0" err="1">
                <a:solidFill>
                  <a:schemeClr val="dk1"/>
                </a:solidFill>
                <a:ea typeface="Roboto"/>
                <a:cs typeface="Roboto"/>
                <a:sym typeface="Roboto"/>
              </a:rPr>
              <a:t>характеристике</a:t>
            </a:r>
            <a:r>
              <a:rPr lang="en-US" sz="1012" dirty="0">
                <a:solidFill>
                  <a:schemeClr val="dk1"/>
                </a:solidFill>
                <a:ea typeface="Roboto"/>
                <a:cs typeface="Roboto"/>
                <a:sym typeface="Roboto"/>
              </a:rPr>
              <a:t>, </a:t>
            </a:r>
            <a:r>
              <a:rPr lang="en-US" sz="1012" dirty="0" err="1">
                <a:solidFill>
                  <a:schemeClr val="dk1"/>
                </a:solidFill>
                <a:ea typeface="Roboto"/>
                <a:cs typeface="Roboto"/>
                <a:sym typeface="Roboto"/>
              </a:rPr>
              <a:t>привязанной</a:t>
            </a:r>
            <a:r>
              <a:rPr lang="en-US" sz="1012" dirty="0">
                <a:solidFill>
                  <a:schemeClr val="dk1"/>
                </a:solidFill>
                <a:ea typeface="Roboto"/>
                <a:cs typeface="Roboto"/>
                <a:sym typeface="Roboto"/>
              </a:rPr>
              <a:t> к </a:t>
            </a:r>
            <a:r>
              <a:rPr lang="en-US" sz="1012" dirty="0" err="1">
                <a:solidFill>
                  <a:schemeClr val="dk1"/>
                </a:solidFill>
                <a:ea typeface="Roboto"/>
                <a:cs typeface="Roboto"/>
                <a:sym typeface="Roboto"/>
              </a:rPr>
              <a:t>объекту</a:t>
            </a:r>
            <a:r>
              <a:rPr lang="en-US" sz="1012" dirty="0">
                <a:solidFill>
                  <a:schemeClr val="dk1"/>
                </a:solidFill>
                <a:ea typeface="Roboto"/>
                <a:cs typeface="Roboto"/>
                <a:sym typeface="Roboto"/>
              </a:rPr>
              <a:t> </a:t>
            </a:r>
            <a:r>
              <a:rPr lang="en-US" sz="1012" dirty="0" err="1">
                <a:solidFill>
                  <a:schemeClr val="dk1"/>
                </a:solidFill>
                <a:ea typeface="Roboto"/>
                <a:cs typeface="Roboto"/>
                <a:sym typeface="Roboto"/>
              </a:rPr>
              <a:t>учета</a:t>
            </a:r>
            <a:r>
              <a:rPr lang="en-US" sz="1012" dirty="0">
                <a:solidFill>
                  <a:schemeClr val="dk1"/>
                </a:solidFill>
                <a:ea typeface="Roboto"/>
                <a:cs typeface="Roboto"/>
                <a:sym typeface="Roboto"/>
              </a:rPr>
              <a:t>;</a:t>
            </a:r>
          </a:p>
          <a:p>
            <a:pPr marL="180975" indent="-180975">
              <a:buClr>
                <a:srgbClr val="F98634"/>
              </a:buClr>
              <a:defRPr/>
            </a:pPr>
            <a:r>
              <a:rPr lang="en-US" sz="1012" dirty="0" err="1">
                <a:cs typeface="Arial" charset="0"/>
                <a:sym typeface="Roboto"/>
              </a:rPr>
              <a:t>Формирование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актов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по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выполненным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работам</a:t>
            </a:r>
            <a:r>
              <a:rPr lang="ru-RU" sz="1012" dirty="0">
                <a:cs typeface="Arial" charset="0"/>
                <a:sym typeface="Roboto"/>
              </a:rPr>
              <a:t>.</a:t>
            </a:r>
            <a:endParaRPr lang="en-US" sz="1012" dirty="0">
              <a:cs typeface="Arial" charset="0"/>
              <a:sym typeface="Roboto"/>
            </a:endParaRPr>
          </a:p>
          <a:p>
            <a:pPr>
              <a:defRPr/>
            </a:pPr>
            <a:endParaRPr sz="1012" dirty="0">
              <a:cs typeface="Arial" charset="0"/>
            </a:endParaRPr>
          </a:p>
        </p:txBody>
      </p:sp>
      <p:sp>
        <p:nvSpPr>
          <p:cNvPr id="522" name="Shape 522">
            <a:extLst>
              <a:ext uri="{FF2B5EF4-FFF2-40B4-BE49-F238E27FC236}">
                <a16:creationId xmlns:a16="http://schemas.microsoft.com/office/drawing/2014/main" id="{909636D2-8CAA-44DF-8708-ACD0E048C25A}"/>
              </a:ext>
            </a:extLst>
          </p:cNvPr>
          <p:cNvSpPr txBox="1"/>
          <p:nvPr/>
        </p:nvSpPr>
        <p:spPr>
          <a:xfrm>
            <a:off x="3605213" y="1203325"/>
            <a:ext cx="2909887" cy="1690688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51420" tIns="51420" rIns="51420" bIns="51420"/>
          <a:lstStyle/>
          <a:p>
            <a:pPr marL="160706" indent="-160706">
              <a:lnSpc>
                <a:spcPct val="150000"/>
              </a:lnSpc>
              <a:buClr>
                <a:srgbClr val="F98634"/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en-US" sz="1012" dirty="0" err="1">
                <a:cs typeface="Arial" charset="0"/>
                <a:sym typeface="Roboto"/>
              </a:rPr>
              <a:t>Аналитика</a:t>
            </a:r>
            <a:r>
              <a:rPr lang="en-US" sz="1012" dirty="0">
                <a:cs typeface="Arial" charset="0"/>
                <a:sym typeface="Roboto"/>
              </a:rPr>
              <a:t> (</a:t>
            </a:r>
            <a:r>
              <a:rPr lang="en-US" sz="1012" dirty="0" err="1">
                <a:cs typeface="Arial" charset="0"/>
                <a:sym typeface="Roboto"/>
              </a:rPr>
              <a:t>отчеты</a:t>
            </a:r>
            <a:r>
              <a:rPr lang="en-US" sz="1012" dirty="0">
                <a:cs typeface="Arial" charset="0"/>
                <a:sym typeface="Roboto"/>
              </a:rPr>
              <a:t>) </a:t>
            </a:r>
            <a:r>
              <a:rPr lang="en-US" sz="1012" dirty="0" err="1">
                <a:cs typeface="Arial" charset="0"/>
                <a:sym typeface="Roboto"/>
              </a:rPr>
              <a:t>доходов</a:t>
            </a:r>
            <a:r>
              <a:rPr lang="en-US" sz="1012" dirty="0">
                <a:cs typeface="Arial" charset="0"/>
                <a:sym typeface="Roboto"/>
              </a:rPr>
              <a:t> и </a:t>
            </a:r>
            <a:r>
              <a:rPr lang="en-US" sz="1012" dirty="0" err="1">
                <a:cs typeface="Arial" charset="0"/>
                <a:sym typeface="Roboto"/>
              </a:rPr>
              <a:t>расходов</a:t>
            </a:r>
            <a:r>
              <a:rPr lang="en-US" sz="1012" dirty="0">
                <a:cs typeface="Arial" charset="0"/>
                <a:sym typeface="Roboto"/>
              </a:rPr>
              <a:t> в </a:t>
            </a:r>
            <a:r>
              <a:rPr lang="en-US" sz="1012" dirty="0" err="1">
                <a:cs typeface="Arial" charset="0"/>
                <a:sym typeface="Roboto"/>
              </a:rPr>
              <a:t>разрезе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домов</a:t>
            </a:r>
            <a:r>
              <a:rPr lang="en-US" sz="1012" dirty="0">
                <a:cs typeface="Arial" charset="0"/>
                <a:sym typeface="Roboto"/>
              </a:rPr>
              <a:t>;</a:t>
            </a:r>
          </a:p>
          <a:p>
            <a:pPr marL="160706" indent="-160706">
              <a:lnSpc>
                <a:spcPct val="150000"/>
              </a:lnSpc>
              <a:buClr>
                <a:srgbClr val="F98634"/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en-US" sz="1012" dirty="0" err="1">
                <a:cs typeface="Arial" charset="0"/>
                <a:sym typeface="Roboto"/>
              </a:rPr>
              <a:t>Отчеты</a:t>
            </a:r>
            <a:r>
              <a:rPr lang="en-US" sz="1012" dirty="0">
                <a:cs typeface="Arial" charset="0"/>
                <a:sym typeface="Roboto"/>
              </a:rPr>
              <a:t>:</a:t>
            </a:r>
          </a:p>
          <a:p>
            <a:pPr marL="514259" lvl="1" indent="-171420">
              <a:lnSpc>
                <a:spcPct val="150000"/>
              </a:lnSpc>
              <a:buClr>
                <a:srgbClr val="F98634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ru-RU" sz="1012" dirty="0">
                <a:solidFill>
                  <a:schemeClr val="dk1"/>
                </a:solidFill>
                <a:ea typeface="Roboto"/>
                <a:cs typeface="Roboto"/>
                <a:sym typeface="Roboto"/>
              </a:rPr>
              <a:t>О</a:t>
            </a:r>
            <a:r>
              <a:rPr lang="en-US" sz="1012" dirty="0" err="1">
                <a:solidFill>
                  <a:schemeClr val="dk1"/>
                </a:solidFill>
                <a:ea typeface="Roboto"/>
                <a:cs typeface="Roboto"/>
                <a:sym typeface="Roboto"/>
              </a:rPr>
              <a:t>тчеты</a:t>
            </a:r>
            <a:r>
              <a:rPr lang="en-US" sz="1012" dirty="0">
                <a:solidFill>
                  <a:schemeClr val="dk1"/>
                </a:solidFill>
                <a:ea typeface="Roboto"/>
                <a:cs typeface="Roboto"/>
                <a:sym typeface="Roboto"/>
              </a:rPr>
              <a:t> </a:t>
            </a:r>
            <a:r>
              <a:rPr lang="en-US" sz="1012" dirty="0" err="1">
                <a:solidFill>
                  <a:schemeClr val="dk1"/>
                </a:solidFill>
                <a:ea typeface="Roboto"/>
                <a:cs typeface="Roboto"/>
                <a:sym typeface="Roboto"/>
              </a:rPr>
              <a:t>по</a:t>
            </a:r>
            <a:r>
              <a:rPr lang="en-US" sz="1012" dirty="0">
                <a:solidFill>
                  <a:schemeClr val="dk1"/>
                </a:solidFill>
                <a:ea typeface="Roboto"/>
                <a:cs typeface="Roboto"/>
                <a:sym typeface="Roboto"/>
              </a:rPr>
              <a:t> </a:t>
            </a:r>
            <a:r>
              <a:rPr lang="en-US" sz="1012" dirty="0" err="1">
                <a:solidFill>
                  <a:schemeClr val="dk1"/>
                </a:solidFill>
                <a:ea typeface="Roboto"/>
                <a:cs typeface="Roboto"/>
                <a:sym typeface="Roboto"/>
              </a:rPr>
              <a:t>подомовым</a:t>
            </a:r>
            <a:r>
              <a:rPr lang="en-US" sz="1012" dirty="0">
                <a:solidFill>
                  <a:schemeClr val="dk1"/>
                </a:solidFill>
                <a:ea typeface="Roboto"/>
                <a:cs typeface="Roboto"/>
                <a:sym typeface="Roboto"/>
              </a:rPr>
              <a:t> </a:t>
            </a:r>
            <a:r>
              <a:rPr lang="en-US" sz="1012" dirty="0" err="1">
                <a:solidFill>
                  <a:schemeClr val="dk1"/>
                </a:solidFill>
                <a:ea typeface="Roboto"/>
                <a:cs typeface="Roboto"/>
                <a:sym typeface="Roboto"/>
              </a:rPr>
              <a:t>затратам</a:t>
            </a:r>
            <a:r>
              <a:rPr lang="ru-RU" sz="1012" dirty="0">
                <a:solidFill>
                  <a:schemeClr val="dk1"/>
                </a:solidFill>
                <a:ea typeface="Roboto"/>
                <a:cs typeface="Roboto"/>
                <a:sym typeface="Roboto"/>
              </a:rPr>
              <a:t>;</a:t>
            </a:r>
            <a:endParaRPr lang="en-US" sz="1012" dirty="0">
              <a:solidFill>
                <a:schemeClr val="dk1"/>
              </a:solidFill>
              <a:ea typeface="Roboto"/>
              <a:cs typeface="Roboto"/>
              <a:sym typeface="Roboto"/>
            </a:endParaRPr>
          </a:p>
          <a:p>
            <a:pPr marL="514259" lvl="1" indent="-171420">
              <a:lnSpc>
                <a:spcPct val="150000"/>
              </a:lnSpc>
              <a:buClr>
                <a:srgbClr val="F98634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ru-RU" sz="1012" dirty="0">
                <a:solidFill>
                  <a:schemeClr val="dk1"/>
                </a:solidFill>
                <a:ea typeface="Roboto"/>
                <a:cs typeface="Roboto"/>
                <a:sym typeface="Roboto"/>
              </a:rPr>
              <a:t>П</a:t>
            </a:r>
            <a:r>
              <a:rPr lang="en-US" sz="1012" dirty="0" err="1">
                <a:solidFill>
                  <a:schemeClr val="dk1"/>
                </a:solidFill>
                <a:ea typeface="Roboto"/>
                <a:cs typeface="Roboto"/>
                <a:sym typeface="Roboto"/>
              </a:rPr>
              <a:t>лан-фактный</a:t>
            </a:r>
            <a:r>
              <a:rPr lang="en-US" sz="1012" dirty="0">
                <a:solidFill>
                  <a:schemeClr val="dk1"/>
                </a:solidFill>
                <a:ea typeface="Roboto"/>
                <a:cs typeface="Roboto"/>
                <a:sym typeface="Roboto"/>
              </a:rPr>
              <a:t> </a:t>
            </a:r>
            <a:r>
              <a:rPr lang="en-US" sz="1012" dirty="0" err="1">
                <a:solidFill>
                  <a:schemeClr val="dk1"/>
                </a:solidFill>
                <a:ea typeface="Roboto"/>
                <a:cs typeface="Roboto"/>
                <a:sym typeface="Roboto"/>
              </a:rPr>
              <a:t>анализ</a:t>
            </a:r>
            <a:r>
              <a:rPr lang="en-US" sz="1012" dirty="0">
                <a:solidFill>
                  <a:schemeClr val="dk1"/>
                </a:solidFill>
                <a:ea typeface="Roboto"/>
                <a:cs typeface="Roboto"/>
                <a:sym typeface="Roboto"/>
              </a:rPr>
              <a:t> </a:t>
            </a:r>
            <a:r>
              <a:rPr lang="en-US" sz="1012" dirty="0" err="1">
                <a:solidFill>
                  <a:schemeClr val="dk1"/>
                </a:solidFill>
                <a:ea typeface="Roboto"/>
                <a:cs typeface="Roboto"/>
                <a:sym typeface="Roboto"/>
              </a:rPr>
              <a:t>подомовых</a:t>
            </a:r>
            <a:r>
              <a:rPr lang="en-US" sz="1012" dirty="0">
                <a:solidFill>
                  <a:schemeClr val="dk1"/>
                </a:solidFill>
                <a:ea typeface="Roboto"/>
                <a:cs typeface="Roboto"/>
                <a:sym typeface="Roboto"/>
              </a:rPr>
              <a:t> </a:t>
            </a:r>
            <a:r>
              <a:rPr lang="en-US" sz="1012" dirty="0" err="1">
                <a:solidFill>
                  <a:schemeClr val="dk1"/>
                </a:solidFill>
                <a:ea typeface="Roboto"/>
                <a:cs typeface="Roboto"/>
                <a:sym typeface="Roboto"/>
              </a:rPr>
              <a:t>затрат</a:t>
            </a:r>
            <a:r>
              <a:rPr lang="ru-RU" sz="1012" dirty="0">
                <a:solidFill>
                  <a:schemeClr val="dk1"/>
                </a:solidFill>
                <a:ea typeface="Roboto"/>
                <a:cs typeface="Roboto"/>
                <a:sym typeface="Roboto"/>
              </a:rPr>
              <a:t>;</a:t>
            </a:r>
            <a:endParaRPr lang="en-US" sz="1012" dirty="0">
              <a:solidFill>
                <a:schemeClr val="dk1"/>
              </a:solidFill>
              <a:ea typeface="Roboto"/>
              <a:cs typeface="Roboto"/>
              <a:sym typeface="Roboto"/>
            </a:endParaRPr>
          </a:p>
          <a:p>
            <a:pPr marL="514259" lvl="1" indent="-171420">
              <a:lnSpc>
                <a:spcPct val="150000"/>
              </a:lnSpc>
              <a:buClr>
                <a:srgbClr val="F98634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ru-RU" sz="1012" dirty="0">
                <a:solidFill>
                  <a:schemeClr val="dk1"/>
                </a:solidFill>
                <a:ea typeface="Roboto"/>
                <a:cs typeface="Roboto"/>
                <a:sym typeface="Roboto"/>
              </a:rPr>
              <a:t>А</a:t>
            </a:r>
            <a:r>
              <a:rPr lang="en-US" sz="1012" dirty="0" err="1">
                <a:solidFill>
                  <a:schemeClr val="dk1"/>
                </a:solidFill>
                <a:ea typeface="Roboto"/>
                <a:cs typeface="Roboto"/>
                <a:sym typeface="Roboto"/>
              </a:rPr>
              <a:t>нализ</a:t>
            </a:r>
            <a:r>
              <a:rPr lang="en-US" sz="1012" dirty="0">
                <a:solidFill>
                  <a:schemeClr val="dk1"/>
                </a:solidFill>
                <a:ea typeface="Roboto"/>
                <a:cs typeface="Roboto"/>
                <a:sym typeface="Roboto"/>
              </a:rPr>
              <a:t> </a:t>
            </a:r>
            <a:r>
              <a:rPr lang="en-US" sz="1012" dirty="0" err="1">
                <a:solidFill>
                  <a:schemeClr val="dk1"/>
                </a:solidFill>
                <a:ea typeface="Roboto"/>
                <a:cs typeface="Roboto"/>
                <a:sym typeface="Roboto"/>
              </a:rPr>
              <a:t>подомовых</a:t>
            </a:r>
            <a:r>
              <a:rPr lang="en-US" sz="1012" dirty="0">
                <a:solidFill>
                  <a:schemeClr val="dk1"/>
                </a:solidFill>
                <a:ea typeface="Roboto"/>
                <a:cs typeface="Roboto"/>
                <a:sym typeface="Roboto"/>
              </a:rPr>
              <a:t> </a:t>
            </a:r>
            <a:r>
              <a:rPr lang="en-US" sz="1012" dirty="0" err="1">
                <a:solidFill>
                  <a:schemeClr val="dk1"/>
                </a:solidFill>
                <a:ea typeface="Roboto"/>
                <a:cs typeface="Roboto"/>
                <a:sym typeface="Roboto"/>
              </a:rPr>
              <a:t>затрат</a:t>
            </a:r>
            <a:r>
              <a:rPr lang="ru-RU" sz="1012" dirty="0">
                <a:solidFill>
                  <a:schemeClr val="dk1"/>
                </a:solidFill>
                <a:ea typeface="Roboto"/>
                <a:cs typeface="Roboto"/>
                <a:sym typeface="Roboto"/>
              </a:rPr>
              <a:t>;</a:t>
            </a:r>
            <a:endParaRPr lang="en-US" sz="1012" dirty="0">
              <a:solidFill>
                <a:schemeClr val="dk1"/>
              </a:solidFill>
              <a:ea typeface="Roboto"/>
              <a:cs typeface="Roboto"/>
              <a:sym typeface="Roboto"/>
            </a:endParaRPr>
          </a:p>
          <a:p>
            <a:pPr marL="514259" lvl="1" indent="-171420">
              <a:lnSpc>
                <a:spcPct val="150000"/>
              </a:lnSpc>
              <a:buClr>
                <a:srgbClr val="F98634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012" dirty="0">
                <a:solidFill>
                  <a:schemeClr val="dk1"/>
                </a:solidFill>
                <a:ea typeface="Roboto"/>
                <a:cs typeface="Roboto"/>
                <a:sym typeface="Roboto"/>
              </a:rPr>
              <a:t>и </a:t>
            </a:r>
            <a:r>
              <a:rPr lang="en-US" sz="1012" dirty="0" err="1">
                <a:solidFill>
                  <a:schemeClr val="dk1"/>
                </a:solidFill>
                <a:ea typeface="Roboto"/>
                <a:cs typeface="Roboto"/>
                <a:sym typeface="Roboto"/>
              </a:rPr>
              <a:t>другие</a:t>
            </a:r>
            <a:r>
              <a:rPr lang="ru-RU" sz="1012" dirty="0">
                <a:solidFill>
                  <a:schemeClr val="dk1"/>
                </a:solidFill>
                <a:ea typeface="Roboto"/>
                <a:cs typeface="Roboto"/>
                <a:sym typeface="Roboto"/>
              </a:rPr>
              <a:t>.</a:t>
            </a:r>
            <a:endParaRPr lang="en-US" sz="1012" dirty="0">
              <a:solidFill>
                <a:schemeClr val="dk1"/>
              </a:solidFill>
              <a:ea typeface="Roboto"/>
              <a:cs typeface="Roboto"/>
              <a:sym typeface="Roboto"/>
            </a:endParaRPr>
          </a:p>
          <a:p>
            <a:pPr>
              <a:lnSpc>
                <a:spcPct val="150000"/>
              </a:lnSpc>
              <a:defRPr/>
            </a:pPr>
            <a:endParaRPr sz="2250" dirty="0">
              <a:cs typeface="Arial" charset="0"/>
            </a:endParaRP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34F7AADE-21AD-4B8D-8DDF-28EA96E1AA82}"/>
              </a:ext>
            </a:extLst>
          </p:cNvPr>
          <p:cNvCxnSpPr/>
          <p:nvPr/>
        </p:nvCxnSpPr>
        <p:spPr>
          <a:xfrm>
            <a:off x="3424238" y="1203325"/>
            <a:ext cx="0" cy="2854325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Shape 528">
            <a:extLst>
              <a:ext uri="{FF2B5EF4-FFF2-40B4-BE49-F238E27FC236}">
                <a16:creationId xmlns:a16="http://schemas.microsoft.com/office/drawing/2014/main" id="{0E6AADE2-3C81-430D-A3B5-BB462DC9A0E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lIns="51420" tIns="25703" rIns="51420" bIns="25703" anchor="t">
            <a:no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buClr>
                <a:srgbClr val="FFFFFF"/>
              </a:buClr>
              <a:buSzPct val="25000"/>
            </a:pPr>
            <a:fld id="{912561FE-66C9-4864-BE04-F8FDBDB8232E}" type="slidenum">
              <a:rPr lang="en-US" altLang="ru-RU" sz="700" b="1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pPr>
                <a:buClr>
                  <a:srgbClr val="FFFFFF"/>
                </a:buClr>
                <a:buSzPct val="25000"/>
              </a:pPr>
              <a:t>52</a:t>
            </a:fld>
            <a:endParaRPr lang="en-US" altLang="ru-RU" sz="700" b="1">
              <a:solidFill>
                <a:srgbClr val="FFFFFF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29" name="Shape 529">
            <a:extLst>
              <a:ext uri="{FF2B5EF4-FFF2-40B4-BE49-F238E27FC236}">
                <a16:creationId xmlns:a16="http://schemas.microsoft.com/office/drawing/2014/main" id="{6C89C6D6-A3B1-44EE-BB8A-230236B235B9}"/>
              </a:ext>
            </a:extLst>
          </p:cNvPr>
          <p:cNvSpPr txBox="1"/>
          <p:nvPr/>
        </p:nvSpPr>
        <p:spPr>
          <a:xfrm>
            <a:off x="1450975" y="215900"/>
            <a:ext cx="3956050" cy="309563"/>
          </a:xfrm>
          <a:prstGeom prst="rect">
            <a:avLst/>
          </a:prstGeom>
          <a:noFill/>
          <a:ln>
            <a:noFill/>
          </a:ln>
        </p:spPr>
        <p:txBody>
          <a:bodyPr lIns="51420" tIns="25703" rIns="51420" bIns="25703"/>
          <a:lstStyle>
            <a:defPPr>
              <a:defRPr lang="en-US"/>
            </a:defPPr>
            <a:lvl1pPr algn="ctr">
              <a:lnSpc>
                <a:spcPct val="114000"/>
              </a:lnSpc>
              <a:buClr>
                <a:srgbClr val="E36C09"/>
              </a:buClr>
              <a:buSzPct val="25000"/>
              <a:defRPr sz="5400" b="1">
                <a:solidFill>
                  <a:srgbClr val="0070C0"/>
                </a:solidFill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z="1518" dirty="0">
                <a:solidFill>
                  <a:srgbClr val="F98634"/>
                </a:solidFill>
                <a:sym typeface="Calibri"/>
              </a:rPr>
              <a:t>А</a:t>
            </a:r>
            <a:r>
              <a:rPr lang="ru-RU" sz="1518" dirty="0" err="1">
                <a:solidFill>
                  <a:srgbClr val="F98634"/>
                </a:solidFill>
                <a:sym typeface="Calibri"/>
              </a:rPr>
              <a:t>варийно</a:t>
            </a:r>
            <a:r>
              <a:rPr lang="ru-RU" sz="1518" dirty="0">
                <a:solidFill>
                  <a:srgbClr val="F98634"/>
                </a:solidFill>
                <a:sym typeface="Calibri"/>
              </a:rPr>
              <a:t>-диспетчерская служба</a:t>
            </a:r>
            <a:endParaRPr lang="en-US" sz="1518" dirty="0">
              <a:solidFill>
                <a:srgbClr val="F98634"/>
              </a:solidFill>
              <a:sym typeface="Calibri"/>
            </a:endParaRPr>
          </a:p>
        </p:txBody>
      </p:sp>
      <p:sp>
        <p:nvSpPr>
          <p:cNvPr id="531" name="Shape 531">
            <a:extLst>
              <a:ext uri="{FF2B5EF4-FFF2-40B4-BE49-F238E27FC236}">
                <a16:creationId xmlns:a16="http://schemas.microsoft.com/office/drawing/2014/main" id="{C9B2AA45-F56D-4B46-9942-C649D224393C}"/>
              </a:ext>
            </a:extLst>
          </p:cNvPr>
          <p:cNvSpPr txBox="1"/>
          <p:nvPr/>
        </p:nvSpPr>
        <p:spPr>
          <a:xfrm>
            <a:off x="354013" y="914400"/>
            <a:ext cx="2924175" cy="2528888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51420" tIns="51420" rIns="51420" bIns="51420"/>
          <a:lstStyle>
            <a:defPPr>
              <a:defRPr lang="en-US"/>
            </a:defPPr>
            <a:lvl1pPr marL="571500" indent="-571500">
              <a:lnSpc>
                <a:spcPct val="150000"/>
              </a:lnSpc>
              <a:buClr>
                <a:srgbClr val="006B9E"/>
              </a:buClr>
              <a:buSzPct val="100000"/>
              <a:buFont typeface="Wingdings" panose="05000000000000000000" pitchFamily="2" charset="2"/>
              <a:buChar char="ü"/>
              <a:defRPr sz="3600"/>
            </a:lvl1pPr>
            <a:lvl2pPr marL="1828800" lvl="1" indent="-609600">
              <a:lnSpc>
                <a:spcPct val="125000"/>
              </a:lnSpc>
              <a:buClr>
                <a:srgbClr val="006B9E"/>
              </a:buClr>
              <a:buSzPct val="100000"/>
              <a:buFont typeface="Arial" panose="020B0604020202020204" pitchFamily="34" charset="0"/>
              <a:buChar char="•"/>
              <a:defRPr sz="3600">
                <a:solidFill>
                  <a:schemeClr val="dk1"/>
                </a:solidFill>
                <a:ea typeface="Roboto"/>
                <a:cs typeface="Roboto"/>
              </a:defRPr>
            </a:lvl2pPr>
          </a:lstStyle>
          <a:p>
            <a:pPr marL="180975" indent="-180975">
              <a:buClr>
                <a:srgbClr val="F98634"/>
              </a:buClr>
              <a:defRPr/>
            </a:pPr>
            <a:r>
              <a:rPr lang="en-US" sz="1012" dirty="0" err="1">
                <a:cs typeface="Arial" charset="0"/>
                <a:sym typeface="Roboto"/>
              </a:rPr>
              <a:t>Регистрация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заявок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на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выполнение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работ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от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жильцов</a:t>
            </a:r>
            <a:r>
              <a:rPr lang="ru-RU" sz="1012" dirty="0">
                <a:cs typeface="Arial" charset="0"/>
                <a:sym typeface="Roboto"/>
              </a:rPr>
              <a:t>;</a:t>
            </a:r>
            <a:endParaRPr lang="en-US" sz="1012" dirty="0">
              <a:cs typeface="Arial" charset="0"/>
              <a:sym typeface="Roboto"/>
            </a:endParaRPr>
          </a:p>
          <a:p>
            <a:pPr marL="180975" indent="-180975">
              <a:buClr>
                <a:srgbClr val="F98634"/>
              </a:buClr>
              <a:defRPr/>
            </a:pPr>
            <a:r>
              <a:rPr lang="en-US" sz="1012" dirty="0" err="1">
                <a:cs typeface="Arial" charset="0"/>
                <a:sym typeface="Roboto"/>
              </a:rPr>
              <a:t>Классификация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по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категориям</a:t>
            </a:r>
            <a:r>
              <a:rPr lang="en-US" sz="1012" dirty="0">
                <a:cs typeface="Arial" charset="0"/>
                <a:sym typeface="Roboto"/>
              </a:rPr>
              <a:t> и </a:t>
            </a:r>
            <a:r>
              <a:rPr lang="en-US" sz="1012" dirty="0" err="1">
                <a:cs typeface="Arial" charset="0"/>
                <a:sym typeface="Roboto"/>
              </a:rPr>
              <a:t>типам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работ</a:t>
            </a:r>
            <a:r>
              <a:rPr lang="en-US" sz="1012" dirty="0">
                <a:cs typeface="Arial" charset="0"/>
                <a:sym typeface="Roboto"/>
              </a:rPr>
              <a:t>, </a:t>
            </a:r>
            <a:r>
              <a:rPr lang="en-US" sz="1012" dirty="0" err="1">
                <a:cs typeface="Arial" charset="0"/>
                <a:sym typeface="Roboto"/>
              </a:rPr>
              <a:t>статусам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заявок</a:t>
            </a:r>
            <a:r>
              <a:rPr lang="ru-RU" sz="1012" dirty="0">
                <a:cs typeface="Arial" charset="0"/>
                <a:sym typeface="Roboto"/>
              </a:rPr>
              <a:t>;</a:t>
            </a:r>
            <a:endParaRPr lang="en-US" sz="1012" dirty="0">
              <a:cs typeface="Arial" charset="0"/>
              <a:sym typeface="Roboto"/>
            </a:endParaRPr>
          </a:p>
          <a:p>
            <a:pPr marL="180975" indent="-180975">
              <a:buClr>
                <a:srgbClr val="F98634"/>
              </a:buClr>
              <a:defRPr/>
            </a:pPr>
            <a:r>
              <a:rPr lang="en-US" sz="1012" dirty="0" err="1">
                <a:cs typeface="Arial" charset="0"/>
                <a:sym typeface="Roboto"/>
              </a:rPr>
              <a:t>Распределение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заявок</a:t>
            </a:r>
            <a:r>
              <a:rPr lang="en-US" sz="1012" dirty="0">
                <a:cs typeface="Arial" charset="0"/>
                <a:sym typeface="Roboto"/>
              </a:rPr>
              <a:t> и </a:t>
            </a:r>
            <a:r>
              <a:rPr lang="en-US" sz="1012" dirty="0" err="1">
                <a:cs typeface="Arial" charset="0"/>
                <a:sym typeface="Roboto"/>
              </a:rPr>
              <a:t>передача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их</a:t>
            </a:r>
            <a:r>
              <a:rPr lang="en-US" sz="1012" dirty="0">
                <a:cs typeface="Arial" charset="0"/>
                <a:sym typeface="Roboto"/>
              </a:rPr>
              <a:t> в </a:t>
            </a:r>
            <a:r>
              <a:rPr lang="en-US" sz="1012" dirty="0" err="1">
                <a:cs typeface="Arial" charset="0"/>
                <a:sym typeface="Roboto"/>
              </a:rPr>
              <a:t>исполнение</a:t>
            </a:r>
            <a:r>
              <a:rPr lang="ru-RU" sz="1012" dirty="0">
                <a:cs typeface="Arial" charset="0"/>
                <a:sym typeface="Roboto"/>
              </a:rPr>
              <a:t>;</a:t>
            </a:r>
            <a:endParaRPr lang="en-US" sz="1012" dirty="0">
              <a:cs typeface="Arial" charset="0"/>
              <a:sym typeface="Roboto"/>
            </a:endParaRPr>
          </a:p>
          <a:p>
            <a:pPr marL="180975" indent="-180975">
              <a:buClr>
                <a:srgbClr val="F98634"/>
              </a:buClr>
              <a:defRPr/>
            </a:pPr>
            <a:r>
              <a:rPr lang="en-US" sz="1012" dirty="0" err="1">
                <a:cs typeface="Arial" charset="0"/>
                <a:sym typeface="Roboto"/>
              </a:rPr>
              <a:t>Назначение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сроков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выполнения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работ</a:t>
            </a:r>
            <a:r>
              <a:rPr lang="en-US" sz="1012" dirty="0">
                <a:cs typeface="Arial" charset="0"/>
                <a:sym typeface="Roboto"/>
              </a:rPr>
              <a:t> и </a:t>
            </a:r>
            <a:r>
              <a:rPr lang="en-US" sz="1012" dirty="0" err="1">
                <a:cs typeface="Arial" charset="0"/>
                <a:sym typeface="Roboto"/>
              </a:rPr>
              <a:t>исполнителей</a:t>
            </a:r>
            <a:r>
              <a:rPr lang="ru-RU" sz="1012" dirty="0">
                <a:cs typeface="Arial" charset="0"/>
                <a:sym typeface="Roboto"/>
              </a:rPr>
              <a:t>;</a:t>
            </a:r>
            <a:endParaRPr lang="en-US" sz="1012" dirty="0">
              <a:cs typeface="Arial" charset="0"/>
              <a:sym typeface="Roboto"/>
            </a:endParaRPr>
          </a:p>
          <a:p>
            <a:pPr marL="180975" indent="-180975">
              <a:buClr>
                <a:srgbClr val="F98634"/>
              </a:buClr>
              <a:defRPr/>
            </a:pPr>
            <a:r>
              <a:rPr lang="en-US" sz="1012" dirty="0" err="1">
                <a:cs typeface="Arial" charset="0"/>
                <a:sym typeface="Roboto"/>
              </a:rPr>
              <a:t>Отслеживание</a:t>
            </a:r>
            <a:r>
              <a:rPr lang="en-US" sz="1012" dirty="0">
                <a:cs typeface="Arial" charset="0"/>
                <a:sym typeface="Roboto"/>
              </a:rPr>
              <a:t> и </a:t>
            </a:r>
            <a:r>
              <a:rPr lang="en-US" sz="1012" dirty="0" err="1">
                <a:cs typeface="Arial" charset="0"/>
                <a:sym typeface="Roboto"/>
              </a:rPr>
              <a:t>контроль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выполнения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заявок</a:t>
            </a:r>
            <a:r>
              <a:rPr lang="en-US" sz="1012" dirty="0">
                <a:cs typeface="Arial" charset="0"/>
                <a:sym typeface="Roboto"/>
              </a:rPr>
              <a:t>.</a:t>
            </a:r>
          </a:p>
        </p:txBody>
      </p:sp>
      <p:sp>
        <p:nvSpPr>
          <p:cNvPr id="532" name="Shape 532">
            <a:extLst>
              <a:ext uri="{FF2B5EF4-FFF2-40B4-BE49-F238E27FC236}">
                <a16:creationId xmlns:a16="http://schemas.microsoft.com/office/drawing/2014/main" id="{40BC4450-8BE7-4C2B-ABEC-1DB7A07339EF}"/>
              </a:ext>
            </a:extLst>
          </p:cNvPr>
          <p:cNvSpPr txBox="1"/>
          <p:nvPr/>
        </p:nvSpPr>
        <p:spPr>
          <a:xfrm>
            <a:off x="3568700" y="909638"/>
            <a:ext cx="2946400" cy="3606800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51420" tIns="51420" rIns="51420" bIns="51420"/>
          <a:lstStyle>
            <a:defPPr>
              <a:defRPr lang="en-US"/>
            </a:defPPr>
            <a:lvl1pPr marL="571500" indent="-571500">
              <a:lnSpc>
                <a:spcPct val="150000"/>
              </a:lnSpc>
              <a:buClr>
                <a:srgbClr val="006B9E"/>
              </a:buClr>
              <a:buSzPct val="100000"/>
              <a:buFont typeface="Wingdings" panose="05000000000000000000" pitchFamily="2" charset="2"/>
              <a:buChar char="ü"/>
              <a:defRPr sz="3600"/>
            </a:lvl1pPr>
            <a:lvl2pPr marL="1828800" lvl="1" indent="-609600">
              <a:lnSpc>
                <a:spcPct val="125000"/>
              </a:lnSpc>
              <a:buClr>
                <a:srgbClr val="006B9E"/>
              </a:buClr>
              <a:buSzPct val="100000"/>
              <a:buFont typeface="Arial" panose="020B0604020202020204" pitchFamily="34" charset="0"/>
              <a:buChar char="•"/>
              <a:defRPr sz="3600">
                <a:solidFill>
                  <a:schemeClr val="dk1"/>
                </a:solidFill>
                <a:ea typeface="Roboto"/>
                <a:cs typeface="Roboto"/>
              </a:defRPr>
            </a:lvl2pPr>
          </a:lstStyle>
          <a:p>
            <a:pPr marL="180975" indent="-180975">
              <a:buClr>
                <a:srgbClr val="F98634"/>
              </a:buClr>
              <a:defRPr/>
            </a:pPr>
            <a:r>
              <a:rPr lang="en-US" sz="1012" dirty="0" err="1">
                <a:cs typeface="Arial" charset="0"/>
                <a:sym typeface="Roboto"/>
              </a:rPr>
              <a:t>Рассылка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уведомлений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жителям</a:t>
            </a:r>
            <a:r>
              <a:rPr lang="ru-RU" sz="1012" dirty="0">
                <a:cs typeface="Arial" charset="0"/>
                <a:sym typeface="Roboto"/>
              </a:rPr>
              <a:t> по </a:t>
            </a:r>
            <a:r>
              <a:rPr lang="en-US" sz="1012" dirty="0">
                <a:cs typeface="Arial" charset="0"/>
                <a:sym typeface="Roboto"/>
              </a:rPr>
              <a:t>e-mail </a:t>
            </a:r>
            <a:r>
              <a:rPr lang="en-US" sz="1012" dirty="0" err="1">
                <a:cs typeface="Arial" charset="0"/>
                <a:sym typeface="Roboto"/>
              </a:rPr>
              <a:t>через</a:t>
            </a:r>
            <a:r>
              <a:rPr lang="en-US" sz="1012">
                <a:cs typeface="Arial" charset="0"/>
                <a:sym typeface="Roboto"/>
              </a:rPr>
              <a:t> 1С:Сайт </a:t>
            </a:r>
            <a:r>
              <a:rPr lang="en-US" sz="1012" dirty="0">
                <a:cs typeface="Arial" charset="0"/>
                <a:sym typeface="Roboto"/>
              </a:rPr>
              <a:t>ЖКХ</a:t>
            </a:r>
            <a:r>
              <a:rPr lang="ru-RU" sz="1012" dirty="0">
                <a:cs typeface="Arial" charset="0"/>
                <a:sym typeface="Roboto"/>
              </a:rPr>
              <a:t>.</a:t>
            </a:r>
            <a:endParaRPr lang="en-US" sz="1012" dirty="0">
              <a:cs typeface="Arial" charset="0"/>
              <a:sym typeface="Roboto"/>
            </a:endParaRPr>
          </a:p>
          <a:p>
            <a:pPr marL="180975" indent="-180975">
              <a:buClr>
                <a:srgbClr val="F98634"/>
              </a:buClr>
              <a:defRPr/>
            </a:pPr>
            <a:r>
              <a:rPr lang="en-US" sz="1012" dirty="0" err="1">
                <a:cs typeface="Arial" charset="0"/>
                <a:sym typeface="Roboto"/>
              </a:rPr>
              <a:t>Формирование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нарядов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заказов</a:t>
            </a:r>
            <a:r>
              <a:rPr lang="en-US" sz="1012" dirty="0">
                <a:cs typeface="Arial" charset="0"/>
                <a:sym typeface="Roboto"/>
              </a:rPr>
              <a:t> и </a:t>
            </a:r>
            <a:r>
              <a:rPr lang="en-US" sz="1012" dirty="0" err="1">
                <a:cs typeface="Arial" charset="0"/>
                <a:sym typeface="Roboto"/>
              </a:rPr>
              <a:t>списание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материалов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по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работам</a:t>
            </a:r>
            <a:r>
              <a:rPr lang="ru-RU" sz="1012" dirty="0">
                <a:cs typeface="Arial" charset="0"/>
                <a:sym typeface="Roboto"/>
              </a:rPr>
              <a:t>;</a:t>
            </a:r>
            <a:endParaRPr lang="en-US" sz="1012" dirty="0">
              <a:cs typeface="Arial" charset="0"/>
              <a:sym typeface="Roboto"/>
            </a:endParaRPr>
          </a:p>
          <a:p>
            <a:pPr marL="180975" indent="-180975">
              <a:buClr>
                <a:srgbClr val="F98634"/>
              </a:buClr>
              <a:defRPr/>
            </a:pPr>
            <a:r>
              <a:rPr lang="en-US" sz="1012" dirty="0" err="1">
                <a:cs typeface="Arial" charset="0"/>
                <a:sym typeface="Roboto"/>
              </a:rPr>
              <a:t>Фильтр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списка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заявок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по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различным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параметрам</a:t>
            </a:r>
            <a:r>
              <a:rPr lang="en-US" sz="1012" dirty="0">
                <a:cs typeface="Arial" charset="0"/>
                <a:sym typeface="Roboto"/>
              </a:rPr>
              <a:t> (</a:t>
            </a:r>
            <a:r>
              <a:rPr lang="en-US" sz="1012" dirty="0" err="1">
                <a:cs typeface="Arial" charset="0"/>
                <a:sym typeface="Roboto"/>
              </a:rPr>
              <a:t>адрес</a:t>
            </a:r>
            <a:r>
              <a:rPr lang="en-US" sz="1012" dirty="0">
                <a:cs typeface="Arial" charset="0"/>
                <a:sym typeface="Roboto"/>
              </a:rPr>
              <a:t>, </a:t>
            </a:r>
            <a:r>
              <a:rPr lang="en-US" sz="1012" dirty="0" err="1">
                <a:cs typeface="Arial" charset="0"/>
                <a:sym typeface="Roboto"/>
              </a:rPr>
              <a:t>период</a:t>
            </a:r>
            <a:r>
              <a:rPr lang="en-US" sz="1012" dirty="0">
                <a:cs typeface="Arial" charset="0"/>
                <a:sym typeface="Roboto"/>
              </a:rPr>
              <a:t>, </a:t>
            </a:r>
            <a:r>
              <a:rPr lang="en-US" sz="1012" dirty="0" err="1">
                <a:cs typeface="Arial" charset="0"/>
                <a:sym typeface="Roboto"/>
              </a:rPr>
              <a:t>статус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выполнения</a:t>
            </a:r>
            <a:r>
              <a:rPr lang="en-US" sz="1012" dirty="0">
                <a:cs typeface="Arial" charset="0"/>
                <a:sym typeface="Roboto"/>
              </a:rPr>
              <a:t> и </a:t>
            </a:r>
            <a:r>
              <a:rPr lang="en-US" sz="1012" dirty="0" err="1">
                <a:cs typeface="Arial" charset="0"/>
                <a:sym typeface="Roboto"/>
              </a:rPr>
              <a:t>прочее</a:t>
            </a:r>
            <a:r>
              <a:rPr lang="en-US" sz="1012" dirty="0">
                <a:cs typeface="Arial" charset="0"/>
                <a:sym typeface="Roboto"/>
              </a:rPr>
              <a:t>)</a:t>
            </a:r>
            <a:r>
              <a:rPr lang="ru-RU" sz="1012" dirty="0">
                <a:cs typeface="Arial" charset="0"/>
                <a:sym typeface="Roboto"/>
              </a:rPr>
              <a:t>;</a:t>
            </a:r>
            <a:endParaRPr lang="en-US" sz="1012" dirty="0">
              <a:cs typeface="Arial" charset="0"/>
              <a:sym typeface="Roboto"/>
            </a:endParaRPr>
          </a:p>
          <a:p>
            <a:pPr marL="180975" indent="-180975">
              <a:buClr>
                <a:srgbClr val="F98634"/>
              </a:buClr>
              <a:defRPr/>
            </a:pPr>
            <a:r>
              <a:rPr lang="en-US" sz="1012" dirty="0" err="1">
                <a:cs typeface="Arial" charset="0"/>
                <a:sym typeface="Roboto"/>
              </a:rPr>
              <a:t>Учет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времени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выполнения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работ</a:t>
            </a:r>
            <a:r>
              <a:rPr lang="ru-RU" sz="1012" dirty="0">
                <a:cs typeface="Arial" charset="0"/>
                <a:sym typeface="Roboto"/>
              </a:rPr>
              <a:t>;</a:t>
            </a:r>
            <a:endParaRPr lang="en-US" sz="1012" dirty="0">
              <a:cs typeface="Arial" charset="0"/>
              <a:sym typeface="Roboto"/>
            </a:endParaRPr>
          </a:p>
          <a:p>
            <a:pPr marL="180975" indent="-180975">
              <a:buClr>
                <a:srgbClr val="F98634"/>
              </a:buClr>
              <a:defRPr/>
            </a:pPr>
            <a:r>
              <a:rPr lang="en-US" sz="1012" dirty="0" err="1">
                <a:cs typeface="Arial" charset="0"/>
                <a:sym typeface="Roboto"/>
              </a:rPr>
              <a:t>Возможность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планирования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работ</a:t>
            </a:r>
            <a:r>
              <a:rPr lang="en-US" sz="1012" dirty="0">
                <a:cs typeface="Arial" charset="0"/>
                <a:sym typeface="Roboto"/>
              </a:rPr>
              <a:t> и </a:t>
            </a:r>
            <a:r>
              <a:rPr lang="en-US" sz="1012" dirty="0" err="1">
                <a:cs typeface="Arial" charset="0"/>
                <a:sym typeface="Roboto"/>
              </a:rPr>
              <a:t>материалов</a:t>
            </a:r>
            <a:r>
              <a:rPr lang="ru-RU" sz="1012" dirty="0">
                <a:cs typeface="Arial" charset="0"/>
                <a:sym typeface="Roboto"/>
              </a:rPr>
              <a:t>;</a:t>
            </a:r>
          </a:p>
          <a:p>
            <a:pPr marL="180975" indent="-180975">
              <a:buClr>
                <a:srgbClr val="F98634"/>
              </a:buClr>
              <a:defRPr/>
            </a:pPr>
            <a:r>
              <a:rPr lang="en-US" sz="1012" dirty="0" err="1">
                <a:cs typeface="Arial" charset="0"/>
                <a:sym typeface="Roboto"/>
              </a:rPr>
              <a:t>Формирование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отчетов</a:t>
            </a:r>
            <a:r>
              <a:rPr lang="ru-RU" sz="1012" dirty="0">
                <a:cs typeface="Arial" charset="0"/>
                <a:sym typeface="Roboto"/>
              </a:rPr>
              <a:t>:</a:t>
            </a:r>
            <a:endParaRPr lang="en-US" sz="1012" dirty="0">
              <a:cs typeface="Arial" charset="0"/>
              <a:sym typeface="Roboto"/>
            </a:endParaRPr>
          </a:p>
          <a:p>
            <a:pPr marL="542925" lvl="1" indent="-180975">
              <a:buClr>
                <a:srgbClr val="F98634"/>
              </a:buClr>
              <a:defRPr/>
            </a:pPr>
            <a:r>
              <a:rPr lang="ru-RU" sz="1012" dirty="0">
                <a:sym typeface="Roboto"/>
              </a:rPr>
              <a:t>П</a:t>
            </a:r>
            <a:r>
              <a:rPr lang="en-US" sz="1012" dirty="0">
                <a:sym typeface="Roboto"/>
              </a:rPr>
              <a:t>о </a:t>
            </a:r>
            <a:r>
              <a:rPr lang="en-US" sz="1012" dirty="0" err="1">
                <a:sym typeface="Roboto"/>
              </a:rPr>
              <a:t>заявкам</a:t>
            </a:r>
            <a:r>
              <a:rPr lang="ru-RU" sz="1012" dirty="0">
                <a:sym typeface="Roboto"/>
              </a:rPr>
              <a:t>;</a:t>
            </a:r>
            <a:endParaRPr lang="en-US" sz="1012" dirty="0">
              <a:sym typeface="Roboto"/>
            </a:endParaRPr>
          </a:p>
          <a:p>
            <a:pPr marL="542925" lvl="1" indent="-180975">
              <a:buClr>
                <a:srgbClr val="F98634"/>
              </a:buClr>
              <a:defRPr/>
            </a:pPr>
            <a:r>
              <a:rPr lang="ru-RU" sz="1012" dirty="0">
                <a:sym typeface="Roboto"/>
              </a:rPr>
              <a:t>П</a:t>
            </a:r>
            <a:r>
              <a:rPr lang="en-US" sz="1012" dirty="0">
                <a:sym typeface="Roboto"/>
              </a:rPr>
              <a:t>о </a:t>
            </a:r>
            <a:r>
              <a:rPr lang="en-US" sz="1012" dirty="0" err="1">
                <a:sym typeface="Roboto"/>
              </a:rPr>
              <a:t>работе</a:t>
            </a:r>
            <a:r>
              <a:rPr lang="en-US" sz="1012" dirty="0">
                <a:sym typeface="Roboto"/>
              </a:rPr>
              <a:t> </a:t>
            </a:r>
            <a:r>
              <a:rPr lang="en-US" sz="1012" dirty="0" err="1">
                <a:sym typeface="Roboto"/>
              </a:rPr>
              <a:t>сотрудников</a:t>
            </a:r>
            <a:r>
              <a:rPr lang="ru-RU" sz="1012" dirty="0">
                <a:sym typeface="Roboto"/>
              </a:rPr>
              <a:t>;</a:t>
            </a:r>
            <a:endParaRPr lang="en-US" sz="1012" dirty="0">
              <a:sym typeface="Roboto"/>
            </a:endParaRPr>
          </a:p>
          <a:p>
            <a:pPr marL="542925" lvl="1" indent="-180975">
              <a:buClr>
                <a:srgbClr val="F98634"/>
              </a:buClr>
              <a:defRPr/>
            </a:pPr>
            <a:r>
              <a:rPr lang="ru-RU" sz="1012" dirty="0">
                <a:sym typeface="Roboto"/>
              </a:rPr>
              <a:t>П</a:t>
            </a:r>
            <a:r>
              <a:rPr lang="en-US" sz="1012" dirty="0">
                <a:sym typeface="Roboto"/>
              </a:rPr>
              <a:t>о </a:t>
            </a:r>
            <a:r>
              <a:rPr lang="en-US" sz="1012" dirty="0" err="1">
                <a:sym typeface="Roboto"/>
              </a:rPr>
              <a:t>расходу</a:t>
            </a:r>
            <a:r>
              <a:rPr lang="en-US" sz="1012" dirty="0">
                <a:sym typeface="Roboto"/>
              </a:rPr>
              <a:t> </a:t>
            </a:r>
            <a:r>
              <a:rPr lang="en-US" sz="1012" dirty="0" err="1">
                <a:sym typeface="Roboto"/>
              </a:rPr>
              <a:t>материалов</a:t>
            </a:r>
            <a:r>
              <a:rPr lang="ru-RU" sz="1012" dirty="0">
                <a:sym typeface="Roboto"/>
              </a:rPr>
              <a:t>;</a:t>
            </a:r>
            <a:endParaRPr lang="en-US" sz="1012" dirty="0">
              <a:sym typeface="Roboto"/>
            </a:endParaRPr>
          </a:p>
          <a:p>
            <a:pPr marL="542925" lvl="1" indent="-180975">
              <a:buClr>
                <a:srgbClr val="F98634"/>
              </a:buClr>
              <a:defRPr/>
            </a:pPr>
            <a:r>
              <a:rPr lang="ru-RU" sz="1012" dirty="0">
                <a:sym typeface="Roboto"/>
              </a:rPr>
              <a:t>П</a:t>
            </a:r>
            <a:r>
              <a:rPr lang="en-US" sz="1012" dirty="0" err="1">
                <a:sym typeface="Roboto"/>
              </a:rPr>
              <a:t>лан-фактный</a:t>
            </a:r>
            <a:r>
              <a:rPr lang="en-US" sz="1012" dirty="0">
                <a:sym typeface="Roboto"/>
              </a:rPr>
              <a:t> </a:t>
            </a:r>
            <a:r>
              <a:rPr lang="en-US" sz="1012" dirty="0" err="1">
                <a:sym typeface="Roboto"/>
              </a:rPr>
              <a:t>анализ</a:t>
            </a:r>
            <a:r>
              <a:rPr lang="ru-RU" sz="1012" dirty="0">
                <a:sym typeface="Roboto"/>
              </a:rPr>
              <a:t>.</a:t>
            </a:r>
            <a:endParaRPr lang="en-US" sz="1012" dirty="0">
              <a:sym typeface="Roboto"/>
            </a:endParaRP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06168D9D-FDB9-4F50-854A-3A64E5710DED}"/>
              </a:ext>
            </a:extLst>
          </p:cNvPr>
          <p:cNvCxnSpPr/>
          <p:nvPr/>
        </p:nvCxnSpPr>
        <p:spPr>
          <a:xfrm flipH="1">
            <a:off x="3421063" y="1131888"/>
            <a:ext cx="7937" cy="338455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14694" name="Рисунок 10">
            <a:extLst>
              <a:ext uri="{FF2B5EF4-FFF2-40B4-BE49-F238E27FC236}">
                <a16:creationId xmlns:a16="http://schemas.microsoft.com/office/drawing/2014/main" id="{E269285C-EFA9-4F6E-90C4-6C233859C97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6938" y="3236913"/>
            <a:ext cx="1543050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Shape 540">
            <a:extLst>
              <a:ext uri="{FF2B5EF4-FFF2-40B4-BE49-F238E27FC236}">
                <a16:creationId xmlns:a16="http://schemas.microsoft.com/office/drawing/2014/main" id="{3425985A-8A50-4FA9-94C3-62386C29BE0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lIns="51420" tIns="25703" rIns="51420" bIns="25703" anchor="t">
            <a:no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buClr>
                <a:srgbClr val="FFFFFF"/>
              </a:buClr>
              <a:buSzPct val="25000"/>
            </a:pPr>
            <a:fld id="{A0D54003-1C37-43B4-83B9-2E5E64CC4A2E}" type="slidenum">
              <a:rPr lang="en-US" altLang="ru-RU" sz="700" b="1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pPr>
                <a:buClr>
                  <a:srgbClr val="FFFFFF"/>
                </a:buClr>
                <a:buSzPct val="25000"/>
              </a:pPr>
              <a:t>53</a:t>
            </a:fld>
            <a:endParaRPr lang="en-US" altLang="ru-RU" sz="700" b="1">
              <a:solidFill>
                <a:srgbClr val="FFFFFF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42" name="Shape 542">
            <a:extLst>
              <a:ext uri="{FF2B5EF4-FFF2-40B4-BE49-F238E27FC236}">
                <a16:creationId xmlns:a16="http://schemas.microsoft.com/office/drawing/2014/main" id="{0B06EDA8-C35C-4B26-AFEA-39B7617C9F7C}"/>
              </a:ext>
            </a:extLst>
          </p:cNvPr>
          <p:cNvSpPr txBox="1"/>
          <p:nvPr/>
        </p:nvSpPr>
        <p:spPr>
          <a:xfrm>
            <a:off x="958850" y="1397000"/>
            <a:ext cx="4859338" cy="2155825"/>
          </a:xfrm>
          <a:prstGeom prst="rect">
            <a:avLst/>
          </a:prstGeom>
          <a:noFill/>
          <a:ln>
            <a:noFill/>
          </a:ln>
        </p:spPr>
        <p:txBody>
          <a:bodyPr lIns="51420" tIns="25703" rIns="51420" bIns="25703"/>
          <a:lstStyle/>
          <a:p>
            <a:pPr>
              <a:defRPr/>
            </a:pPr>
            <a:endParaRPr sz="1012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44" name="Shape 544">
            <a:extLst>
              <a:ext uri="{FF2B5EF4-FFF2-40B4-BE49-F238E27FC236}">
                <a16:creationId xmlns:a16="http://schemas.microsoft.com/office/drawing/2014/main" id="{05AD895C-3E78-453B-B696-9E7408F93A53}"/>
              </a:ext>
            </a:extLst>
          </p:cNvPr>
          <p:cNvSpPr txBox="1"/>
          <p:nvPr/>
        </p:nvSpPr>
        <p:spPr>
          <a:xfrm>
            <a:off x="692150" y="915988"/>
            <a:ext cx="3387725" cy="373062"/>
          </a:xfrm>
          <a:prstGeom prst="rect">
            <a:avLst/>
          </a:prstGeom>
          <a:noFill/>
          <a:ln>
            <a:noFill/>
          </a:ln>
        </p:spPr>
        <p:txBody>
          <a:bodyPr lIns="51420" tIns="51420" rIns="51420" bIns="51420"/>
          <a:lstStyle/>
          <a:p>
            <a:pPr>
              <a:lnSpc>
                <a:spcPct val="150000"/>
              </a:lnSpc>
              <a:buClr>
                <a:srgbClr val="006B9E"/>
              </a:buClr>
              <a:buSzPct val="100000"/>
              <a:defRPr/>
            </a:pPr>
            <a:r>
              <a:rPr lang="en-US" sz="1012" dirty="0" err="1">
                <a:cs typeface="Arial" charset="0"/>
              </a:rPr>
              <a:t>Удобное</a:t>
            </a:r>
            <a:r>
              <a:rPr lang="en-US" sz="1012" dirty="0">
                <a:cs typeface="Arial" charset="0"/>
              </a:rPr>
              <a:t> </a:t>
            </a:r>
            <a:r>
              <a:rPr lang="en-US" sz="1012" dirty="0" err="1">
                <a:cs typeface="Arial" charset="0"/>
              </a:rPr>
              <a:t>рабочее</a:t>
            </a:r>
            <a:r>
              <a:rPr lang="ru-RU" sz="1012" dirty="0">
                <a:cs typeface="Arial" charset="0"/>
              </a:rPr>
              <a:t> </a:t>
            </a:r>
            <a:r>
              <a:rPr lang="en-US" sz="1012" dirty="0" err="1">
                <a:cs typeface="Arial" charset="0"/>
              </a:rPr>
              <a:t>место</a:t>
            </a:r>
            <a:r>
              <a:rPr lang="ru-RU" sz="1012" dirty="0">
                <a:cs typeface="Arial" charset="0"/>
              </a:rPr>
              <a:t> </a:t>
            </a:r>
            <a:r>
              <a:rPr lang="en-US" sz="1012" dirty="0" err="1">
                <a:cs typeface="Arial" charset="0"/>
              </a:rPr>
              <a:t>диспетчера</a:t>
            </a:r>
            <a:r>
              <a:rPr lang="en-US" sz="1012" dirty="0">
                <a:cs typeface="Arial" charset="0"/>
              </a:rPr>
              <a:t> АДС</a:t>
            </a:r>
          </a:p>
        </p:txBody>
      </p:sp>
      <p:pic>
        <p:nvPicPr>
          <p:cNvPr id="545" name="Shape 545">
            <a:extLst>
              <a:ext uri="{FF2B5EF4-FFF2-40B4-BE49-F238E27FC236}">
                <a16:creationId xmlns:a16="http://schemas.microsoft.com/office/drawing/2014/main" id="{0A3AF864-80F3-431C-A4AA-09FB1FE99013}"/>
              </a:ext>
            </a:extLst>
          </p:cNvPr>
          <p:cNvPicPr preferRelativeResize="0"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0425" y="1708150"/>
            <a:ext cx="5137150" cy="2466975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8" name="Shape 529">
            <a:extLst>
              <a:ext uri="{FF2B5EF4-FFF2-40B4-BE49-F238E27FC236}">
                <a16:creationId xmlns:a16="http://schemas.microsoft.com/office/drawing/2014/main" id="{2A15C488-601F-4217-8F69-706A722D50D7}"/>
              </a:ext>
            </a:extLst>
          </p:cNvPr>
          <p:cNvSpPr txBox="1"/>
          <p:nvPr/>
        </p:nvSpPr>
        <p:spPr>
          <a:xfrm>
            <a:off x="1450975" y="215900"/>
            <a:ext cx="3956050" cy="309563"/>
          </a:xfrm>
          <a:prstGeom prst="rect">
            <a:avLst/>
          </a:prstGeom>
          <a:noFill/>
          <a:ln>
            <a:noFill/>
          </a:ln>
        </p:spPr>
        <p:txBody>
          <a:bodyPr lIns="51420" tIns="25703" rIns="51420" bIns="25703"/>
          <a:lstStyle>
            <a:defPPr>
              <a:defRPr lang="en-US"/>
            </a:defPPr>
            <a:lvl1pPr algn="ctr">
              <a:lnSpc>
                <a:spcPct val="114000"/>
              </a:lnSpc>
              <a:buClr>
                <a:srgbClr val="E36C09"/>
              </a:buClr>
              <a:buSzPct val="25000"/>
              <a:defRPr sz="5400" b="1">
                <a:solidFill>
                  <a:srgbClr val="0070C0"/>
                </a:solidFill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z="1518" dirty="0">
                <a:solidFill>
                  <a:srgbClr val="F98634"/>
                </a:solidFill>
                <a:sym typeface="Calibri"/>
              </a:rPr>
              <a:t>А</a:t>
            </a:r>
            <a:r>
              <a:rPr lang="ru-RU" sz="1518" dirty="0" err="1">
                <a:solidFill>
                  <a:srgbClr val="F98634"/>
                </a:solidFill>
                <a:sym typeface="Calibri"/>
              </a:rPr>
              <a:t>варийно</a:t>
            </a:r>
            <a:r>
              <a:rPr lang="ru-RU" sz="1518" dirty="0">
                <a:solidFill>
                  <a:srgbClr val="F98634"/>
                </a:solidFill>
                <a:sym typeface="Calibri"/>
              </a:rPr>
              <a:t>-диспетчерская служба</a:t>
            </a:r>
            <a:endParaRPr lang="en-US" sz="1518" dirty="0">
              <a:solidFill>
                <a:srgbClr val="F98634"/>
              </a:solidFill>
              <a:sym typeface="Calibri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Shape 551">
            <a:extLst>
              <a:ext uri="{FF2B5EF4-FFF2-40B4-BE49-F238E27FC236}">
                <a16:creationId xmlns:a16="http://schemas.microsoft.com/office/drawing/2014/main" id="{46F14DC9-529B-4E77-9B44-15CBDAC44F3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lIns="51420" tIns="25703" rIns="51420" bIns="25703" anchor="t">
            <a:no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buClr>
                <a:srgbClr val="FFFFFF"/>
              </a:buClr>
              <a:buSzPct val="25000"/>
            </a:pPr>
            <a:fld id="{E0B57CF7-C264-4857-B14A-876C1402EE3E}" type="slidenum">
              <a:rPr lang="en-US" altLang="ru-RU" sz="700" b="1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pPr>
                <a:buClr>
                  <a:srgbClr val="FFFFFF"/>
                </a:buClr>
                <a:buSzPct val="25000"/>
              </a:pPr>
              <a:t>54</a:t>
            </a:fld>
            <a:endParaRPr lang="en-US" altLang="ru-RU" sz="700" b="1">
              <a:solidFill>
                <a:srgbClr val="FFFFFF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52" name="Shape 552">
            <a:extLst>
              <a:ext uri="{FF2B5EF4-FFF2-40B4-BE49-F238E27FC236}">
                <a16:creationId xmlns:a16="http://schemas.microsoft.com/office/drawing/2014/main" id="{76DF1619-9BDF-4D68-97C9-25743976E5F1}"/>
              </a:ext>
            </a:extLst>
          </p:cNvPr>
          <p:cNvSpPr txBox="1"/>
          <p:nvPr/>
        </p:nvSpPr>
        <p:spPr>
          <a:xfrm>
            <a:off x="1450975" y="222250"/>
            <a:ext cx="3956050" cy="307975"/>
          </a:xfrm>
          <a:prstGeom prst="rect">
            <a:avLst/>
          </a:prstGeom>
          <a:noFill/>
          <a:ln>
            <a:noFill/>
          </a:ln>
        </p:spPr>
        <p:txBody>
          <a:bodyPr lIns="51420" tIns="25703" rIns="51420" bIns="25703"/>
          <a:lstStyle>
            <a:defPPr>
              <a:defRPr lang="en-US"/>
            </a:defPPr>
            <a:lvl1pPr algn="ctr">
              <a:lnSpc>
                <a:spcPct val="114000"/>
              </a:lnSpc>
              <a:buClr>
                <a:srgbClr val="E36C09"/>
              </a:buClr>
              <a:buSzPct val="25000"/>
              <a:defRPr sz="5400" b="1">
                <a:solidFill>
                  <a:srgbClr val="0070C0"/>
                </a:solidFill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z="1518" dirty="0" err="1">
                <a:solidFill>
                  <a:srgbClr val="F98634"/>
                </a:solidFill>
                <a:sym typeface="Calibri"/>
              </a:rPr>
              <a:t>Инструменты</a:t>
            </a:r>
            <a:r>
              <a:rPr lang="en-US" sz="1518" dirty="0">
                <a:solidFill>
                  <a:srgbClr val="F98634"/>
                </a:solidFill>
                <a:sym typeface="Calibri"/>
              </a:rPr>
              <a:t> </a:t>
            </a:r>
            <a:r>
              <a:rPr lang="en-US" sz="1518" dirty="0" err="1">
                <a:solidFill>
                  <a:srgbClr val="F98634"/>
                </a:solidFill>
                <a:sym typeface="Calibri"/>
              </a:rPr>
              <a:t>для</a:t>
            </a:r>
            <a:r>
              <a:rPr lang="en-US" sz="1518" dirty="0">
                <a:solidFill>
                  <a:srgbClr val="F98634"/>
                </a:solidFill>
                <a:sym typeface="Calibri"/>
              </a:rPr>
              <a:t> </a:t>
            </a:r>
            <a:r>
              <a:rPr lang="en-US" sz="1518" dirty="0" err="1">
                <a:solidFill>
                  <a:srgbClr val="F98634"/>
                </a:solidFill>
                <a:sym typeface="Calibri"/>
              </a:rPr>
              <a:t>руководителя</a:t>
            </a:r>
            <a:endParaRPr lang="en-US" sz="1518" dirty="0">
              <a:solidFill>
                <a:srgbClr val="F98634"/>
              </a:solidFill>
              <a:sym typeface="Calibri"/>
            </a:endParaRPr>
          </a:p>
        </p:txBody>
      </p:sp>
      <p:sp>
        <p:nvSpPr>
          <p:cNvPr id="554" name="Shape 554">
            <a:extLst>
              <a:ext uri="{FF2B5EF4-FFF2-40B4-BE49-F238E27FC236}">
                <a16:creationId xmlns:a16="http://schemas.microsoft.com/office/drawing/2014/main" id="{1A93BD1A-84EA-46D3-BEF1-0F023736FF89}"/>
              </a:ext>
            </a:extLst>
          </p:cNvPr>
          <p:cNvSpPr txBox="1"/>
          <p:nvPr/>
        </p:nvSpPr>
        <p:spPr>
          <a:xfrm>
            <a:off x="476250" y="1700213"/>
            <a:ext cx="3063875" cy="1743075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51420" tIns="51420" rIns="51420" bIns="51420"/>
          <a:lstStyle>
            <a:defPPr>
              <a:defRPr lang="en-US"/>
            </a:defPPr>
            <a:lvl1pPr marL="571500" indent="-571500">
              <a:lnSpc>
                <a:spcPct val="150000"/>
              </a:lnSpc>
              <a:buClr>
                <a:srgbClr val="006B9E"/>
              </a:buClr>
              <a:buSzPct val="100000"/>
              <a:buFont typeface="Wingdings" panose="05000000000000000000" pitchFamily="2" charset="2"/>
              <a:buChar char="ü"/>
              <a:defRPr sz="3600"/>
            </a:lvl1pPr>
            <a:lvl2pPr marL="1828800" lvl="1" indent="-609600">
              <a:lnSpc>
                <a:spcPct val="125000"/>
              </a:lnSpc>
              <a:buClr>
                <a:srgbClr val="006B9E"/>
              </a:buClr>
              <a:buSzPct val="100000"/>
              <a:buFont typeface="Arial" panose="020B0604020202020204" pitchFamily="34" charset="0"/>
              <a:buChar char="•"/>
              <a:defRPr sz="3600">
                <a:solidFill>
                  <a:schemeClr val="dk1"/>
                </a:solidFill>
                <a:ea typeface="Roboto"/>
                <a:cs typeface="Roboto"/>
              </a:defRPr>
            </a:lvl2pPr>
          </a:lstStyle>
          <a:p>
            <a:pPr marL="180975" indent="-180975">
              <a:buClr>
                <a:srgbClr val="F98634"/>
              </a:buClr>
              <a:defRPr/>
            </a:pPr>
            <a:r>
              <a:rPr lang="en-US" sz="1012" dirty="0" err="1">
                <a:cs typeface="Arial" charset="0"/>
                <a:sym typeface="Roboto"/>
              </a:rPr>
              <a:t>Просмотр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информации</a:t>
            </a:r>
            <a:r>
              <a:rPr lang="en-US" sz="1012" dirty="0">
                <a:cs typeface="Arial" charset="0"/>
                <a:sym typeface="Roboto"/>
              </a:rPr>
              <a:t>:</a:t>
            </a:r>
          </a:p>
          <a:p>
            <a:pPr marL="542925" lvl="1" indent="-180975">
              <a:buClr>
                <a:srgbClr val="F98634"/>
              </a:buClr>
              <a:defRPr/>
            </a:pPr>
            <a:r>
              <a:rPr lang="ru-RU" sz="1012" dirty="0">
                <a:sym typeface="Roboto"/>
              </a:rPr>
              <a:t>Н</a:t>
            </a:r>
            <a:r>
              <a:rPr lang="en-US" sz="1012" dirty="0">
                <a:sym typeface="Roboto"/>
              </a:rPr>
              <a:t>а </a:t>
            </a:r>
            <a:r>
              <a:rPr lang="en-US" sz="1012" dirty="0" err="1">
                <a:sym typeface="Roboto"/>
              </a:rPr>
              <a:t>рабочем</a:t>
            </a:r>
            <a:r>
              <a:rPr lang="en-US" sz="1012" dirty="0">
                <a:sym typeface="Roboto"/>
              </a:rPr>
              <a:t> </a:t>
            </a:r>
            <a:r>
              <a:rPr lang="en-US" sz="1012" dirty="0" err="1">
                <a:sym typeface="Roboto"/>
              </a:rPr>
              <a:t>столе</a:t>
            </a:r>
            <a:r>
              <a:rPr lang="en-US" sz="1012" dirty="0">
                <a:sym typeface="Roboto"/>
              </a:rPr>
              <a:t> 1С</a:t>
            </a:r>
            <a:r>
              <a:rPr lang="ru-RU" sz="1012" dirty="0">
                <a:sym typeface="Roboto"/>
              </a:rPr>
              <a:t>.</a:t>
            </a:r>
            <a:endParaRPr lang="en-US" sz="1012" dirty="0">
              <a:sym typeface="Roboto"/>
              <a:hlinkClick r:id="rId3"/>
            </a:endParaRPr>
          </a:p>
          <a:p>
            <a:pPr marL="180975" indent="-180975">
              <a:buClr>
                <a:srgbClr val="F98634"/>
              </a:buClr>
              <a:defRPr/>
            </a:pPr>
            <a:r>
              <a:rPr lang="en-US" sz="1012" dirty="0" err="1">
                <a:cs typeface="Arial" charset="0"/>
                <a:sym typeface="Roboto"/>
              </a:rPr>
              <a:t>Отчеты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по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денежным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средствам</a:t>
            </a:r>
            <a:r>
              <a:rPr lang="ru-RU" sz="1012" dirty="0">
                <a:cs typeface="Arial" charset="0"/>
                <a:sym typeface="Roboto"/>
              </a:rPr>
              <a:t>;</a:t>
            </a:r>
            <a:endParaRPr lang="en-US" sz="1012" dirty="0">
              <a:cs typeface="Arial" charset="0"/>
              <a:sym typeface="Roboto"/>
            </a:endParaRPr>
          </a:p>
          <a:p>
            <a:pPr marL="180975" indent="-180975">
              <a:buClr>
                <a:srgbClr val="F98634"/>
              </a:buClr>
              <a:defRPr/>
            </a:pPr>
            <a:r>
              <a:rPr lang="en-US" sz="1012" dirty="0" err="1">
                <a:cs typeface="Arial" charset="0"/>
                <a:sym typeface="Roboto"/>
              </a:rPr>
              <a:t>Анализ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расчетов</a:t>
            </a:r>
            <a:r>
              <a:rPr lang="en-US" sz="1012" dirty="0">
                <a:cs typeface="Arial" charset="0"/>
                <a:sym typeface="Roboto"/>
              </a:rPr>
              <a:t> с </a:t>
            </a:r>
            <a:r>
              <a:rPr lang="en-US" sz="1012" dirty="0" err="1">
                <a:cs typeface="Arial" charset="0"/>
                <a:sym typeface="Roboto"/>
              </a:rPr>
              <a:t>покупателями</a:t>
            </a:r>
            <a:r>
              <a:rPr lang="en-US" sz="1012" dirty="0">
                <a:cs typeface="Arial" charset="0"/>
                <a:sym typeface="Roboto"/>
              </a:rPr>
              <a:t> и </a:t>
            </a:r>
            <a:r>
              <a:rPr lang="en-US" sz="1012" dirty="0" err="1">
                <a:cs typeface="Arial" charset="0"/>
                <a:sym typeface="Roboto"/>
              </a:rPr>
              <a:t>поставщиками</a:t>
            </a:r>
            <a:r>
              <a:rPr lang="ru-RU" sz="1012" dirty="0">
                <a:cs typeface="Arial" charset="0"/>
                <a:sym typeface="Roboto"/>
              </a:rPr>
              <a:t>;</a:t>
            </a:r>
            <a:endParaRPr lang="en-US" sz="1012" dirty="0">
              <a:cs typeface="Arial" charset="0"/>
              <a:sym typeface="Roboto"/>
            </a:endParaRPr>
          </a:p>
          <a:p>
            <a:pPr marL="180975" indent="-180975">
              <a:buClr>
                <a:srgbClr val="F98634"/>
              </a:buClr>
              <a:defRPr/>
            </a:pPr>
            <a:r>
              <a:rPr lang="en-US" sz="1012" dirty="0" err="1">
                <a:cs typeface="Arial" charset="0"/>
                <a:sym typeface="Roboto"/>
              </a:rPr>
              <a:t>Сводные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данные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по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начислениям</a:t>
            </a:r>
            <a:r>
              <a:rPr lang="en-US" sz="1012" dirty="0">
                <a:cs typeface="Arial" charset="0"/>
                <a:sym typeface="Roboto"/>
              </a:rPr>
              <a:t> и </a:t>
            </a:r>
            <a:r>
              <a:rPr lang="en-US" sz="1012" dirty="0" err="1">
                <a:cs typeface="Arial" charset="0"/>
                <a:sym typeface="Roboto"/>
              </a:rPr>
              <a:t>оплатам</a:t>
            </a:r>
            <a:r>
              <a:rPr lang="en-US" sz="1012" dirty="0">
                <a:cs typeface="Arial" charset="0"/>
                <a:sym typeface="Roboto"/>
              </a:rPr>
              <a:t> ЖКХ</a:t>
            </a:r>
            <a:r>
              <a:rPr lang="ru-RU" sz="1012" dirty="0">
                <a:cs typeface="Arial" charset="0"/>
                <a:sym typeface="Roboto"/>
              </a:rPr>
              <a:t>;</a:t>
            </a:r>
            <a:endParaRPr lang="en-US" sz="1012" dirty="0">
              <a:cs typeface="Arial" charset="0"/>
              <a:sym typeface="Roboto"/>
            </a:endParaRPr>
          </a:p>
          <a:p>
            <a:pPr marL="180975" indent="-180975">
              <a:buClr>
                <a:srgbClr val="F98634"/>
              </a:buClr>
              <a:defRPr/>
            </a:pPr>
            <a:r>
              <a:rPr lang="en-US" sz="1012" dirty="0" err="1">
                <a:cs typeface="Arial" charset="0"/>
                <a:sym typeface="Roboto"/>
              </a:rPr>
              <a:t>Динамика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задолженности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по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услугам</a:t>
            </a:r>
            <a:r>
              <a:rPr lang="ru-RU" sz="1012" dirty="0">
                <a:cs typeface="Arial" charset="0"/>
                <a:sym typeface="Roboto"/>
              </a:rPr>
              <a:t>;</a:t>
            </a:r>
            <a:endParaRPr lang="en-US" sz="1012" dirty="0">
              <a:cs typeface="Arial" charset="0"/>
              <a:sym typeface="Roboto"/>
            </a:endParaRPr>
          </a:p>
          <a:p>
            <a:pPr marL="180975" indent="-180975">
              <a:buClr>
                <a:srgbClr val="F98634"/>
              </a:buClr>
              <a:defRPr/>
            </a:pPr>
            <a:r>
              <a:rPr lang="en-US" sz="1012" dirty="0">
                <a:cs typeface="Arial" charset="0"/>
                <a:sym typeface="Roboto"/>
              </a:rPr>
              <a:t>и </a:t>
            </a:r>
            <a:r>
              <a:rPr lang="en-US" sz="1012" dirty="0" err="1">
                <a:cs typeface="Arial" charset="0"/>
                <a:sym typeface="Roboto"/>
              </a:rPr>
              <a:t>другие</a:t>
            </a:r>
            <a:r>
              <a:rPr lang="ru-RU" sz="1012" dirty="0">
                <a:cs typeface="Arial" charset="0"/>
                <a:sym typeface="Roboto"/>
              </a:rPr>
              <a:t>.</a:t>
            </a:r>
            <a:endParaRPr lang="en-US" sz="1012" dirty="0">
              <a:cs typeface="Arial" charset="0"/>
              <a:sym typeface="Roboto"/>
            </a:endParaRPr>
          </a:p>
          <a:p>
            <a:pPr>
              <a:defRPr/>
            </a:pPr>
            <a:endParaRPr sz="1012" dirty="0">
              <a:cs typeface="Arial" charset="0"/>
            </a:endParaRPr>
          </a:p>
        </p:txBody>
      </p:sp>
      <p:grpSp>
        <p:nvGrpSpPr>
          <p:cNvPr id="118788" name="Группа 1">
            <a:extLst>
              <a:ext uri="{FF2B5EF4-FFF2-40B4-BE49-F238E27FC236}">
                <a16:creationId xmlns:a16="http://schemas.microsoft.com/office/drawing/2014/main" id="{38AD2364-7C42-420C-AD65-3964D5C2CF12}"/>
              </a:ext>
            </a:extLst>
          </p:cNvPr>
          <p:cNvGrpSpPr>
            <a:grpSpLocks/>
          </p:cNvGrpSpPr>
          <p:nvPr/>
        </p:nvGrpSpPr>
        <p:grpSpPr bwMode="auto">
          <a:xfrm>
            <a:off x="3789363" y="1473200"/>
            <a:ext cx="2452687" cy="2197100"/>
            <a:chOff x="7832903" y="2949535"/>
            <a:chExt cx="8721370" cy="7816930"/>
          </a:xfrm>
        </p:grpSpPr>
        <p:pic>
          <p:nvPicPr>
            <p:cNvPr id="118789" name="Рисунок 8">
              <a:extLst>
                <a:ext uri="{FF2B5EF4-FFF2-40B4-BE49-F238E27FC236}">
                  <a16:creationId xmlns:a16="http://schemas.microsoft.com/office/drawing/2014/main" id="{4ADABCE9-AFA8-4F9A-B779-410A02B3F3F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32903" y="2949535"/>
              <a:ext cx="8721370" cy="78169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8790" name="Рисунок 9">
              <a:extLst>
                <a:ext uri="{FF2B5EF4-FFF2-40B4-BE49-F238E27FC236}">
                  <a16:creationId xmlns:a16="http://schemas.microsoft.com/office/drawing/2014/main" id="{96F4CEF5-16B8-422F-9F5D-9F7E0D52DCF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23363" y="4165989"/>
              <a:ext cx="2337552" cy="57284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8791" name="Рисунок 10">
              <a:extLst>
                <a:ext uri="{FF2B5EF4-FFF2-40B4-BE49-F238E27FC236}">
                  <a16:creationId xmlns:a16="http://schemas.microsoft.com/office/drawing/2014/main" id="{92806F82-D617-4FC9-A418-673F52049AB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71161" y="3905733"/>
              <a:ext cx="3479862" cy="6186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8792" name="Рисунок 11">
              <a:extLst>
                <a:ext uri="{FF2B5EF4-FFF2-40B4-BE49-F238E27FC236}">
                  <a16:creationId xmlns:a16="http://schemas.microsoft.com/office/drawing/2014/main" id="{3E7D9642-560E-4418-8942-90B83D0CA73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-3"/>
            <a:stretch>
              <a:fillRect/>
            </a:stretch>
          </p:blipFill>
          <p:spPr bwMode="auto">
            <a:xfrm>
              <a:off x="14161269" y="4161965"/>
              <a:ext cx="2081683" cy="5731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Shape 563">
            <a:extLst>
              <a:ext uri="{FF2B5EF4-FFF2-40B4-BE49-F238E27FC236}">
                <a16:creationId xmlns:a16="http://schemas.microsoft.com/office/drawing/2014/main" id="{F634BFAB-B523-4E7A-8068-A8013CA22B3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lIns="51420" tIns="25703" rIns="51420" bIns="25703" anchor="t">
            <a:no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buClr>
                <a:srgbClr val="FFFFFF"/>
              </a:buClr>
              <a:buSzPct val="25000"/>
            </a:pPr>
            <a:fld id="{03973C18-9F60-4F17-87CB-680865D2E594}" type="slidenum">
              <a:rPr lang="en-US" altLang="ru-RU" sz="700" b="1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pPr>
                <a:buClr>
                  <a:srgbClr val="FFFFFF"/>
                </a:buClr>
                <a:buSzPct val="25000"/>
              </a:pPr>
              <a:t>55</a:t>
            </a:fld>
            <a:endParaRPr lang="en-US" altLang="ru-RU" sz="700" b="1">
              <a:solidFill>
                <a:srgbClr val="FFFFFF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65" name="Shape 565">
            <a:extLst>
              <a:ext uri="{FF2B5EF4-FFF2-40B4-BE49-F238E27FC236}">
                <a16:creationId xmlns:a16="http://schemas.microsoft.com/office/drawing/2014/main" id="{3DBA274C-3815-4833-A9FE-597E824EE3E5}"/>
              </a:ext>
            </a:extLst>
          </p:cNvPr>
          <p:cNvSpPr txBox="1"/>
          <p:nvPr/>
        </p:nvSpPr>
        <p:spPr>
          <a:xfrm>
            <a:off x="879475" y="1397000"/>
            <a:ext cx="4860925" cy="433388"/>
          </a:xfrm>
          <a:prstGeom prst="rect">
            <a:avLst/>
          </a:prstGeom>
          <a:noFill/>
          <a:ln>
            <a:noFill/>
          </a:ln>
        </p:spPr>
        <p:txBody>
          <a:bodyPr lIns="51420" tIns="25703" rIns="51420" bIns="25703"/>
          <a:lstStyle/>
          <a:p>
            <a:pPr>
              <a:defRPr/>
            </a:pPr>
            <a:endParaRPr sz="1012">
              <a:solidFill>
                <a:srgbClr val="5B0917"/>
              </a:solidFill>
              <a:cs typeface="Arial" charset="0"/>
            </a:endParaRPr>
          </a:p>
        </p:txBody>
      </p:sp>
      <p:pic>
        <p:nvPicPr>
          <p:cNvPr id="567" name="Shape 567">
            <a:extLst>
              <a:ext uri="{FF2B5EF4-FFF2-40B4-BE49-F238E27FC236}">
                <a16:creationId xmlns:a16="http://schemas.microsoft.com/office/drawing/2014/main" id="{49092B59-B1DA-4533-8FE5-29F398222F55}"/>
              </a:ext>
            </a:extLst>
          </p:cNvPr>
          <p:cNvPicPr preferRelativeResize="0"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9275" y="1397000"/>
            <a:ext cx="4778375" cy="2878138"/>
          </a:xfrm>
          <a:prstGeom prst="rect">
            <a:avLst/>
          </a:prstGeom>
          <a:noFill/>
          <a:ln w="9525" cap="flat" cmpd="sng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568" name="Shape 568">
            <a:extLst>
              <a:ext uri="{FF2B5EF4-FFF2-40B4-BE49-F238E27FC236}">
                <a16:creationId xmlns:a16="http://schemas.microsoft.com/office/drawing/2014/main" id="{E6F88945-9A0E-4D86-BF19-09B256C4CA57}"/>
              </a:ext>
            </a:extLst>
          </p:cNvPr>
          <p:cNvSpPr txBox="1"/>
          <p:nvPr/>
        </p:nvSpPr>
        <p:spPr>
          <a:xfrm>
            <a:off x="358775" y="1195388"/>
            <a:ext cx="1625600" cy="769937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51420" tIns="51420" rIns="51420" bIns="51420"/>
          <a:lstStyle>
            <a:defPPr>
              <a:defRPr lang="en-US"/>
            </a:defPPr>
            <a:lvl1pPr marL="571500" indent="-571500">
              <a:lnSpc>
                <a:spcPct val="150000"/>
              </a:lnSpc>
              <a:buClr>
                <a:srgbClr val="006B9E"/>
              </a:buClr>
              <a:buSzPct val="100000"/>
              <a:buFont typeface="Wingdings" panose="05000000000000000000" pitchFamily="2" charset="2"/>
              <a:buChar char="ü"/>
              <a:defRPr sz="3600"/>
            </a:lvl1pPr>
            <a:lvl2pPr marL="1828800" lvl="1" indent="-609600">
              <a:lnSpc>
                <a:spcPct val="125000"/>
              </a:lnSpc>
              <a:buClr>
                <a:srgbClr val="006B9E"/>
              </a:buClr>
              <a:buSzPct val="100000"/>
              <a:buFont typeface="Arial" panose="020B0604020202020204" pitchFamily="34" charset="0"/>
              <a:buChar char="•"/>
              <a:defRPr sz="3600">
                <a:solidFill>
                  <a:schemeClr val="dk1"/>
                </a:solidFill>
                <a:ea typeface="Roboto"/>
                <a:cs typeface="Roboto"/>
              </a:defRPr>
            </a:lvl2pPr>
          </a:lstStyle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1012" dirty="0" err="1">
                <a:cs typeface="Arial" charset="0"/>
              </a:rPr>
              <a:t>Важные</a:t>
            </a:r>
            <a:r>
              <a:rPr lang="en-US" sz="1012" dirty="0">
                <a:cs typeface="Arial" charset="0"/>
              </a:rPr>
              <a:t> </a:t>
            </a:r>
            <a:r>
              <a:rPr lang="en-US" sz="1012" dirty="0" err="1">
                <a:cs typeface="Arial" charset="0"/>
              </a:rPr>
              <a:t>показатели</a:t>
            </a:r>
            <a:r>
              <a:rPr lang="en-US" sz="1012" dirty="0">
                <a:cs typeface="Arial" charset="0"/>
              </a:rPr>
              <a:t> </a:t>
            </a:r>
            <a:r>
              <a:rPr lang="en-US" sz="1012" dirty="0" err="1">
                <a:cs typeface="Arial" charset="0"/>
              </a:rPr>
              <a:t>организации</a:t>
            </a:r>
            <a:r>
              <a:rPr lang="en-US" sz="1012" dirty="0">
                <a:cs typeface="Arial" charset="0"/>
              </a:rPr>
              <a:t> ЖКХ </a:t>
            </a:r>
            <a:r>
              <a:rPr lang="en-US" sz="1012" dirty="0" err="1">
                <a:cs typeface="Arial" charset="0"/>
              </a:rPr>
              <a:t>представлены</a:t>
            </a:r>
            <a:r>
              <a:rPr lang="en-US" sz="1012" dirty="0">
                <a:cs typeface="Arial" charset="0"/>
              </a:rPr>
              <a:t> в </a:t>
            </a:r>
            <a:r>
              <a:rPr lang="en-US" sz="1012" dirty="0" err="1">
                <a:cs typeface="Arial" charset="0"/>
              </a:rPr>
              <a:t>виде</a:t>
            </a:r>
            <a:r>
              <a:rPr lang="en-US" sz="1012" dirty="0">
                <a:cs typeface="Arial" charset="0"/>
              </a:rPr>
              <a:t> </a:t>
            </a:r>
            <a:r>
              <a:rPr lang="en-US" sz="1012" dirty="0" err="1">
                <a:cs typeface="Arial" charset="0"/>
              </a:rPr>
              <a:t>удобных</a:t>
            </a:r>
            <a:r>
              <a:rPr lang="en-US" sz="1012" dirty="0">
                <a:cs typeface="Arial" charset="0"/>
              </a:rPr>
              <a:t> </a:t>
            </a:r>
            <a:r>
              <a:rPr lang="en-US" sz="1012" dirty="0" err="1">
                <a:cs typeface="Arial" charset="0"/>
              </a:rPr>
              <a:t>графиков</a:t>
            </a:r>
            <a:r>
              <a:rPr lang="en-US" sz="1012" dirty="0">
                <a:cs typeface="Arial" charset="0"/>
              </a:rPr>
              <a:t> и </a:t>
            </a:r>
            <a:r>
              <a:rPr lang="en-US" sz="1012" dirty="0" err="1">
                <a:cs typeface="Arial" charset="0"/>
              </a:rPr>
              <a:t>диаграмм</a:t>
            </a:r>
            <a:endParaRPr lang="en-US" sz="1012" dirty="0">
              <a:cs typeface="Arial" charset="0"/>
            </a:endParaRPr>
          </a:p>
        </p:txBody>
      </p:sp>
      <p:sp>
        <p:nvSpPr>
          <p:cNvPr id="8" name="Shape 224">
            <a:extLst>
              <a:ext uri="{FF2B5EF4-FFF2-40B4-BE49-F238E27FC236}">
                <a16:creationId xmlns:a16="http://schemas.microsoft.com/office/drawing/2014/main" id="{2C0C4834-5A59-4474-A2F2-4AB982DCA8AC}"/>
              </a:ext>
            </a:extLst>
          </p:cNvPr>
          <p:cNvSpPr txBox="1"/>
          <p:nvPr/>
        </p:nvSpPr>
        <p:spPr>
          <a:xfrm>
            <a:off x="339725" y="1244600"/>
            <a:ext cx="1327150" cy="1169988"/>
          </a:xfrm>
          <a:prstGeom prst="rect">
            <a:avLst/>
          </a:prstGeom>
          <a:noFill/>
          <a:ln w="9525" cap="flat" cmpd="sng">
            <a:solidFill>
              <a:srgbClr val="F98634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51420" tIns="51420" rIns="51420" bIns="51420" anchor="ctr"/>
          <a:lstStyle>
            <a:defPPr>
              <a:defRPr lang="en-US"/>
            </a:defPPr>
            <a:lvl1pPr algn="ctr">
              <a:lnSpc>
                <a:spcPct val="125000"/>
              </a:lnSpc>
              <a:defRPr sz="3600"/>
            </a:lvl1pPr>
          </a:lstStyle>
          <a:p>
            <a:pPr>
              <a:defRPr/>
            </a:pPr>
            <a:endParaRPr sz="1012" dirty="0">
              <a:cs typeface="Arial" charset="0"/>
            </a:endParaRPr>
          </a:p>
        </p:txBody>
      </p:sp>
      <p:cxnSp>
        <p:nvCxnSpPr>
          <p:cNvPr id="9" name="Shape 225">
            <a:extLst>
              <a:ext uri="{FF2B5EF4-FFF2-40B4-BE49-F238E27FC236}">
                <a16:creationId xmlns:a16="http://schemas.microsoft.com/office/drawing/2014/main" id="{A55AEF98-EA00-4CF2-935D-8F6F173F8795}"/>
              </a:ext>
            </a:extLst>
          </p:cNvPr>
          <p:cNvCxnSpPr>
            <a:stCxn id="8" idx="3"/>
          </p:cNvCxnSpPr>
          <p:nvPr/>
        </p:nvCxnSpPr>
        <p:spPr>
          <a:xfrm>
            <a:off x="1666875" y="1830388"/>
            <a:ext cx="573088" cy="385762"/>
          </a:xfrm>
          <a:prstGeom prst="straightConnector1">
            <a:avLst/>
          </a:prstGeom>
          <a:ln w="6350">
            <a:solidFill>
              <a:srgbClr val="F98634"/>
            </a:solidFill>
            <a:headEnd type="none" w="lg" len="lg"/>
            <a:tailEnd type="stealth" w="lg" len="lg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0" name="Shape 552">
            <a:extLst>
              <a:ext uri="{FF2B5EF4-FFF2-40B4-BE49-F238E27FC236}">
                <a16:creationId xmlns:a16="http://schemas.microsoft.com/office/drawing/2014/main" id="{9D43FAC3-5D71-4B89-A220-3BDA7D713BD0}"/>
              </a:ext>
            </a:extLst>
          </p:cNvPr>
          <p:cNvSpPr txBox="1"/>
          <p:nvPr/>
        </p:nvSpPr>
        <p:spPr>
          <a:xfrm>
            <a:off x="1450975" y="222250"/>
            <a:ext cx="3956050" cy="307975"/>
          </a:xfrm>
          <a:prstGeom prst="rect">
            <a:avLst/>
          </a:prstGeom>
          <a:noFill/>
          <a:ln>
            <a:noFill/>
          </a:ln>
        </p:spPr>
        <p:txBody>
          <a:bodyPr lIns="51420" tIns="25703" rIns="51420" bIns="25703"/>
          <a:lstStyle>
            <a:defPPr>
              <a:defRPr lang="en-US"/>
            </a:defPPr>
            <a:lvl1pPr algn="ctr">
              <a:lnSpc>
                <a:spcPct val="114000"/>
              </a:lnSpc>
              <a:buClr>
                <a:srgbClr val="E36C09"/>
              </a:buClr>
              <a:buSzPct val="25000"/>
              <a:defRPr sz="5400" b="1">
                <a:solidFill>
                  <a:srgbClr val="0070C0"/>
                </a:solidFill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z="1518" dirty="0" err="1">
                <a:solidFill>
                  <a:srgbClr val="F98634"/>
                </a:solidFill>
                <a:sym typeface="Calibri"/>
              </a:rPr>
              <a:t>Инструменты</a:t>
            </a:r>
            <a:r>
              <a:rPr lang="en-US" sz="1518" dirty="0">
                <a:solidFill>
                  <a:srgbClr val="F98634"/>
                </a:solidFill>
                <a:sym typeface="Calibri"/>
              </a:rPr>
              <a:t> </a:t>
            </a:r>
            <a:r>
              <a:rPr lang="en-US" sz="1518" dirty="0" err="1">
                <a:solidFill>
                  <a:srgbClr val="F98634"/>
                </a:solidFill>
                <a:sym typeface="Calibri"/>
              </a:rPr>
              <a:t>для</a:t>
            </a:r>
            <a:r>
              <a:rPr lang="en-US" sz="1518" dirty="0">
                <a:solidFill>
                  <a:srgbClr val="F98634"/>
                </a:solidFill>
                <a:sym typeface="Calibri"/>
              </a:rPr>
              <a:t> </a:t>
            </a:r>
            <a:r>
              <a:rPr lang="en-US" sz="1518" dirty="0" err="1">
                <a:solidFill>
                  <a:srgbClr val="F98634"/>
                </a:solidFill>
                <a:sym typeface="Calibri"/>
              </a:rPr>
              <a:t>руководителя</a:t>
            </a:r>
            <a:endParaRPr lang="en-US" sz="1518" dirty="0">
              <a:solidFill>
                <a:srgbClr val="F98634"/>
              </a:solidFill>
              <a:sym typeface="Calibri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Shape 575">
            <a:extLst>
              <a:ext uri="{FF2B5EF4-FFF2-40B4-BE49-F238E27FC236}">
                <a16:creationId xmlns:a16="http://schemas.microsoft.com/office/drawing/2014/main" id="{764A96AA-A948-4BE8-B4CB-969C6E74C842}"/>
              </a:ext>
            </a:extLst>
          </p:cNvPr>
          <p:cNvSpPr txBox="1"/>
          <p:nvPr/>
        </p:nvSpPr>
        <p:spPr>
          <a:xfrm>
            <a:off x="1450975" y="217488"/>
            <a:ext cx="3956050" cy="309562"/>
          </a:xfrm>
          <a:prstGeom prst="rect">
            <a:avLst/>
          </a:prstGeom>
          <a:noFill/>
          <a:ln>
            <a:noFill/>
          </a:ln>
        </p:spPr>
        <p:txBody>
          <a:bodyPr lIns="51420" tIns="25703" rIns="51420" bIns="25703"/>
          <a:lstStyle>
            <a:defPPr>
              <a:defRPr lang="en-US"/>
            </a:defPPr>
            <a:lvl1pPr algn="ctr">
              <a:lnSpc>
                <a:spcPct val="114000"/>
              </a:lnSpc>
              <a:buClr>
                <a:srgbClr val="E36C09"/>
              </a:buClr>
              <a:buSzPct val="25000"/>
              <a:defRPr sz="5400" b="1">
                <a:solidFill>
                  <a:srgbClr val="0070C0"/>
                </a:solidFill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z="1518" dirty="0" err="1">
                <a:solidFill>
                  <a:srgbClr val="F98634"/>
                </a:solidFill>
                <a:sym typeface="Calibri"/>
              </a:rPr>
              <a:t>Бухгалтерский</a:t>
            </a:r>
            <a:r>
              <a:rPr lang="en-US" sz="1518" dirty="0">
                <a:solidFill>
                  <a:srgbClr val="F98634"/>
                </a:solidFill>
                <a:sym typeface="Calibri"/>
              </a:rPr>
              <a:t> и </a:t>
            </a:r>
            <a:r>
              <a:rPr lang="en-US" sz="1518" dirty="0" err="1">
                <a:solidFill>
                  <a:srgbClr val="F98634"/>
                </a:solidFill>
                <a:sym typeface="Calibri"/>
              </a:rPr>
              <a:t>налоговый</a:t>
            </a:r>
            <a:r>
              <a:rPr lang="en-US" sz="1518" dirty="0">
                <a:solidFill>
                  <a:srgbClr val="F98634"/>
                </a:solidFill>
                <a:sym typeface="Calibri"/>
              </a:rPr>
              <a:t> </a:t>
            </a:r>
            <a:r>
              <a:rPr lang="en-US" sz="1518" dirty="0" err="1">
                <a:solidFill>
                  <a:srgbClr val="F98634"/>
                </a:solidFill>
                <a:sym typeface="Calibri"/>
              </a:rPr>
              <a:t>учет</a:t>
            </a:r>
            <a:endParaRPr lang="en-US" sz="1518" dirty="0">
              <a:solidFill>
                <a:srgbClr val="F98634"/>
              </a:solidFill>
              <a:sym typeface="Calibri"/>
            </a:endParaRPr>
          </a:p>
        </p:txBody>
      </p:sp>
      <p:sp>
        <p:nvSpPr>
          <p:cNvPr id="576" name="Shape 576">
            <a:extLst>
              <a:ext uri="{FF2B5EF4-FFF2-40B4-BE49-F238E27FC236}">
                <a16:creationId xmlns:a16="http://schemas.microsoft.com/office/drawing/2014/main" id="{9116593D-A377-4BD8-99DB-15DADBDD09FE}"/>
              </a:ext>
            </a:extLst>
          </p:cNvPr>
          <p:cNvSpPr txBox="1"/>
          <p:nvPr/>
        </p:nvSpPr>
        <p:spPr>
          <a:xfrm>
            <a:off x="409575" y="973138"/>
            <a:ext cx="6154738" cy="552450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51420" tIns="51420" rIns="51420" bIns="51420"/>
          <a:lstStyle>
            <a:defPPr>
              <a:defRPr lang="en-US"/>
            </a:defPPr>
            <a:lvl1pPr marL="571500" indent="-571500">
              <a:lnSpc>
                <a:spcPct val="150000"/>
              </a:lnSpc>
              <a:buClr>
                <a:srgbClr val="006B9E"/>
              </a:buClr>
              <a:buSzPct val="100000"/>
              <a:buFont typeface="Wingdings" panose="05000000000000000000" pitchFamily="2" charset="2"/>
              <a:buChar char="ü"/>
              <a:defRPr sz="3600"/>
            </a:lvl1pPr>
          </a:lstStyle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1012" dirty="0" err="1">
                <a:cs typeface="Arial" charset="0"/>
                <a:sym typeface="Roboto"/>
              </a:rPr>
              <a:t>Программа</a:t>
            </a:r>
            <a:r>
              <a:rPr lang="en-US" sz="1012" dirty="0">
                <a:cs typeface="Arial" charset="0"/>
                <a:sym typeface="Roboto"/>
              </a:rPr>
              <a:t> 1С:Учет в </a:t>
            </a:r>
            <a:r>
              <a:rPr lang="en-US" sz="1012" dirty="0" err="1">
                <a:cs typeface="Arial" charset="0"/>
                <a:sym typeface="Roboto"/>
              </a:rPr>
              <a:t>управляющих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компаниях</a:t>
            </a:r>
            <a:r>
              <a:rPr lang="en-US" sz="1012" dirty="0">
                <a:cs typeface="Arial" charset="0"/>
                <a:sym typeface="Roboto"/>
              </a:rPr>
              <a:t> ЖКХ, ТСЖ и ЖСК </a:t>
            </a:r>
            <a:r>
              <a:rPr lang="en-US" sz="1012" dirty="0" err="1">
                <a:cs typeface="Arial" charset="0"/>
                <a:sym typeface="Roboto"/>
              </a:rPr>
              <a:t>содержит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все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подсистемы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программы</a:t>
            </a:r>
            <a:r>
              <a:rPr lang="en-US" sz="1012" dirty="0">
                <a:cs typeface="Arial" charset="0"/>
                <a:sym typeface="Roboto"/>
              </a:rPr>
              <a:t> 1С:Бухгалтерия 8. В одной </a:t>
            </a:r>
            <a:r>
              <a:rPr lang="en-US" sz="1012" dirty="0" err="1">
                <a:cs typeface="Arial" charset="0"/>
                <a:sym typeface="Roboto"/>
              </a:rPr>
              <a:t>программе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ведется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бухгалтерский</a:t>
            </a:r>
            <a:r>
              <a:rPr lang="en-US" sz="1012" dirty="0">
                <a:cs typeface="Arial" charset="0"/>
                <a:sym typeface="Roboto"/>
              </a:rPr>
              <a:t> и </a:t>
            </a:r>
            <a:r>
              <a:rPr lang="en-US" sz="1012" dirty="0" err="1">
                <a:cs typeface="Arial" charset="0"/>
                <a:sym typeface="Roboto"/>
              </a:rPr>
              <a:t>налоговый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учет</a:t>
            </a:r>
            <a:r>
              <a:rPr lang="en-US" sz="1012" dirty="0">
                <a:cs typeface="Arial" charset="0"/>
                <a:sym typeface="Roboto"/>
              </a:rPr>
              <a:t> и </a:t>
            </a:r>
            <a:r>
              <a:rPr lang="en-US" sz="1012" dirty="0" err="1">
                <a:cs typeface="Arial" charset="0"/>
                <a:sym typeface="Roboto"/>
              </a:rPr>
              <a:t>учет</a:t>
            </a:r>
            <a:r>
              <a:rPr lang="en-US" sz="1012" dirty="0">
                <a:cs typeface="Arial" charset="0"/>
                <a:sym typeface="Roboto"/>
              </a:rPr>
              <a:t> в ЖКХ. </a:t>
            </a:r>
          </a:p>
        </p:txBody>
      </p:sp>
      <p:sp>
        <p:nvSpPr>
          <p:cNvPr id="578" name="Shape 578">
            <a:extLst>
              <a:ext uri="{FF2B5EF4-FFF2-40B4-BE49-F238E27FC236}">
                <a16:creationId xmlns:a16="http://schemas.microsoft.com/office/drawing/2014/main" id="{0C63118C-BD53-47A1-84CA-B80B998EDFBB}"/>
              </a:ext>
            </a:extLst>
          </p:cNvPr>
          <p:cNvSpPr txBox="1"/>
          <p:nvPr/>
        </p:nvSpPr>
        <p:spPr>
          <a:xfrm>
            <a:off x="1079500" y="3582988"/>
            <a:ext cx="1493838" cy="587375"/>
          </a:xfrm>
          <a:prstGeom prst="roundRect">
            <a:avLst>
              <a:gd name="adj" fmla="val 4869"/>
            </a:avLst>
          </a:prstGeom>
          <a:noFill/>
          <a:ln w="9525" cap="flat" cmpd="sng">
            <a:solidFill>
              <a:srgbClr val="1487B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51420" tIns="51420" rIns="51420" bIns="51420" anchor="ctr"/>
          <a:lstStyle>
            <a:defPPr>
              <a:defRPr lang="en-US"/>
            </a:defPPr>
            <a:lvl1pPr algn="ctr">
              <a:defRPr sz="3400"/>
            </a:lvl1pPr>
          </a:lstStyle>
          <a:p>
            <a:pPr>
              <a:defRPr/>
            </a:pPr>
            <a:r>
              <a:rPr lang="en-US" sz="956">
                <a:cs typeface="Arial" charset="0"/>
              </a:rPr>
              <a:t>Регламентированные отчеты</a:t>
            </a:r>
          </a:p>
        </p:txBody>
      </p:sp>
      <p:sp>
        <p:nvSpPr>
          <p:cNvPr id="579" name="Shape 579">
            <a:extLst>
              <a:ext uri="{FF2B5EF4-FFF2-40B4-BE49-F238E27FC236}">
                <a16:creationId xmlns:a16="http://schemas.microsoft.com/office/drawing/2014/main" id="{F6FFF054-1E16-407F-B94A-FE0DCB0E006B}"/>
              </a:ext>
            </a:extLst>
          </p:cNvPr>
          <p:cNvSpPr txBox="1"/>
          <p:nvPr/>
        </p:nvSpPr>
        <p:spPr>
          <a:xfrm>
            <a:off x="4283075" y="3582988"/>
            <a:ext cx="1497013" cy="587375"/>
          </a:xfrm>
          <a:prstGeom prst="roundRect">
            <a:avLst>
              <a:gd name="adj" fmla="val 5712"/>
            </a:avLst>
          </a:prstGeom>
          <a:noFill/>
          <a:ln w="9525" cap="flat" cmpd="sng">
            <a:solidFill>
              <a:srgbClr val="1487B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51420" tIns="51420" rIns="51420" bIns="51420" anchor="ctr"/>
          <a:lstStyle>
            <a:defPPr>
              <a:defRPr lang="en-US"/>
            </a:defPPr>
            <a:lvl1pPr algn="ctr">
              <a:defRPr sz="3400"/>
            </a:lvl1pPr>
          </a:lstStyle>
          <a:p>
            <a:pPr>
              <a:defRPr/>
            </a:pPr>
            <a:r>
              <a:rPr lang="en-US" sz="956" dirty="0">
                <a:cs typeface="Arial" charset="0"/>
              </a:rPr>
              <a:t>1С-ЭДО</a:t>
            </a:r>
          </a:p>
          <a:p>
            <a:pPr>
              <a:defRPr/>
            </a:pPr>
            <a:r>
              <a:rPr lang="en-US" sz="956" dirty="0">
                <a:cs typeface="Arial" charset="0"/>
              </a:rPr>
              <a:t>1С-Отчетность</a:t>
            </a:r>
          </a:p>
          <a:p>
            <a:pPr>
              <a:defRPr/>
            </a:pPr>
            <a:r>
              <a:rPr lang="en-US" sz="956" dirty="0">
                <a:cs typeface="Arial" charset="0"/>
              </a:rPr>
              <a:t>1С-Контрагент</a:t>
            </a:r>
            <a:endParaRPr sz="956" dirty="0">
              <a:cs typeface="Arial" charset="0"/>
            </a:endParaRPr>
          </a:p>
        </p:txBody>
      </p:sp>
      <p:sp>
        <p:nvSpPr>
          <p:cNvPr id="580" name="Shape 580">
            <a:extLst>
              <a:ext uri="{FF2B5EF4-FFF2-40B4-BE49-F238E27FC236}">
                <a16:creationId xmlns:a16="http://schemas.microsoft.com/office/drawing/2014/main" id="{91ABD7DE-389F-46CA-A06D-9A1D8A7009F5}"/>
              </a:ext>
            </a:extLst>
          </p:cNvPr>
          <p:cNvSpPr txBox="1"/>
          <p:nvPr/>
        </p:nvSpPr>
        <p:spPr>
          <a:xfrm>
            <a:off x="2681288" y="3582988"/>
            <a:ext cx="1495425" cy="587375"/>
          </a:xfrm>
          <a:prstGeom prst="roundRect">
            <a:avLst>
              <a:gd name="adj" fmla="val 5712"/>
            </a:avLst>
          </a:prstGeom>
          <a:noFill/>
          <a:ln w="9525" cap="flat" cmpd="sng">
            <a:solidFill>
              <a:srgbClr val="1487B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51420" tIns="51420" rIns="51420" bIns="51420" anchor="ctr"/>
          <a:lstStyle>
            <a:defPPr>
              <a:defRPr lang="en-US"/>
            </a:defPPr>
            <a:lvl1pPr algn="ctr">
              <a:defRPr sz="3400"/>
            </a:lvl1pPr>
          </a:lstStyle>
          <a:p>
            <a:pPr>
              <a:defRPr/>
            </a:pPr>
            <a:r>
              <a:rPr lang="en-US" sz="956" dirty="0" err="1">
                <a:cs typeface="Arial" charset="0"/>
              </a:rPr>
              <a:t>Учет</a:t>
            </a:r>
            <a:r>
              <a:rPr lang="en-US" sz="956" dirty="0">
                <a:cs typeface="Arial" charset="0"/>
              </a:rPr>
              <a:t> </a:t>
            </a:r>
            <a:r>
              <a:rPr lang="en-US" sz="956" dirty="0" err="1">
                <a:cs typeface="Arial" charset="0"/>
              </a:rPr>
              <a:t>операций</a:t>
            </a:r>
            <a:r>
              <a:rPr lang="en-US" sz="956" dirty="0">
                <a:cs typeface="Arial" charset="0"/>
              </a:rPr>
              <a:t> ЖКХ</a:t>
            </a:r>
            <a:r>
              <a:rPr lang="ru-RU" sz="956" dirty="0">
                <a:cs typeface="Arial" charset="0"/>
              </a:rPr>
              <a:t> с отражением расчетов в Бухгалтерии</a:t>
            </a:r>
            <a:endParaRPr lang="en-US" sz="956" dirty="0">
              <a:cs typeface="Arial" charset="0"/>
            </a:endParaRPr>
          </a:p>
        </p:txBody>
      </p:sp>
      <p:sp>
        <p:nvSpPr>
          <p:cNvPr id="12" name="Скругленный прямоугольник 11">
            <a:extLst>
              <a:ext uri="{FF2B5EF4-FFF2-40B4-BE49-F238E27FC236}">
                <a16:creationId xmlns:a16="http://schemas.microsoft.com/office/drawing/2014/main" id="{517B789E-57BA-403C-A82A-0804C496DD6A}"/>
              </a:ext>
            </a:extLst>
          </p:cNvPr>
          <p:cNvSpPr/>
          <p:nvPr/>
        </p:nvSpPr>
        <p:spPr>
          <a:xfrm>
            <a:off x="2681288" y="2025650"/>
            <a:ext cx="1495425" cy="382588"/>
          </a:xfrm>
          <a:prstGeom prst="roundRect">
            <a:avLst>
              <a:gd name="adj" fmla="val 4946"/>
            </a:avLst>
          </a:prstGeom>
          <a:noFill/>
          <a:ln w="9525" cap="flat" cmpd="sng">
            <a:solidFill>
              <a:srgbClr val="1487B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51420" tIns="51420" rIns="51420" bIns="51420" anchor="ctr"/>
          <a:lstStyle/>
          <a:p>
            <a:pPr algn="ctr">
              <a:defRPr/>
            </a:pPr>
            <a:r>
              <a:rPr lang="ru-RU" sz="956" dirty="0">
                <a:cs typeface="Arial" charset="0"/>
              </a:rPr>
              <a:t>Производство</a:t>
            </a:r>
          </a:p>
        </p:txBody>
      </p:sp>
      <p:sp>
        <p:nvSpPr>
          <p:cNvPr id="13" name="Скругленный прямоугольник 12">
            <a:extLst>
              <a:ext uri="{FF2B5EF4-FFF2-40B4-BE49-F238E27FC236}">
                <a16:creationId xmlns:a16="http://schemas.microsoft.com/office/drawing/2014/main" id="{DB0CA01E-D7F3-457C-A816-5FE0DFD899BD}"/>
              </a:ext>
            </a:extLst>
          </p:cNvPr>
          <p:cNvSpPr/>
          <p:nvPr/>
        </p:nvSpPr>
        <p:spPr>
          <a:xfrm>
            <a:off x="1077913" y="2025650"/>
            <a:ext cx="1495425" cy="382588"/>
          </a:xfrm>
          <a:prstGeom prst="roundRect">
            <a:avLst>
              <a:gd name="adj" fmla="val 4946"/>
            </a:avLst>
          </a:prstGeom>
          <a:noFill/>
          <a:ln w="9525" cap="flat" cmpd="sng">
            <a:solidFill>
              <a:srgbClr val="1487B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51420" tIns="51420" rIns="51420" bIns="51420" anchor="ctr"/>
          <a:lstStyle/>
          <a:p>
            <a:pPr algn="ctr">
              <a:defRPr/>
            </a:pPr>
            <a:r>
              <a:rPr lang="ru-RU" sz="956" dirty="0">
                <a:cs typeface="Arial" charset="0"/>
              </a:rPr>
              <a:t>Банк</a:t>
            </a:r>
          </a:p>
        </p:txBody>
      </p:sp>
      <p:sp>
        <p:nvSpPr>
          <p:cNvPr id="14" name="Скругленный прямоугольник 13">
            <a:extLst>
              <a:ext uri="{FF2B5EF4-FFF2-40B4-BE49-F238E27FC236}">
                <a16:creationId xmlns:a16="http://schemas.microsoft.com/office/drawing/2014/main" id="{DB7DF19B-58FF-444F-93CB-65FD9896167B}"/>
              </a:ext>
            </a:extLst>
          </p:cNvPr>
          <p:cNvSpPr/>
          <p:nvPr/>
        </p:nvSpPr>
        <p:spPr>
          <a:xfrm>
            <a:off x="4284663" y="2025650"/>
            <a:ext cx="1495425" cy="382588"/>
          </a:xfrm>
          <a:prstGeom prst="roundRect">
            <a:avLst>
              <a:gd name="adj" fmla="val 4946"/>
            </a:avLst>
          </a:prstGeom>
          <a:noFill/>
          <a:ln w="9525" cap="flat" cmpd="sng">
            <a:solidFill>
              <a:srgbClr val="1487B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51420" tIns="51420" rIns="51420" bIns="51420" anchor="ctr"/>
          <a:lstStyle/>
          <a:p>
            <a:pPr algn="ctr">
              <a:defRPr/>
            </a:pPr>
            <a:r>
              <a:rPr lang="ru-RU" sz="956" dirty="0">
                <a:cs typeface="Arial" charset="0"/>
              </a:rPr>
              <a:t>Учет материалов</a:t>
            </a:r>
          </a:p>
        </p:txBody>
      </p:sp>
      <p:sp>
        <p:nvSpPr>
          <p:cNvPr id="15" name="Скругленный прямоугольник 14">
            <a:extLst>
              <a:ext uri="{FF2B5EF4-FFF2-40B4-BE49-F238E27FC236}">
                <a16:creationId xmlns:a16="http://schemas.microsoft.com/office/drawing/2014/main" id="{ABCC3EC2-A7EF-43D7-9E3B-1CAF0DA4F7B5}"/>
              </a:ext>
            </a:extLst>
          </p:cNvPr>
          <p:cNvSpPr/>
          <p:nvPr/>
        </p:nvSpPr>
        <p:spPr>
          <a:xfrm>
            <a:off x="1079500" y="2547938"/>
            <a:ext cx="1495425" cy="381000"/>
          </a:xfrm>
          <a:prstGeom prst="roundRect">
            <a:avLst>
              <a:gd name="adj" fmla="val 4946"/>
            </a:avLst>
          </a:prstGeom>
          <a:noFill/>
          <a:ln w="9525" cap="flat" cmpd="sng">
            <a:solidFill>
              <a:srgbClr val="1487B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51420" tIns="51420" rIns="51420" bIns="51420" anchor="ctr"/>
          <a:lstStyle/>
          <a:p>
            <a:pPr algn="ctr">
              <a:defRPr/>
            </a:pPr>
            <a:r>
              <a:rPr lang="ru-RU" sz="956" dirty="0">
                <a:cs typeface="Arial" charset="0"/>
              </a:rPr>
              <a:t>Касса</a:t>
            </a:r>
          </a:p>
        </p:txBody>
      </p:sp>
      <p:sp>
        <p:nvSpPr>
          <p:cNvPr id="16" name="Скругленный прямоугольник 15">
            <a:extLst>
              <a:ext uri="{FF2B5EF4-FFF2-40B4-BE49-F238E27FC236}">
                <a16:creationId xmlns:a16="http://schemas.microsoft.com/office/drawing/2014/main" id="{120C9CCA-FD3B-4890-A9A7-E522C30D90F6}"/>
              </a:ext>
            </a:extLst>
          </p:cNvPr>
          <p:cNvSpPr/>
          <p:nvPr/>
        </p:nvSpPr>
        <p:spPr>
          <a:xfrm>
            <a:off x="2681288" y="2547938"/>
            <a:ext cx="1495425" cy="381000"/>
          </a:xfrm>
          <a:prstGeom prst="roundRect">
            <a:avLst>
              <a:gd name="adj" fmla="val 4946"/>
            </a:avLst>
          </a:prstGeom>
          <a:noFill/>
          <a:ln w="9525" cap="flat" cmpd="sng">
            <a:solidFill>
              <a:srgbClr val="1487B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51420" tIns="51420" rIns="51420" bIns="51420" anchor="ctr"/>
          <a:lstStyle/>
          <a:p>
            <a:pPr algn="ctr">
              <a:defRPr/>
            </a:pPr>
            <a:r>
              <a:rPr lang="ru-RU" sz="956" dirty="0">
                <a:cs typeface="Arial" charset="0"/>
              </a:rPr>
              <a:t>Учет ОС и НМА</a:t>
            </a:r>
          </a:p>
        </p:txBody>
      </p:sp>
      <p:sp>
        <p:nvSpPr>
          <p:cNvPr id="17" name="Скругленный прямоугольник 16">
            <a:extLst>
              <a:ext uri="{FF2B5EF4-FFF2-40B4-BE49-F238E27FC236}">
                <a16:creationId xmlns:a16="http://schemas.microsoft.com/office/drawing/2014/main" id="{AF4C0FE9-CFBC-4F37-9B49-440042E6279F}"/>
              </a:ext>
            </a:extLst>
          </p:cNvPr>
          <p:cNvSpPr/>
          <p:nvPr/>
        </p:nvSpPr>
        <p:spPr>
          <a:xfrm>
            <a:off x="4284663" y="2547938"/>
            <a:ext cx="1495425" cy="381000"/>
          </a:xfrm>
          <a:prstGeom prst="roundRect">
            <a:avLst>
              <a:gd name="adj" fmla="val 4946"/>
            </a:avLst>
          </a:prstGeom>
          <a:noFill/>
          <a:ln w="9525" cap="flat" cmpd="sng">
            <a:solidFill>
              <a:srgbClr val="1487B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51420" tIns="51420" rIns="51420" bIns="51420" anchor="ctr"/>
          <a:lstStyle/>
          <a:p>
            <a:pPr algn="ctr">
              <a:defRPr/>
            </a:pPr>
            <a:r>
              <a:rPr lang="ru-RU" sz="956" dirty="0">
                <a:cs typeface="Arial" charset="0"/>
              </a:rPr>
              <a:t>Зарплата</a:t>
            </a:r>
          </a:p>
        </p:txBody>
      </p:sp>
      <p:sp>
        <p:nvSpPr>
          <p:cNvPr id="18" name="Скругленный прямоугольник 17">
            <a:extLst>
              <a:ext uri="{FF2B5EF4-FFF2-40B4-BE49-F238E27FC236}">
                <a16:creationId xmlns:a16="http://schemas.microsoft.com/office/drawing/2014/main" id="{A8E6D9B0-92AC-4009-B84F-E26F73974507}"/>
              </a:ext>
            </a:extLst>
          </p:cNvPr>
          <p:cNvSpPr/>
          <p:nvPr/>
        </p:nvSpPr>
        <p:spPr>
          <a:xfrm>
            <a:off x="1077913" y="3062288"/>
            <a:ext cx="1495425" cy="381000"/>
          </a:xfrm>
          <a:prstGeom prst="roundRect">
            <a:avLst>
              <a:gd name="adj" fmla="val 4946"/>
            </a:avLst>
          </a:prstGeom>
          <a:noFill/>
          <a:ln w="9525" cap="flat" cmpd="sng">
            <a:solidFill>
              <a:srgbClr val="1487B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51420" tIns="51420" rIns="51420" bIns="51420" anchor="ctr"/>
          <a:lstStyle/>
          <a:p>
            <a:pPr algn="ctr">
              <a:defRPr/>
            </a:pPr>
            <a:r>
              <a:rPr lang="ru-RU" sz="956" dirty="0">
                <a:cs typeface="Arial" charset="0"/>
              </a:rPr>
              <a:t>Складские операции</a:t>
            </a:r>
          </a:p>
        </p:txBody>
      </p:sp>
      <p:sp>
        <p:nvSpPr>
          <p:cNvPr id="19" name="Скругленный прямоугольник 18">
            <a:extLst>
              <a:ext uri="{FF2B5EF4-FFF2-40B4-BE49-F238E27FC236}">
                <a16:creationId xmlns:a16="http://schemas.microsoft.com/office/drawing/2014/main" id="{BC054DF4-D757-4060-ADD5-0985E52B1BBA}"/>
              </a:ext>
            </a:extLst>
          </p:cNvPr>
          <p:cNvSpPr/>
          <p:nvPr/>
        </p:nvSpPr>
        <p:spPr>
          <a:xfrm>
            <a:off x="2678113" y="3062288"/>
            <a:ext cx="1495425" cy="381000"/>
          </a:xfrm>
          <a:prstGeom prst="roundRect">
            <a:avLst>
              <a:gd name="adj" fmla="val 4946"/>
            </a:avLst>
          </a:prstGeom>
          <a:noFill/>
          <a:ln w="9525" cap="flat" cmpd="sng">
            <a:solidFill>
              <a:srgbClr val="1487B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51420" tIns="51420" rIns="51420" bIns="51420" anchor="ctr"/>
          <a:lstStyle/>
          <a:p>
            <a:pPr algn="ctr">
              <a:defRPr/>
            </a:pPr>
            <a:r>
              <a:rPr lang="ru-RU" sz="956" dirty="0">
                <a:cs typeface="Arial" charset="0"/>
              </a:rPr>
              <a:t>Покупка и продажа</a:t>
            </a:r>
          </a:p>
        </p:txBody>
      </p:sp>
      <p:sp>
        <p:nvSpPr>
          <p:cNvPr id="20" name="Скругленный прямоугольник 19">
            <a:extLst>
              <a:ext uri="{FF2B5EF4-FFF2-40B4-BE49-F238E27FC236}">
                <a16:creationId xmlns:a16="http://schemas.microsoft.com/office/drawing/2014/main" id="{7264A8B1-BAB9-445B-BD5B-98EE7F3DB738}"/>
              </a:ext>
            </a:extLst>
          </p:cNvPr>
          <p:cNvSpPr/>
          <p:nvPr/>
        </p:nvSpPr>
        <p:spPr>
          <a:xfrm>
            <a:off x="4283075" y="3062288"/>
            <a:ext cx="1495425" cy="381000"/>
          </a:xfrm>
          <a:prstGeom prst="roundRect">
            <a:avLst>
              <a:gd name="adj" fmla="val 4946"/>
            </a:avLst>
          </a:prstGeom>
          <a:noFill/>
          <a:ln w="9525" cap="flat" cmpd="sng">
            <a:solidFill>
              <a:srgbClr val="1487B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51420" tIns="51420" rIns="51420" bIns="51420" anchor="ctr"/>
          <a:lstStyle/>
          <a:p>
            <a:pPr algn="ctr">
              <a:defRPr/>
            </a:pPr>
            <a:r>
              <a:rPr lang="ru-RU" sz="956" dirty="0">
                <a:cs typeface="Arial" charset="0"/>
              </a:rPr>
              <a:t>Кадровый учет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Shape 588">
            <a:extLst>
              <a:ext uri="{FF2B5EF4-FFF2-40B4-BE49-F238E27FC236}">
                <a16:creationId xmlns:a16="http://schemas.microsoft.com/office/drawing/2014/main" id="{DAAE8A8D-571D-47BE-AA34-8DAB68E95B5D}"/>
              </a:ext>
            </a:extLst>
          </p:cNvPr>
          <p:cNvSpPr txBox="1"/>
          <p:nvPr/>
        </p:nvSpPr>
        <p:spPr>
          <a:xfrm>
            <a:off x="1450975" y="215900"/>
            <a:ext cx="3956050" cy="307975"/>
          </a:xfrm>
          <a:prstGeom prst="rect">
            <a:avLst/>
          </a:prstGeom>
          <a:noFill/>
          <a:ln>
            <a:noFill/>
          </a:ln>
        </p:spPr>
        <p:txBody>
          <a:bodyPr lIns="51420" tIns="25703" rIns="51420" bIns="25703"/>
          <a:lstStyle>
            <a:defPPr>
              <a:defRPr lang="en-US"/>
            </a:defPPr>
            <a:lvl1pPr algn="ctr">
              <a:lnSpc>
                <a:spcPct val="114000"/>
              </a:lnSpc>
              <a:buClr>
                <a:srgbClr val="E36C09"/>
              </a:buClr>
              <a:buSzPct val="25000"/>
              <a:defRPr sz="5400" b="1">
                <a:solidFill>
                  <a:srgbClr val="0070C0"/>
                </a:solidFill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z="1518" dirty="0" err="1">
                <a:solidFill>
                  <a:srgbClr val="F98634"/>
                </a:solidFill>
                <a:sym typeface="Calibri"/>
              </a:rPr>
              <a:t>Построение</a:t>
            </a:r>
            <a:r>
              <a:rPr lang="en-US" sz="1518" dirty="0">
                <a:solidFill>
                  <a:srgbClr val="F98634"/>
                </a:solidFill>
                <a:sym typeface="Calibri"/>
              </a:rPr>
              <a:t> </a:t>
            </a:r>
            <a:r>
              <a:rPr lang="en-US" sz="1518" dirty="0" err="1">
                <a:solidFill>
                  <a:srgbClr val="F98634"/>
                </a:solidFill>
                <a:sym typeface="Calibri"/>
              </a:rPr>
              <a:t>отчетов</a:t>
            </a:r>
            <a:r>
              <a:rPr lang="en-US" sz="1518" dirty="0">
                <a:solidFill>
                  <a:srgbClr val="F98634"/>
                </a:solidFill>
                <a:sym typeface="Calibri"/>
              </a:rPr>
              <a:t> и </a:t>
            </a:r>
            <a:r>
              <a:rPr lang="en-US" sz="1518" dirty="0" err="1">
                <a:solidFill>
                  <a:srgbClr val="F98634"/>
                </a:solidFill>
                <a:sym typeface="Calibri"/>
              </a:rPr>
              <a:t>анализ</a:t>
            </a:r>
            <a:r>
              <a:rPr lang="en-US" sz="1518" dirty="0">
                <a:solidFill>
                  <a:srgbClr val="F98634"/>
                </a:solidFill>
                <a:sym typeface="Calibri"/>
              </a:rPr>
              <a:t> </a:t>
            </a:r>
            <a:r>
              <a:rPr lang="en-US" sz="1518" dirty="0" err="1">
                <a:solidFill>
                  <a:srgbClr val="F98634"/>
                </a:solidFill>
                <a:sym typeface="Calibri"/>
              </a:rPr>
              <a:t>информации</a:t>
            </a:r>
            <a:endParaRPr lang="en-US" sz="1518" dirty="0">
              <a:solidFill>
                <a:srgbClr val="F98634"/>
              </a:solidFill>
              <a:sym typeface="Calibri"/>
            </a:endParaRPr>
          </a:p>
        </p:txBody>
      </p:sp>
      <p:sp>
        <p:nvSpPr>
          <p:cNvPr id="590" name="Shape 590">
            <a:extLst>
              <a:ext uri="{FF2B5EF4-FFF2-40B4-BE49-F238E27FC236}">
                <a16:creationId xmlns:a16="http://schemas.microsoft.com/office/drawing/2014/main" id="{16866272-ED5C-4233-86A2-C66DA44AAB83}"/>
              </a:ext>
            </a:extLst>
          </p:cNvPr>
          <p:cNvSpPr txBox="1"/>
          <p:nvPr/>
        </p:nvSpPr>
        <p:spPr>
          <a:xfrm>
            <a:off x="673100" y="1443038"/>
            <a:ext cx="3213100" cy="3186112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51420" tIns="51420" rIns="51420" bIns="51420"/>
          <a:lstStyle>
            <a:defPPr>
              <a:defRPr lang="en-US"/>
            </a:defPPr>
            <a:lvl1pPr marL="571500" indent="-571500">
              <a:lnSpc>
                <a:spcPct val="150000"/>
              </a:lnSpc>
              <a:buClr>
                <a:srgbClr val="006B9E"/>
              </a:buClr>
              <a:buSzPct val="100000"/>
              <a:buFont typeface="Wingdings" panose="05000000000000000000" pitchFamily="2" charset="2"/>
              <a:buChar char="ü"/>
              <a:defRPr sz="3600"/>
            </a:lvl1pPr>
            <a:lvl2pPr marL="1828800" lvl="1" indent="-609600">
              <a:lnSpc>
                <a:spcPct val="125000"/>
              </a:lnSpc>
              <a:buClr>
                <a:srgbClr val="006B9E"/>
              </a:buClr>
              <a:buSzPct val="100000"/>
              <a:buFont typeface="Arial" panose="020B0604020202020204" pitchFamily="34" charset="0"/>
              <a:buChar char="•"/>
              <a:defRPr sz="3600">
                <a:solidFill>
                  <a:schemeClr val="dk1"/>
                </a:solidFill>
                <a:ea typeface="Roboto"/>
                <a:cs typeface="Roboto"/>
              </a:defRPr>
            </a:lvl2pPr>
          </a:lstStyle>
          <a:p>
            <a:pPr marL="180975" indent="-180975">
              <a:buClr>
                <a:srgbClr val="F98634"/>
              </a:buClr>
              <a:defRPr/>
            </a:pPr>
            <a:r>
              <a:rPr lang="ru-RU" sz="1012" dirty="0">
                <a:cs typeface="Arial" charset="0"/>
                <a:sym typeface="Roboto"/>
              </a:rPr>
              <a:t>В</a:t>
            </a:r>
            <a:r>
              <a:rPr lang="en-US" sz="1012" dirty="0" err="1">
                <a:cs typeface="Arial" charset="0"/>
                <a:sym typeface="Roboto"/>
              </a:rPr>
              <a:t>ывести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информацию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по</a:t>
            </a:r>
            <a:r>
              <a:rPr lang="en-US" sz="1012" dirty="0">
                <a:cs typeface="Arial" charset="0"/>
                <a:sym typeface="Roboto"/>
              </a:rPr>
              <a:t>:</a:t>
            </a:r>
          </a:p>
          <a:p>
            <a:pPr marL="542925" lvl="1" indent="-180975">
              <a:buClr>
                <a:srgbClr val="F98634"/>
              </a:buClr>
              <a:defRPr/>
            </a:pPr>
            <a:r>
              <a:rPr lang="en-US" sz="1012" dirty="0" err="1">
                <a:sym typeface="Roboto"/>
              </a:rPr>
              <a:t>задолженности</a:t>
            </a:r>
            <a:endParaRPr lang="en-US" sz="1012" dirty="0">
              <a:sym typeface="Roboto"/>
            </a:endParaRPr>
          </a:p>
          <a:p>
            <a:pPr marL="542925" lvl="1" indent="-180975">
              <a:buClr>
                <a:srgbClr val="F98634"/>
              </a:buClr>
              <a:defRPr/>
            </a:pPr>
            <a:r>
              <a:rPr lang="en-US" sz="1012" dirty="0" err="1">
                <a:sym typeface="Roboto"/>
              </a:rPr>
              <a:t>начислениям</a:t>
            </a:r>
            <a:endParaRPr lang="en-US" sz="1012" dirty="0">
              <a:sym typeface="Roboto"/>
            </a:endParaRPr>
          </a:p>
          <a:p>
            <a:pPr marL="542925" lvl="1" indent="-180975">
              <a:buClr>
                <a:srgbClr val="F98634"/>
              </a:buClr>
              <a:defRPr/>
            </a:pPr>
            <a:r>
              <a:rPr lang="en-US" sz="1012" dirty="0" err="1">
                <a:sym typeface="Roboto"/>
              </a:rPr>
              <a:t>оплатам</a:t>
            </a:r>
            <a:endParaRPr lang="en-US" sz="1012" dirty="0">
              <a:sym typeface="Roboto"/>
            </a:endParaRPr>
          </a:p>
          <a:p>
            <a:pPr marL="542925" lvl="1" indent="-180975">
              <a:buClr>
                <a:srgbClr val="F98634"/>
              </a:buClr>
              <a:defRPr/>
            </a:pPr>
            <a:r>
              <a:rPr lang="en-US" sz="1012" dirty="0" err="1">
                <a:sym typeface="Roboto"/>
              </a:rPr>
              <a:t>пени</a:t>
            </a:r>
            <a:endParaRPr lang="en-US" sz="1012" dirty="0">
              <a:sym typeface="Roboto"/>
            </a:endParaRPr>
          </a:p>
          <a:p>
            <a:pPr marL="542925" lvl="1" indent="-180975">
              <a:buClr>
                <a:srgbClr val="F98634"/>
              </a:buClr>
              <a:defRPr/>
            </a:pPr>
            <a:r>
              <a:rPr lang="en-US" sz="1012" dirty="0" err="1">
                <a:sym typeface="Roboto"/>
              </a:rPr>
              <a:t>льготам</a:t>
            </a:r>
            <a:endParaRPr lang="en-US" sz="1012" dirty="0">
              <a:sym typeface="Roboto"/>
            </a:endParaRPr>
          </a:p>
          <a:p>
            <a:pPr marL="542925" lvl="1" indent="-180975">
              <a:buClr>
                <a:srgbClr val="F98634"/>
              </a:buClr>
              <a:defRPr/>
            </a:pPr>
            <a:r>
              <a:rPr lang="en-US" sz="1012" dirty="0" err="1">
                <a:sym typeface="Roboto"/>
              </a:rPr>
              <a:t>корректировкам</a:t>
            </a:r>
            <a:r>
              <a:rPr lang="en-US" sz="1012" dirty="0">
                <a:sym typeface="Roboto"/>
              </a:rPr>
              <a:t>, </a:t>
            </a:r>
            <a:r>
              <a:rPr lang="en-US" sz="1012" dirty="0" err="1">
                <a:sym typeface="Roboto"/>
              </a:rPr>
              <a:t>перерасчетам</a:t>
            </a:r>
            <a:endParaRPr lang="en-US" sz="1012" dirty="0">
              <a:sym typeface="Roboto"/>
            </a:endParaRPr>
          </a:p>
          <a:p>
            <a:pPr marL="542925" lvl="1" indent="-180975">
              <a:buClr>
                <a:srgbClr val="F98634"/>
              </a:buClr>
              <a:defRPr/>
            </a:pPr>
            <a:r>
              <a:rPr lang="en-US" sz="1012" dirty="0" err="1">
                <a:sym typeface="Roboto"/>
              </a:rPr>
              <a:t>зданиям</a:t>
            </a:r>
            <a:endParaRPr lang="en-US" sz="1012" dirty="0">
              <a:sym typeface="Roboto"/>
            </a:endParaRPr>
          </a:p>
          <a:p>
            <a:pPr marL="542925" lvl="1" indent="-180975">
              <a:buClr>
                <a:srgbClr val="F98634"/>
              </a:buClr>
              <a:defRPr/>
            </a:pPr>
            <a:r>
              <a:rPr lang="en-US" sz="1012" dirty="0" err="1">
                <a:sym typeface="Roboto"/>
              </a:rPr>
              <a:t>лицевым</a:t>
            </a:r>
            <a:r>
              <a:rPr lang="en-US" sz="1012" dirty="0">
                <a:sym typeface="Roboto"/>
              </a:rPr>
              <a:t> </a:t>
            </a:r>
            <a:r>
              <a:rPr lang="en-US" sz="1012" dirty="0" err="1">
                <a:sym typeface="Roboto"/>
              </a:rPr>
              <a:t>счетам</a:t>
            </a:r>
            <a:endParaRPr lang="en-US" sz="1012" dirty="0">
              <a:sym typeface="Roboto"/>
            </a:endParaRPr>
          </a:p>
          <a:p>
            <a:pPr marL="542925" lvl="1" indent="-180975">
              <a:buClr>
                <a:srgbClr val="F98634"/>
              </a:buClr>
              <a:defRPr/>
            </a:pPr>
            <a:r>
              <a:rPr lang="en-US" sz="1012" dirty="0" err="1">
                <a:sym typeface="Roboto"/>
              </a:rPr>
              <a:t>жильцам</a:t>
            </a:r>
            <a:endParaRPr lang="en-US" sz="1012" dirty="0">
              <a:sym typeface="Roboto"/>
            </a:endParaRPr>
          </a:p>
          <a:p>
            <a:pPr marL="542925" lvl="1" indent="-180975">
              <a:buClr>
                <a:srgbClr val="F98634"/>
              </a:buClr>
              <a:defRPr/>
            </a:pPr>
            <a:r>
              <a:rPr lang="en-US" sz="1012" dirty="0" err="1">
                <a:sym typeface="Roboto"/>
              </a:rPr>
              <a:t>площадям</a:t>
            </a:r>
            <a:endParaRPr lang="en-US" sz="1012" dirty="0">
              <a:sym typeface="Roboto"/>
            </a:endParaRPr>
          </a:p>
          <a:p>
            <a:pPr marL="542925" lvl="1" indent="-180975">
              <a:buClr>
                <a:srgbClr val="F98634"/>
              </a:buClr>
              <a:defRPr/>
            </a:pPr>
            <a:r>
              <a:rPr lang="en-US" sz="1012" dirty="0" err="1">
                <a:sym typeface="Roboto"/>
              </a:rPr>
              <a:t>услугам</a:t>
            </a:r>
            <a:endParaRPr lang="en-US" sz="1012" dirty="0">
              <a:sym typeface="Roboto"/>
            </a:endParaRPr>
          </a:p>
          <a:p>
            <a:pPr marL="542925" lvl="1" indent="-180975">
              <a:buClr>
                <a:srgbClr val="F98634"/>
              </a:buClr>
              <a:defRPr/>
            </a:pPr>
            <a:r>
              <a:rPr lang="ru-RU" sz="1012" dirty="0">
                <a:sym typeface="Roboto"/>
              </a:rPr>
              <a:t>приборам учета</a:t>
            </a:r>
            <a:endParaRPr lang="en-US" sz="1012" dirty="0">
              <a:sym typeface="Roboto"/>
            </a:endParaRPr>
          </a:p>
          <a:p>
            <a:pPr marL="542925" lvl="1" indent="-180975">
              <a:buClr>
                <a:srgbClr val="F98634"/>
              </a:buClr>
              <a:defRPr/>
            </a:pPr>
            <a:r>
              <a:rPr lang="en-US" sz="1012" dirty="0">
                <a:sym typeface="Roboto"/>
              </a:rPr>
              <a:t>и </a:t>
            </a:r>
            <a:r>
              <a:rPr lang="en-US" sz="1012" dirty="0" err="1">
                <a:sym typeface="Roboto"/>
              </a:rPr>
              <a:t>прочим</a:t>
            </a:r>
            <a:r>
              <a:rPr lang="en-US" sz="1012" dirty="0">
                <a:sym typeface="Roboto"/>
              </a:rPr>
              <a:t> </a:t>
            </a:r>
            <a:r>
              <a:rPr lang="en-US" sz="1012" dirty="0" err="1">
                <a:sym typeface="Roboto"/>
              </a:rPr>
              <a:t>параметрам</a:t>
            </a:r>
            <a:r>
              <a:rPr lang="en-US" sz="1012" dirty="0">
                <a:sym typeface="Roboto"/>
              </a:rPr>
              <a:t> и </a:t>
            </a:r>
            <a:r>
              <a:rPr lang="en-US" sz="1012" dirty="0" err="1">
                <a:sym typeface="Roboto"/>
              </a:rPr>
              <a:t>характеристикам</a:t>
            </a:r>
            <a:endParaRPr lang="en-US" sz="1012" dirty="0">
              <a:sym typeface="Roboto"/>
            </a:endParaRPr>
          </a:p>
          <a:p>
            <a:pPr lvl="1">
              <a:defRPr/>
            </a:pPr>
            <a:endParaRPr sz="1012" dirty="0"/>
          </a:p>
        </p:txBody>
      </p:sp>
      <p:sp>
        <p:nvSpPr>
          <p:cNvPr id="591" name="Shape 591">
            <a:extLst>
              <a:ext uri="{FF2B5EF4-FFF2-40B4-BE49-F238E27FC236}">
                <a16:creationId xmlns:a16="http://schemas.microsoft.com/office/drawing/2014/main" id="{AFF0F7DB-2262-498D-82B5-71D9BB23DD9E}"/>
              </a:ext>
            </a:extLst>
          </p:cNvPr>
          <p:cNvSpPr txBox="1"/>
          <p:nvPr/>
        </p:nvSpPr>
        <p:spPr>
          <a:xfrm>
            <a:off x="406400" y="1203325"/>
            <a:ext cx="3495675" cy="195263"/>
          </a:xfrm>
          <a:prstGeom prst="rect">
            <a:avLst/>
          </a:prstGeom>
          <a:noFill/>
          <a:ln>
            <a:noFill/>
          </a:ln>
        </p:spPr>
        <p:txBody>
          <a:bodyPr lIns="51420" tIns="51420" rIns="51420" bIns="51420"/>
          <a:lstStyle/>
          <a:p>
            <a:pPr>
              <a:defRPr/>
            </a:pPr>
            <a:r>
              <a:rPr lang="en-US" sz="1012" b="1" dirty="0" err="1">
                <a:cs typeface="Arial" charset="0"/>
              </a:rPr>
              <a:t>Многочисленные</a:t>
            </a:r>
            <a:r>
              <a:rPr lang="en-US" sz="1012" b="1" dirty="0">
                <a:cs typeface="Arial" charset="0"/>
              </a:rPr>
              <a:t> </a:t>
            </a:r>
            <a:r>
              <a:rPr lang="en-US" sz="1012" b="1" dirty="0" err="1">
                <a:cs typeface="Arial" charset="0"/>
              </a:rPr>
              <a:t>отчеты</a:t>
            </a:r>
            <a:r>
              <a:rPr lang="en-US" sz="1012" b="1" dirty="0">
                <a:cs typeface="Arial" charset="0"/>
              </a:rPr>
              <a:t> </a:t>
            </a:r>
            <a:r>
              <a:rPr lang="en-US" sz="1012" b="1" dirty="0" err="1">
                <a:cs typeface="Arial" charset="0"/>
              </a:rPr>
              <a:t>программы</a:t>
            </a:r>
            <a:r>
              <a:rPr lang="en-US" sz="1012" b="1" dirty="0">
                <a:cs typeface="Arial" charset="0"/>
              </a:rPr>
              <a:t> </a:t>
            </a:r>
            <a:r>
              <a:rPr lang="en-US" sz="1012" b="1" dirty="0" err="1">
                <a:cs typeface="Arial" charset="0"/>
              </a:rPr>
              <a:t>позволяют</a:t>
            </a:r>
            <a:r>
              <a:rPr lang="ru-RU" sz="1012" b="1" dirty="0">
                <a:cs typeface="Arial" charset="0"/>
              </a:rPr>
              <a:t>:</a:t>
            </a:r>
            <a:endParaRPr lang="en-US" sz="1012" b="1" dirty="0">
              <a:cs typeface="Arial" charset="0"/>
            </a:endParaRPr>
          </a:p>
        </p:txBody>
      </p:sp>
      <p:sp>
        <p:nvSpPr>
          <p:cNvPr id="592" name="Shape 592">
            <a:extLst>
              <a:ext uri="{FF2B5EF4-FFF2-40B4-BE49-F238E27FC236}">
                <a16:creationId xmlns:a16="http://schemas.microsoft.com/office/drawing/2014/main" id="{4D620A0F-1CCC-4EBE-BB33-D8B38497401D}"/>
              </a:ext>
            </a:extLst>
          </p:cNvPr>
          <p:cNvSpPr txBox="1"/>
          <p:nvPr/>
        </p:nvSpPr>
        <p:spPr>
          <a:xfrm>
            <a:off x="3546475" y="1443038"/>
            <a:ext cx="2690813" cy="1663700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51420" tIns="51420" rIns="51420" bIns="51420"/>
          <a:lstStyle>
            <a:defPPr>
              <a:defRPr lang="en-US"/>
            </a:defPPr>
            <a:lvl1pPr marL="571500" indent="-571500">
              <a:lnSpc>
                <a:spcPct val="150000"/>
              </a:lnSpc>
              <a:buClr>
                <a:srgbClr val="006B9E"/>
              </a:buClr>
              <a:buSzPct val="100000"/>
              <a:buFont typeface="Wingdings" panose="05000000000000000000" pitchFamily="2" charset="2"/>
              <a:buChar char="ü"/>
              <a:defRPr sz="3600"/>
            </a:lvl1pPr>
            <a:lvl2pPr marL="1828800" lvl="1" indent="-609600">
              <a:lnSpc>
                <a:spcPct val="125000"/>
              </a:lnSpc>
              <a:buClr>
                <a:srgbClr val="006B9E"/>
              </a:buClr>
              <a:buSzPct val="100000"/>
              <a:buFont typeface="Arial" panose="020B0604020202020204" pitchFamily="34" charset="0"/>
              <a:buChar char="•"/>
              <a:defRPr sz="3600">
                <a:solidFill>
                  <a:schemeClr val="dk1"/>
                </a:solidFill>
                <a:ea typeface="Roboto"/>
                <a:cs typeface="Roboto"/>
              </a:defRPr>
            </a:lvl2pPr>
          </a:lstStyle>
          <a:p>
            <a:pPr marL="180975" indent="-180975">
              <a:buClr>
                <a:srgbClr val="F98634"/>
              </a:buClr>
              <a:defRPr/>
            </a:pPr>
            <a:r>
              <a:rPr lang="ru-RU" sz="1012" dirty="0">
                <a:cs typeface="Arial" charset="0"/>
                <a:sym typeface="Roboto"/>
              </a:rPr>
              <a:t>С</a:t>
            </a:r>
            <a:r>
              <a:rPr lang="en-US" sz="1012" dirty="0" err="1">
                <a:cs typeface="Arial" charset="0"/>
                <a:sym typeface="Roboto"/>
              </a:rPr>
              <a:t>группировать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суммы</a:t>
            </a:r>
            <a:r>
              <a:rPr lang="en-US" sz="1012" dirty="0">
                <a:cs typeface="Arial" charset="0"/>
                <a:sym typeface="Roboto"/>
              </a:rPr>
              <a:t> и </a:t>
            </a:r>
            <a:r>
              <a:rPr lang="en-US" sz="1012" dirty="0" err="1">
                <a:cs typeface="Arial" charset="0"/>
                <a:sym typeface="Roboto"/>
              </a:rPr>
              <a:t>получать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итоги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по</a:t>
            </a:r>
            <a:r>
              <a:rPr lang="en-US" sz="1012" dirty="0">
                <a:cs typeface="Arial" charset="0"/>
                <a:sym typeface="Roboto"/>
              </a:rPr>
              <a:t>:</a:t>
            </a:r>
          </a:p>
          <a:p>
            <a:pPr marL="542925" lvl="1" indent="-180975">
              <a:buClr>
                <a:srgbClr val="F98634"/>
              </a:buClr>
              <a:defRPr/>
            </a:pPr>
            <a:r>
              <a:rPr lang="en-US" sz="1012" dirty="0" err="1">
                <a:sym typeface="Roboto"/>
              </a:rPr>
              <a:t>домам</a:t>
            </a:r>
            <a:endParaRPr lang="en-US" sz="1012" dirty="0">
              <a:sym typeface="Roboto"/>
            </a:endParaRPr>
          </a:p>
          <a:p>
            <a:pPr marL="542925" lvl="1" indent="-180975">
              <a:buClr>
                <a:srgbClr val="F98634"/>
              </a:buClr>
              <a:defRPr/>
            </a:pPr>
            <a:r>
              <a:rPr lang="en-US" sz="1012" dirty="0" err="1">
                <a:sym typeface="Roboto"/>
              </a:rPr>
              <a:t>группам</a:t>
            </a:r>
            <a:r>
              <a:rPr lang="en-US" sz="1012" dirty="0">
                <a:sym typeface="Roboto"/>
              </a:rPr>
              <a:t> </a:t>
            </a:r>
            <a:r>
              <a:rPr lang="en-US" sz="1012" dirty="0" err="1">
                <a:sym typeface="Roboto"/>
              </a:rPr>
              <a:t>домов</a:t>
            </a:r>
            <a:endParaRPr lang="en-US" sz="1012" dirty="0">
              <a:sym typeface="Roboto"/>
            </a:endParaRPr>
          </a:p>
          <a:p>
            <a:pPr marL="542925" lvl="1" indent="-180975">
              <a:buClr>
                <a:srgbClr val="F98634"/>
              </a:buClr>
              <a:defRPr/>
            </a:pPr>
            <a:r>
              <a:rPr lang="en-US" sz="1012" dirty="0" err="1">
                <a:sym typeface="Roboto"/>
              </a:rPr>
              <a:t>лицевым</a:t>
            </a:r>
            <a:r>
              <a:rPr lang="en-US" sz="1012" dirty="0">
                <a:sym typeface="Roboto"/>
              </a:rPr>
              <a:t> </a:t>
            </a:r>
            <a:r>
              <a:rPr lang="en-US" sz="1012" dirty="0" err="1">
                <a:sym typeface="Roboto"/>
              </a:rPr>
              <a:t>счетам</a:t>
            </a:r>
            <a:endParaRPr lang="en-US" sz="1012" dirty="0">
              <a:sym typeface="Roboto"/>
            </a:endParaRPr>
          </a:p>
          <a:p>
            <a:pPr marL="542925" lvl="1" indent="-180975">
              <a:buClr>
                <a:srgbClr val="F98634"/>
              </a:buClr>
              <a:defRPr/>
            </a:pPr>
            <a:r>
              <a:rPr lang="en-US" sz="1012" dirty="0" err="1">
                <a:sym typeface="Roboto"/>
              </a:rPr>
              <a:t>услугам</a:t>
            </a:r>
            <a:endParaRPr lang="en-US" sz="1012" dirty="0">
              <a:sym typeface="Roboto"/>
            </a:endParaRPr>
          </a:p>
          <a:p>
            <a:pPr marL="542925" lvl="1" indent="-180975">
              <a:buClr>
                <a:srgbClr val="F98634"/>
              </a:buClr>
              <a:defRPr/>
            </a:pPr>
            <a:r>
              <a:rPr lang="en-US" sz="1012" dirty="0" err="1">
                <a:sym typeface="Roboto"/>
              </a:rPr>
              <a:t>периодам</a:t>
            </a:r>
            <a:r>
              <a:rPr lang="en-US" sz="1012" dirty="0">
                <a:sym typeface="Roboto"/>
              </a:rPr>
              <a:t> (</a:t>
            </a:r>
            <a:r>
              <a:rPr lang="en-US" sz="1012" dirty="0" err="1">
                <a:sym typeface="Roboto"/>
              </a:rPr>
              <a:t>год</a:t>
            </a:r>
            <a:r>
              <a:rPr lang="en-US" sz="1012" dirty="0">
                <a:sym typeface="Roboto"/>
              </a:rPr>
              <a:t>, </a:t>
            </a:r>
            <a:r>
              <a:rPr lang="en-US" sz="1012" dirty="0" err="1">
                <a:sym typeface="Roboto"/>
              </a:rPr>
              <a:t>квартал</a:t>
            </a:r>
            <a:r>
              <a:rPr lang="en-US" sz="1012" dirty="0">
                <a:sym typeface="Roboto"/>
              </a:rPr>
              <a:t>, </a:t>
            </a:r>
            <a:r>
              <a:rPr lang="en-US" sz="1012" dirty="0" err="1">
                <a:sym typeface="Roboto"/>
              </a:rPr>
              <a:t>месяц</a:t>
            </a:r>
            <a:r>
              <a:rPr lang="en-US" sz="1012" dirty="0">
                <a:sym typeface="Roboto"/>
              </a:rPr>
              <a:t>, </a:t>
            </a:r>
            <a:r>
              <a:rPr lang="en-US" sz="1012" dirty="0" err="1">
                <a:sym typeface="Roboto"/>
              </a:rPr>
              <a:t>неделя</a:t>
            </a:r>
            <a:r>
              <a:rPr lang="en-US" sz="1012" dirty="0">
                <a:sym typeface="Roboto"/>
              </a:rPr>
              <a:t>, </a:t>
            </a:r>
            <a:r>
              <a:rPr lang="en-US" sz="1012" dirty="0" err="1">
                <a:sym typeface="Roboto"/>
              </a:rPr>
              <a:t>произвольному</a:t>
            </a:r>
            <a:r>
              <a:rPr lang="en-US" sz="1012" dirty="0">
                <a:sym typeface="Roboto"/>
              </a:rPr>
              <a:t> </a:t>
            </a:r>
            <a:r>
              <a:rPr lang="en-US" sz="1012" dirty="0" err="1">
                <a:sym typeface="Roboto"/>
              </a:rPr>
              <a:t>периоду</a:t>
            </a:r>
            <a:r>
              <a:rPr lang="en-US" sz="1012" dirty="0">
                <a:sym typeface="Roboto"/>
              </a:rPr>
              <a:t>)</a:t>
            </a:r>
          </a:p>
          <a:p>
            <a:pPr marL="542925" lvl="1" indent="-180975">
              <a:buClr>
                <a:srgbClr val="F98634"/>
              </a:buClr>
              <a:defRPr/>
            </a:pPr>
            <a:r>
              <a:rPr lang="en-US" sz="1012" dirty="0" err="1">
                <a:sym typeface="Roboto"/>
              </a:rPr>
              <a:t>прочим</a:t>
            </a:r>
            <a:r>
              <a:rPr lang="en-US" sz="1012" dirty="0">
                <a:sym typeface="Roboto"/>
              </a:rPr>
              <a:t> </a:t>
            </a:r>
            <a:r>
              <a:rPr lang="en-US" sz="1012" dirty="0" err="1">
                <a:sym typeface="Roboto"/>
              </a:rPr>
              <a:t>уровням</a:t>
            </a:r>
            <a:r>
              <a:rPr lang="en-US" sz="1012" dirty="0">
                <a:sym typeface="Roboto"/>
              </a:rPr>
              <a:t> </a:t>
            </a:r>
            <a:r>
              <a:rPr lang="en-US" sz="1012" dirty="0" err="1">
                <a:sym typeface="Roboto"/>
              </a:rPr>
              <a:t>группировки</a:t>
            </a:r>
            <a:endParaRPr lang="en-US" sz="1012" dirty="0">
              <a:sym typeface="Roboto"/>
            </a:endParaRPr>
          </a:p>
        </p:txBody>
      </p:sp>
      <p:pic>
        <p:nvPicPr>
          <p:cNvPr id="124933" name="Рисунок 5">
            <a:extLst>
              <a:ext uri="{FF2B5EF4-FFF2-40B4-BE49-F238E27FC236}">
                <a16:creationId xmlns:a16="http://schemas.microsoft.com/office/drawing/2014/main" id="{F0E0DA66-2550-4A75-BF22-03B8D4C8C17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63988" y="3235325"/>
            <a:ext cx="2197100" cy="158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Shape 593">
            <a:extLst>
              <a:ext uri="{FF2B5EF4-FFF2-40B4-BE49-F238E27FC236}">
                <a16:creationId xmlns:a16="http://schemas.microsoft.com/office/drawing/2014/main" id="{8BB2EF21-FAB0-4A11-B933-E912EE7F6911}"/>
              </a:ext>
            </a:extLst>
          </p:cNvPr>
          <p:cNvSpPr txBox="1"/>
          <p:nvPr/>
        </p:nvSpPr>
        <p:spPr>
          <a:xfrm>
            <a:off x="549275" y="1708150"/>
            <a:ext cx="5949950" cy="2005013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51420" tIns="51420" rIns="51420" bIns="51420"/>
          <a:lstStyle>
            <a:defPPr>
              <a:defRPr lang="en-US"/>
            </a:defPPr>
            <a:lvl1pPr marL="571500" indent="-571500">
              <a:lnSpc>
                <a:spcPct val="150000"/>
              </a:lnSpc>
              <a:buClr>
                <a:srgbClr val="006B9E"/>
              </a:buClr>
              <a:buSzPct val="100000"/>
              <a:buFont typeface="Wingdings" panose="05000000000000000000" pitchFamily="2" charset="2"/>
              <a:buChar char="ü"/>
              <a:defRPr sz="3600"/>
            </a:lvl1pPr>
            <a:lvl2pPr marL="1828800" lvl="1" indent="-609600">
              <a:lnSpc>
                <a:spcPct val="125000"/>
              </a:lnSpc>
              <a:buClr>
                <a:srgbClr val="006B9E"/>
              </a:buClr>
              <a:buSzPct val="100000"/>
              <a:buFont typeface="Arial" panose="020B0604020202020204" pitchFamily="34" charset="0"/>
              <a:buChar char="•"/>
              <a:defRPr sz="3600">
                <a:solidFill>
                  <a:schemeClr val="dk1"/>
                </a:solidFill>
                <a:ea typeface="Roboto"/>
                <a:cs typeface="Roboto"/>
              </a:defRPr>
            </a:lvl2pPr>
          </a:lstStyle>
          <a:p>
            <a:pPr marL="180975" indent="-180975">
              <a:buClr>
                <a:srgbClr val="F98634"/>
              </a:buClr>
              <a:defRPr/>
            </a:pPr>
            <a:r>
              <a:rPr lang="ru-RU" sz="1012" dirty="0">
                <a:cs typeface="Arial" charset="0"/>
                <a:sym typeface="Roboto"/>
              </a:rPr>
              <a:t>Н</a:t>
            </a:r>
            <a:r>
              <a:rPr lang="en-US" sz="1012" dirty="0" err="1">
                <a:cs typeface="Arial" charset="0"/>
                <a:sym typeface="Roboto"/>
              </a:rPr>
              <a:t>астроить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различные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фильтры</a:t>
            </a:r>
            <a:r>
              <a:rPr lang="en-US" sz="1012" dirty="0">
                <a:cs typeface="Arial" charset="0"/>
                <a:sym typeface="Roboto"/>
              </a:rPr>
              <a:t>, </a:t>
            </a:r>
            <a:r>
              <a:rPr lang="en-US" sz="1012" dirty="0" err="1">
                <a:cs typeface="Arial" charset="0"/>
                <a:sym typeface="Roboto"/>
              </a:rPr>
              <a:t>отборы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по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многочисленным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параметрам</a:t>
            </a:r>
            <a:r>
              <a:rPr lang="ru-RU" sz="1012" dirty="0">
                <a:cs typeface="Arial" charset="0"/>
                <a:sym typeface="Roboto"/>
              </a:rPr>
              <a:t>;</a:t>
            </a:r>
            <a:endParaRPr lang="en-US" sz="1012" dirty="0">
              <a:cs typeface="Arial" charset="0"/>
              <a:sym typeface="Roboto"/>
            </a:endParaRPr>
          </a:p>
          <a:p>
            <a:pPr marL="180975" indent="-180975">
              <a:buClr>
                <a:srgbClr val="F98634"/>
              </a:buClr>
              <a:defRPr/>
            </a:pPr>
            <a:r>
              <a:rPr lang="ru-RU" sz="1012" dirty="0">
                <a:cs typeface="Arial" charset="0"/>
                <a:sym typeface="Roboto"/>
              </a:rPr>
              <a:t>Н</a:t>
            </a:r>
            <a:r>
              <a:rPr lang="en-US" sz="1012" dirty="0" err="1">
                <a:cs typeface="Arial" charset="0"/>
                <a:sym typeface="Roboto"/>
              </a:rPr>
              <a:t>астроить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различные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варианты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сортировки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выводимой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информации</a:t>
            </a:r>
            <a:r>
              <a:rPr lang="ru-RU" sz="1012" dirty="0">
                <a:cs typeface="Arial" charset="0"/>
                <a:sym typeface="Roboto"/>
              </a:rPr>
              <a:t>;</a:t>
            </a:r>
            <a:endParaRPr lang="en-US" sz="1012" dirty="0">
              <a:cs typeface="Arial" charset="0"/>
              <a:sym typeface="Roboto"/>
            </a:endParaRPr>
          </a:p>
          <a:p>
            <a:pPr marL="180975" indent="-180975">
              <a:buClr>
                <a:srgbClr val="F98634"/>
              </a:buClr>
              <a:defRPr/>
            </a:pPr>
            <a:r>
              <a:rPr lang="ru-RU" sz="1012" dirty="0">
                <a:cs typeface="Arial" charset="0"/>
                <a:sym typeface="Roboto"/>
              </a:rPr>
              <a:t>И</a:t>
            </a:r>
            <a:r>
              <a:rPr lang="en-US" sz="1012" dirty="0" err="1">
                <a:cs typeface="Arial" charset="0"/>
                <a:sym typeface="Roboto"/>
              </a:rPr>
              <a:t>спользовать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гибкие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возможности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цветового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оформления</a:t>
            </a:r>
            <a:r>
              <a:rPr lang="ru-RU" sz="1012" dirty="0">
                <a:cs typeface="Arial" charset="0"/>
                <a:sym typeface="Roboto"/>
              </a:rPr>
              <a:t>;</a:t>
            </a:r>
            <a:endParaRPr lang="en-US" sz="1012" dirty="0">
              <a:cs typeface="Arial" charset="0"/>
              <a:sym typeface="Roboto"/>
            </a:endParaRPr>
          </a:p>
          <a:p>
            <a:pPr marL="180975" indent="-180975">
              <a:buClr>
                <a:srgbClr val="F98634"/>
              </a:buClr>
              <a:defRPr/>
            </a:pPr>
            <a:r>
              <a:rPr lang="ru-RU" sz="1012" dirty="0">
                <a:cs typeface="Arial" charset="0"/>
                <a:sym typeface="Roboto"/>
              </a:rPr>
              <a:t>П</a:t>
            </a:r>
            <a:r>
              <a:rPr lang="en-US" sz="1012" dirty="0" err="1">
                <a:cs typeface="Arial" charset="0"/>
                <a:sym typeface="Roboto"/>
              </a:rPr>
              <a:t>олучать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информацию</a:t>
            </a:r>
            <a:r>
              <a:rPr lang="en-US" sz="1012" dirty="0">
                <a:cs typeface="Arial" charset="0"/>
                <a:sym typeface="Roboto"/>
              </a:rPr>
              <a:t> в </a:t>
            </a:r>
            <a:r>
              <a:rPr lang="en-US" sz="1012" dirty="0" err="1">
                <a:cs typeface="Arial" charset="0"/>
                <a:sym typeface="Roboto"/>
              </a:rPr>
              <a:t>виде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графиков</a:t>
            </a:r>
            <a:r>
              <a:rPr lang="en-US" sz="1012" dirty="0">
                <a:cs typeface="Arial" charset="0"/>
                <a:sym typeface="Roboto"/>
              </a:rPr>
              <a:t> в </a:t>
            </a:r>
            <a:r>
              <a:rPr lang="en-US" sz="1012" dirty="0" err="1">
                <a:cs typeface="Arial" charset="0"/>
                <a:sym typeface="Roboto"/>
              </a:rPr>
              <a:t>некоторых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отчетах</a:t>
            </a:r>
            <a:r>
              <a:rPr lang="ru-RU" sz="1012" dirty="0">
                <a:cs typeface="Arial" charset="0"/>
                <a:sym typeface="Roboto"/>
              </a:rPr>
              <a:t>;</a:t>
            </a:r>
            <a:endParaRPr lang="en-US" sz="1012" dirty="0">
              <a:cs typeface="Arial" charset="0"/>
              <a:sym typeface="Roboto"/>
            </a:endParaRPr>
          </a:p>
          <a:p>
            <a:pPr marL="180975" indent="-180975">
              <a:buClr>
                <a:srgbClr val="F98634"/>
              </a:buClr>
              <a:defRPr/>
            </a:pPr>
            <a:r>
              <a:rPr lang="ru-RU" sz="1012" dirty="0">
                <a:cs typeface="Arial" charset="0"/>
                <a:sym typeface="Roboto"/>
              </a:rPr>
              <a:t>С</a:t>
            </a:r>
            <a:r>
              <a:rPr lang="en-US" sz="1012" dirty="0" err="1">
                <a:cs typeface="Arial" charset="0"/>
                <a:sym typeface="Roboto"/>
              </a:rPr>
              <a:t>амостоятельно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определять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список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колонок</a:t>
            </a:r>
            <a:r>
              <a:rPr lang="en-US" sz="1012" dirty="0">
                <a:cs typeface="Arial" charset="0"/>
                <a:sym typeface="Roboto"/>
              </a:rPr>
              <a:t> и </a:t>
            </a:r>
            <a:r>
              <a:rPr lang="en-US" sz="1012" dirty="0" err="1">
                <a:cs typeface="Arial" charset="0"/>
                <a:sym typeface="Roboto"/>
              </a:rPr>
              <a:t>строк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для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вывода</a:t>
            </a:r>
            <a:r>
              <a:rPr lang="ru-RU" sz="1012" dirty="0">
                <a:cs typeface="Arial" charset="0"/>
                <a:sym typeface="Roboto"/>
              </a:rPr>
              <a:t>;</a:t>
            </a:r>
            <a:endParaRPr lang="en-US" sz="1012" dirty="0">
              <a:cs typeface="Arial" charset="0"/>
              <a:sym typeface="Roboto"/>
            </a:endParaRPr>
          </a:p>
          <a:p>
            <a:pPr marL="180975" indent="-180975">
              <a:buClr>
                <a:srgbClr val="F98634"/>
              </a:buClr>
              <a:defRPr/>
            </a:pPr>
            <a:r>
              <a:rPr lang="ru-RU" sz="1012" dirty="0">
                <a:cs typeface="Arial" charset="0"/>
                <a:sym typeface="Roboto"/>
              </a:rPr>
              <a:t>В</a:t>
            </a:r>
            <a:r>
              <a:rPr lang="en-US" sz="1012" dirty="0" err="1">
                <a:cs typeface="Arial" charset="0"/>
                <a:sym typeface="Roboto"/>
              </a:rPr>
              <a:t>ыводить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отчеты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на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печать</a:t>
            </a:r>
            <a:r>
              <a:rPr lang="en-US" sz="1012" dirty="0">
                <a:cs typeface="Arial" charset="0"/>
                <a:sym typeface="Roboto"/>
              </a:rPr>
              <a:t> и </a:t>
            </a:r>
            <a:r>
              <a:rPr lang="en-US" sz="1012" dirty="0" err="1">
                <a:cs typeface="Arial" charset="0"/>
                <a:sym typeface="Roboto"/>
              </a:rPr>
              <a:t>сохранять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их</a:t>
            </a:r>
            <a:r>
              <a:rPr lang="en-US" sz="1012" dirty="0">
                <a:cs typeface="Arial" charset="0"/>
                <a:sym typeface="Roboto"/>
              </a:rPr>
              <a:t> в </a:t>
            </a:r>
            <a:r>
              <a:rPr lang="en-US" sz="1012" dirty="0" err="1">
                <a:cs typeface="Arial" charset="0"/>
                <a:sym typeface="Roboto"/>
              </a:rPr>
              <a:t>различных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форматах</a:t>
            </a:r>
            <a:r>
              <a:rPr lang="en-US" sz="1012" dirty="0">
                <a:cs typeface="Arial" charset="0"/>
                <a:sym typeface="Roboto"/>
              </a:rPr>
              <a:t> (pdf, </a:t>
            </a:r>
            <a:r>
              <a:rPr lang="en-US" sz="1012" dirty="0" err="1">
                <a:cs typeface="Arial" charset="0"/>
                <a:sym typeface="Roboto"/>
              </a:rPr>
              <a:t>xls</a:t>
            </a:r>
            <a:r>
              <a:rPr lang="en-US" sz="1012" dirty="0">
                <a:cs typeface="Arial" charset="0"/>
                <a:sym typeface="Roboto"/>
              </a:rPr>
              <a:t>, html, txt, </a:t>
            </a:r>
            <a:r>
              <a:rPr lang="en-US" sz="1012" dirty="0" err="1">
                <a:cs typeface="Arial" charset="0"/>
                <a:sym typeface="Roboto"/>
              </a:rPr>
              <a:t>docx</a:t>
            </a:r>
            <a:r>
              <a:rPr lang="en-US" sz="1012" dirty="0">
                <a:cs typeface="Arial" charset="0"/>
                <a:sym typeface="Roboto"/>
              </a:rPr>
              <a:t> и </a:t>
            </a:r>
            <a:r>
              <a:rPr lang="en-US" sz="1012" dirty="0" err="1">
                <a:cs typeface="Arial" charset="0"/>
                <a:sym typeface="Roboto"/>
              </a:rPr>
              <a:t>другие</a:t>
            </a:r>
            <a:r>
              <a:rPr lang="en-US" sz="1012" dirty="0">
                <a:cs typeface="Arial" charset="0"/>
                <a:sym typeface="Roboto"/>
              </a:rPr>
              <a:t>)</a:t>
            </a:r>
            <a:r>
              <a:rPr lang="ru-RU" sz="1012" dirty="0">
                <a:cs typeface="Arial" charset="0"/>
                <a:sym typeface="Roboto"/>
              </a:rPr>
              <a:t>;</a:t>
            </a:r>
            <a:endParaRPr lang="en-US" sz="1012" dirty="0">
              <a:cs typeface="Arial" charset="0"/>
              <a:sym typeface="Roboto"/>
            </a:endParaRPr>
          </a:p>
          <a:p>
            <a:pPr marL="180975" indent="-180975">
              <a:buClr>
                <a:srgbClr val="F98634"/>
              </a:buClr>
              <a:defRPr/>
            </a:pPr>
            <a:r>
              <a:rPr lang="ru-RU" sz="1012" dirty="0">
                <a:cs typeface="Arial" charset="0"/>
                <a:sym typeface="Roboto"/>
              </a:rPr>
              <a:t>П</a:t>
            </a:r>
            <a:r>
              <a:rPr lang="en-US" sz="1012" dirty="0" err="1">
                <a:cs typeface="Arial" charset="0"/>
                <a:sym typeface="Roboto"/>
              </a:rPr>
              <a:t>латформа</a:t>
            </a:r>
            <a:r>
              <a:rPr lang="en-US" sz="1012" dirty="0">
                <a:cs typeface="Arial" charset="0"/>
                <a:sym typeface="Roboto"/>
              </a:rPr>
              <a:t> 1С:Предприятие 8 </a:t>
            </a:r>
            <a:r>
              <a:rPr lang="en-US" sz="1012" dirty="0" err="1">
                <a:cs typeface="Arial" charset="0"/>
                <a:sym typeface="Roboto"/>
              </a:rPr>
              <a:t>позволяет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изменять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существующие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отчеты</a:t>
            </a:r>
            <a:r>
              <a:rPr lang="en-US" sz="1012" dirty="0">
                <a:cs typeface="Arial" charset="0"/>
                <a:sym typeface="Roboto"/>
              </a:rPr>
              <a:t> и </a:t>
            </a:r>
            <a:r>
              <a:rPr lang="en-US" sz="1012" dirty="0" err="1">
                <a:cs typeface="Arial" charset="0"/>
                <a:sym typeface="Roboto"/>
              </a:rPr>
              <a:t>добавлять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новые</a:t>
            </a:r>
            <a:r>
              <a:rPr lang="ru-RU" sz="1012" dirty="0">
                <a:cs typeface="Arial" charset="0"/>
                <a:sym typeface="Roboto"/>
              </a:rPr>
              <a:t>.</a:t>
            </a:r>
            <a:endParaRPr lang="en-US" sz="1012" dirty="0">
              <a:cs typeface="Arial" charset="0"/>
              <a:sym typeface="Roboto"/>
            </a:endParaRPr>
          </a:p>
        </p:txBody>
      </p:sp>
      <p:sp>
        <p:nvSpPr>
          <p:cNvPr id="7" name="Shape 591">
            <a:extLst>
              <a:ext uri="{FF2B5EF4-FFF2-40B4-BE49-F238E27FC236}">
                <a16:creationId xmlns:a16="http://schemas.microsoft.com/office/drawing/2014/main" id="{C825E05C-22FD-491E-80AA-8F7A3E8C8D42}"/>
              </a:ext>
            </a:extLst>
          </p:cNvPr>
          <p:cNvSpPr txBox="1"/>
          <p:nvPr/>
        </p:nvSpPr>
        <p:spPr>
          <a:xfrm>
            <a:off x="325438" y="1379538"/>
            <a:ext cx="3494087" cy="193675"/>
          </a:xfrm>
          <a:prstGeom prst="rect">
            <a:avLst/>
          </a:prstGeom>
          <a:noFill/>
          <a:ln>
            <a:noFill/>
          </a:ln>
        </p:spPr>
        <p:txBody>
          <a:bodyPr lIns="51420" tIns="51420" rIns="51420" bIns="51420"/>
          <a:lstStyle/>
          <a:p>
            <a:pPr>
              <a:defRPr/>
            </a:pPr>
            <a:r>
              <a:rPr lang="en-US" sz="1012" b="1" dirty="0" err="1">
                <a:cs typeface="Arial" charset="0"/>
              </a:rPr>
              <a:t>Многочисленные</a:t>
            </a:r>
            <a:r>
              <a:rPr lang="en-US" sz="1012" b="1" dirty="0">
                <a:cs typeface="Arial" charset="0"/>
              </a:rPr>
              <a:t> </a:t>
            </a:r>
            <a:r>
              <a:rPr lang="en-US" sz="1012" b="1" dirty="0" err="1">
                <a:cs typeface="Arial" charset="0"/>
              </a:rPr>
              <a:t>отчеты</a:t>
            </a:r>
            <a:r>
              <a:rPr lang="en-US" sz="1012" b="1" dirty="0">
                <a:cs typeface="Arial" charset="0"/>
              </a:rPr>
              <a:t> </a:t>
            </a:r>
            <a:r>
              <a:rPr lang="en-US" sz="1012" b="1" dirty="0" err="1">
                <a:cs typeface="Arial" charset="0"/>
              </a:rPr>
              <a:t>программы</a:t>
            </a:r>
            <a:r>
              <a:rPr lang="en-US" sz="1012" b="1" dirty="0">
                <a:cs typeface="Arial" charset="0"/>
              </a:rPr>
              <a:t> </a:t>
            </a:r>
            <a:r>
              <a:rPr lang="en-US" sz="1012" b="1" dirty="0" err="1">
                <a:cs typeface="Arial" charset="0"/>
              </a:rPr>
              <a:t>позволяют</a:t>
            </a:r>
            <a:r>
              <a:rPr lang="ru-RU" sz="1012" b="1" dirty="0">
                <a:cs typeface="Arial" charset="0"/>
              </a:rPr>
              <a:t>:</a:t>
            </a:r>
            <a:endParaRPr lang="en-US" sz="1012" b="1" dirty="0">
              <a:cs typeface="Arial" charset="0"/>
            </a:endParaRPr>
          </a:p>
        </p:txBody>
      </p:sp>
      <p:sp>
        <p:nvSpPr>
          <p:cNvPr id="5" name="Shape 588">
            <a:extLst>
              <a:ext uri="{FF2B5EF4-FFF2-40B4-BE49-F238E27FC236}">
                <a16:creationId xmlns:a16="http://schemas.microsoft.com/office/drawing/2014/main" id="{69330F86-C3FD-4905-9B96-E58906418651}"/>
              </a:ext>
            </a:extLst>
          </p:cNvPr>
          <p:cNvSpPr txBox="1"/>
          <p:nvPr/>
        </p:nvSpPr>
        <p:spPr>
          <a:xfrm>
            <a:off x="1450975" y="215900"/>
            <a:ext cx="3956050" cy="307975"/>
          </a:xfrm>
          <a:prstGeom prst="rect">
            <a:avLst/>
          </a:prstGeom>
          <a:noFill/>
          <a:ln>
            <a:noFill/>
          </a:ln>
        </p:spPr>
        <p:txBody>
          <a:bodyPr lIns="51420" tIns="25703" rIns="51420" bIns="25703"/>
          <a:lstStyle>
            <a:defPPr>
              <a:defRPr lang="en-US"/>
            </a:defPPr>
            <a:lvl1pPr algn="ctr">
              <a:lnSpc>
                <a:spcPct val="114000"/>
              </a:lnSpc>
              <a:buClr>
                <a:srgbClr val="E36C09"/>
              </a:buClr>
              <a:buSzPct val="25000"/>
              <a:defRPr sz="5400" b="1">
                <a:solidFill>
                  <a:srgbClr val="0070C0"/>
                </a:solidFill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z="1518" dirty="0" err="1">
                <a:solidFill>
                  <a:srgbClr val="F98634"/>
                </a:solidFill>
                <a:sym typeface="Calibri"/>
              </a:rPr>
              <a:t>Построение</a:t>
            </a:r>
            <a:r>
              <a:rPr lang="en-US" sz="1518" dirty="0">
                <a:solidFill>
                  <a:srgbClr val="F98634"/>
                </a:solidFill>
                <a:sym typeface="Calibri"/>
              </a:rPr>
              <a:t> </a:t>
            </a:r>
            <a:r>
              <a:rPr lang="en-US" sz="1518" dirty="0" err="1">
                <a:solidFill>
                  <a:srgbClr val="F98634"/>
                </a:solidFill>
                <a:sym typeface="Calibri"/>
              </a:rPr>
              <a:t>отчетов</a:t>
            </a:r>
            <a:r>
              <a:rPr lang="en-US" sz="1518" dirty="0">
                <a:solidFill>
                  <a:srgbClr val="F98634"/>
                </a:solidFill>
                <a:sym typeface="Calibri"/>
              </a:rPr>
              <a:t> и </a:t>
            </a:r>
            <a:r>
              <a:rPr lang="en-US" sz="1518" dirty="0" err="1">
                <a:solidFill>
                  <a:srgbClr val="F98634"/>
                </a:solidFill>
                <a:sym typeface="Calibri"/>
              </a:rPr>
              <a:t>анализ</a:t>
            </a:r>
            <a:r>
              <a:rPr lang="en-US" sz="1518" dirty="0">
                <a:solidFill>
                  <a:srgbClr val="F98634"/>
                </a:solidFill>
                <a:sym typeface="Calibri"/>
              </a:rPr>
              <a:t> </a:t>
            </a:r>
            <a:r>
              <a:rPr lang="en-US" sz="1518" dirty="0" err="1">
                <a:solidFill>
                  <a:srgbClr val="F98634"/>
                </a:solidFill>
                <a:sym typeface="Calibri"/>
              </a:rPr>
              <a:t>информации</a:t>
            </a:r>
            <a:endParaRPr lang="en-US" sz="1518" dirty="0">
              <a:solidFill>
                <a:srgbClr val="F98634"/>
              </a:solidFill>
              <a:sym typeface="Calibri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Shape 599">
            <a:extLst>
              <a:ext uri="{FF2B5EF4-FFF2-40B4-BE49-F238E27FC236}">
                <a16:creationId xmlns:a16="http://schemas.microsoft.com/office/drawing/2014/main" id="{2064687D-3008-4B95-B8ED-1D8B0CCD69B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lIns="51420" tIns="25703" rIns="51420" bIns="25703" anchor="t">
            <a:no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buClr>
                <a:srgbClr val="FFFFFF"/>
              </a:buClr>
              <a:buSzPct val="25000"/>
            </a:pPr>
            <a:fld id="{041EE767-F7F8-49E0-82E9-771AE0BDC8D4}" type="slidenum">
              <a:rPr lang="en-US" altLang="ru-RU" sz="700" b="1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pPr>
                <a:buClr>
                  <a:srgbClr val="FFFFFF"/>
                </a:buClr>
                <a:buSzPct val="25000"/>
              </a:pPr>
              <a:t>59</a:t>
            </a:fld>
            <a:endParaRPr lang="en-US" altLang="ru-RU" sz="700" b="1">
              <a:solidFill>
                <a:srgbClr val="FFFFFF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129026" name="Shape 603">
            <a:extLst>
              <a:ext uri="{FF2B5EF4-FFF2-40B4-BE49-F238E27FC236}">
                <a16:creationId xmlns:a16="http://schemas.microsoft.com/office/drawing/2014/main" id="{A3A15B05-2F2B-4009-8A50-57BCCF039D9B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58900" y="1708150"/>
            <a:ext cx="4140200" cy="227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604" name="Shape 604">
            <a:extLst>
              <a:ext uri="{FF2B5EF4-FFF2-40B4-BE49-F238E27FC236}">
                <a16:creationId xmlns:a16="http://schemas.microsoft.com/office/drawing/2014/main" id="{5050D155-55BA-4DCB-90F7-734B5E5FA000}"/>
              </a:ext>
            </a:extLst>
          </p:cNvPr>
          <p:cNvSpPr txBox="1"/>
          <p:nvPr/>
        </p:nvSpPr>
        <p:spPr>
          <a:xfrm>
            <a:off x="549275" y="1049338"/>
            <a:ext cx="3633788" cy="433387"/>
          </a:xfrm>
          <a:prstGeom prst="rect">
            <a:avLst/>
          </a:prstGeom>
          <a:noFill/>
          <a:ln>
            <a:noFill/>
          </a:ln>
        </p:spPr>
        <p:txBody>
          <a:bodyPr lIns="51420" tIns="51420" rIns="51420" bIns="51420"/>
          <a:lstStyle>
            <a:defPPr>
              <a:defRPr lang="en-US"/>
            </a:defPPr>
            <a:lvl1pPr>
              <a:defRPr sz="3600" b="1"/>
            </a:lvl1pPr>
          </a:lstStyle>
          <a:p>
            <a:pPr>
              <a:defRPr/>
            </a:pPr>
            <a:r>
              <a:rPr lang="en-US" sz="1012" b="0" dirty="0" err="1">
                <a:cs typeface="Arial" charset="0"/>
              </a:rPr>
              <a:t>Большое</a:t>
            </a:r>
            <a:r>
              <a:rPr lang="en-US" sz="1012" b="0" dirty="0">
                <a:cs typeface="Arial" charset="0"/>
              </a:rPr>
              <a:t> </a:t>
            </a:r>
            <a:r>
              <a:rPr lang="en-US" sz="1012" b="0" dirty="0" err="1">
                <a:cs typeface="Arial" charset="0"/>
              </a:rPr>
              <a:t>количество</a:t>
            </a:r>
            <a:r>
              <a:rPr lang="en-US" sz="1012" b="0" dirty="0">
                <a:cs typeface="Arial" charset="0"/>
              </a:rPr>
              <a:t> </a:t>
            </a:r>
            <a:r>
              <a:rPr lang="en-US" sz="1012" b="0" dirty="0" err="1">
                <a:cs typeface="Arial" charset="0"/>
              </a:rPr>
              <a:t>разнообразных</a:t>
            </a:r>
            <a:r>
              <a:rPr lang="en-US" sz="1012" b="0" dirty="0">
                <a:cs typeface="Arial" charset="0"/>
              </a:rPr>
              <a:t> </a:t>
            </a:r>
            <a:r>
              <a:rPr lang="en-US" sz="1012" b="0" dirty="0" err="1">
                <a:cs typeface="Arial" charset="0"/>
              </a:rPr>
              <a:t>графиков</a:t>
            </a:r>
            <a:endParaRPr lang="en-US" sz="1012" b="0" dirty="0">
              <a:cs typeface="Arial" charset="0"/>
            </a:endParaRPr>
          </a:p>
        </p:txBody>
      </p:sp>
      <p:sp>
        <p:nvSpPr>
          <p:cNvPr id="7" name="Shape 588">
            <a:extLst>
              <a:ext uri="{FF2B5EF4-FFF2-40B4-BE49-F238E27FC236}">
                <a16:creationId xmlns:a16="http://schemas.microsoft.com/office/drawing/2014/main" id="{1FB5FCFD-A3A9-450B-9CDE-9C91D025EA82}"/>
              </a:ext>
            </a:extLst>
          </p:cNvPr>
          <p:cNvSpPr txBox="1"/>
          <p:nvPr/>
        </p:nvSpPr>
        <p:spPr>
          <a:xfrm>
            <a:off x="1450975" y="215900"/>
            <a:ext cx="3956050" cy="307975"/>
          </a:xfrm>
          <a:prstGeom prst="rect">
            <a:avLst/>
          </a:prstGeom>
          <a:noFill/>
          <a:ln>
            <a:noFill/>
          </a:ln>
        </p:spPr>
        <p:txBody>
          <a:bodyPr lIns="51420" tIns="25703" rIns="51420" bIns="25703"/>
          <a:lstStyle>
            <a:defPPr>
              <a:defRPr lang="en-US"/>
            </a:defPPr>
            <a:lvl1pPr algn="ctr">
              <a:lnSpc>
                <a:spcPct val="114000"/>
              </a:lnSpc>
              <a:buClr>
                <a:srgbClr val="E36C09"/>
              </a:buClr>
              <a:buSzPct val="25000"/>
              <a:defRPr sz="5400" b="1">
                <a:solidFill>
                  <a:srgbClr val="0070C0"/>
                </a:solidFill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z="1518" dirty="0" err="1">
                <a:solidFill>
                  <a:srgbClr val="F98634"/>
                </a:solidFill>
                <a:sym typeface="Calibri"/>
              </a:rPr>
              <a:t>Построение</a:t>
            </a:r>
            <a:r>
              <a:rPr lang="en-US" sz="1518" dirty="0">
                <a:solidFill>
                  <a:srgbClr val="F98634"/>
                </a:solidFill>
                <a:sym typeface="Calibri"/>
              </a:rPr>
              <a:t> и </a:t>
            </a:r>
            <a:r>
              <a:rPr lang="en-US" sz="1518" dirty="0" err="1">
                <a:solidFill>
                  <a:srgbClr val="F98634"/>
                </a:solidFill>
                <a:sym typeface="Calibri"/>
              </a:rPr>
              <a:t>анализ</a:t>
            </a:r>
            <a:r>
              <a:rPr lang="en-US" sz="1518" dirty="0">
                <a:solidFill>
                  <a:srgbClr val="F98634"/>
                </a:solidFill>
                <a:sym typeface="Calibri"/>
              </a:rPr>
              <a:t> </a:t>
            </a:r>
            <a:r>
              <a:rPr lang="en-US" sz="1518" dirty="0" err="1">
                <a:solidFill>
                  <a:srgbClr val="F98634"/>
                </a:solidFill>
                <a:sym typeface="Calibri"/>
              </a:rPr>
              <a:t>информации</a:t>
            </a:r>
            <a:endParaRPr lang="en-US" sz="1518" dirty="0">
              <a:solidFill>
                <a:srgbClr val="F98634"/>
              </a:solidFill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>
            <a:extLst>
              <a:ext uri="{FF2B5EF4-FFF2-40B4-BE49-F238E27FC236}">
                <a16:creationId xmlns:a16="http://schemas.microsoft.com/office/drawing/2014/main" id="{3DD7A3D0-5AE2-43C3-918D-572CE376FD94}"/>
              </a:ext>
            </a:extLst>
          </p:cNvPr>
          <p:cNvSpPr txBox="1"/>
          <p:nvPr/>
        </p:nvSpPr>
        <p:spPr>
          <a:xfrm>
            <a:off x="160596" y="983918"/>
            <a:ext cx="6536808" cy="3532048"/>
          </a:xfrm>
          <a:prstGeom prst="rect">
            <a:avLst/>
          </a:prstGeom>
          <a:noFill/>
          <a:ln>
            <a:noFill/>
          </a:ln>
        </p:spPr>
        <p:txBody>
          <a:bodyPr lIns="51420" tIns="25703" rIns="51420" bIns="25703"/>
          <a:lstStyle/>
          <a:p>
            <a:pPr marL="0" lvl="3" algn="just">
              <a:lnSpc>
                <a:spcPct val="150000"/>
              </a:lnSpc>
              <a:buClr>
                <a:srgbClr val="000000"/>
              </a:buClr>
              <a:buSzPct val="25000"/>
              <a:defRPr/>
            </a:pPr>
            <a:r>
              <a:rPr lang="en-US" sz="1200" b="1" dirty="0" err="1">
                <a:cs typeface="Arial" charset="0"/>
              </a:rPr>
              <a:t>Законы</a:t>
            </a:r>
            <a:r>
              <a:rPr lang="ru-RU" sz="1200" b="1" dirty="0">
                <a:cs typeface="Arial" charset="0"/>
              </a:rPr>
              <a:t>:</a:t>
            </a:r>
            <a:endParaRPr lang="en-US" sz="1200" b="1" dirty="0">
              <a:cs typeface="Arial" charset="0"/>
            </a:endParaRPr>
          </a:p>
          <a:p>
            <a:pPr marL="275432" lvl="3" indent="-160706" algn="just">
              <a:lnSpc>
                <a:spcPct val="150000"/>
              </a:lnSpc>
              <a:buClr>
                <a:srgbClr val="F98634"/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ru-RU" sz="1012" dirty="0">
                <a:solidFill>
                  <a:schemeClr val="dk1"/>
                </a:solidFill>
                <a:highlight>
                  <a:srgbClr val="FFFFFF"/>
                </a:highlight>
                <a:ea typeface="Roboto"/>
                <a:cs typeface="Roboto"/>
                <a:sym typeface="Roboto"/>
              </a:rPr>
              <a:t>Жилищный кодекс Российской Федерации от 29.12.2004 N 188-ФЗ </a:t>
            </a:r>
          </a:p>
          <a:p>
            <a:pPr marL="275432" lvl="3" indent="-160706" algn="just">
              <a:lnSpc>
                <a:spcPct val="150000"/>
              </a:lnSpc>
              <a:buClr>
                <a:srgbClr val="F98634"/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en-US" sz="1012" dirty="0">
                <a:solidFill>
                  <a:schemeClr val="dk1"/>
                </a:solidFill>
                <a:highlight>
                  <a:srgbClr val="FFFFFF"/>
                </a:highlight>
                <a:ea typeface="Roboto"/>
                <a:cs typeface="Roboto"/>
                <a:sym typeface="Roboto"/>
              </a:rPr>
              <a:t>N 209-ФЗ </a:t>
            </a:r>
            <a:r>
              <a:rPr lang="en-US" sz="1012" dirty="0" err="1">
                <a:solidFill>
                  <a:schemeClr val="dk1"/>
                </a:solidFill>
                <a:highlight>
                  <a:srgbClr val="FFFFFF"/>
                </a:highlight>
                <a:ea typeface="Roboto"/>
                <a:cs typeface="Roboto"/>
                <a:sym typeface="Roboto"/>
              </a:rPr>
              <a:t>от</a:t>
            </a:r>
            <a:r>
              <a:rPr lang="en-US" sz="1012" dirty="0">
                <a:solidFill>
                  <a:schemeClr val="dk1"/>
                </a:solidFill>
                <a:highlight>
                  <a:srgbClr val="FFFFFF"/>
                </a:highlight>
                <a:ea typeface="Roboto"/>
                <a:cs typeface="Roboto"/>
                <a:sym typeface="Roboto"/>
              </a:rPr>
              <a:t> 21.07.2014г О </a:t>
            </a:r>
            <a:r>
              <a:rPr lang="en-US" sz="1012" dirty="0" err="1">
                <a:solidFill>
                  <a:schemeClr val="dk1"/>
                </a:solidFill>
                <a:highlight>
                  <a:srgbClr val="FFFFFF"/>
                </a:highlight>
                <a:ea typeface="Roboto"/>
                <a:cs typeface="Roboto"/>
                <a:sym typeface="Roboto"/>
              </a:rPr>
              <a:t>государственной</a:t>
            </a:r>
            <a:r>
              <a:rPr lang="en-US" sz="1012" dirty="0">
                <a:solidFill>
                  <a:schemeClr val="dk1"/>
                </a:solidFill>
                <a:highlight>
                  <a:srgbClr val="FFFFFF"/>
                </a:highlight>
                <a:ea typeface="Roboto"/>
                <a:cs typeface="Roboto"/>
                <a:sym typeface="Roboto"/>
              </a:rPr>
              <a:t> </a:t>
            </a:r>
            <a:r>
              <a:rPr lang="en-US" sz="1012" dirty="0" err="1">
                <a:solidFill>
                  <a:schemeClr val="dk1"/>
                </a:solidFill>
                <a:highlight>
                  <a:srgbClr val="FFFFFF"/>
                </a:highlight>
                <a:ea typeface="Roboto"/>
                <a:cs typeface="Roboto"/>
                <a:sym typeface="Roboto"/>
              </a:rPr>
              <a:t>информационной</a:t>
            </a:r>
            <a:r>
              <a:rPr lang="en-US" sz="1012" dirty="0">
                <a:solidFill>
                  <a:schemeClr val="dk1"/>
                </a:solidFill>
                <a:highlight>
                  <a:srgbClr val="FFFFFF"/>
                </a:highlight>
                <a:ea typeface="Roboto"/>
                <a:cs typeface="Roboto"/>
                <a:sym typeface="Roboto"/>
              </a:rPr>
              <a:t> </a:t>
            </a:r>
            <a:r>
              <a:rPr lang="en-US" sz="1012" dirty="0" err="1">
                <a:solidFill>
                  <a:schemeClr val="dk1"/>
                </a:solidFill>
                <a:highlight>
                  <a:srgbClr val="FFFFFF"/>
                </a:highlight>
                <a:ea typeface="Roboto"/>
                <a:cs typeface="Roboto"/>
                <a:sym typeface="Roboto"/>
              </a:rPr>
              <a:t>системе</a:t>
            </a:r>
            <a:r>
              <a:rPr lang="en-US" sz="1012" dirty="0">
                <a:solidFill>
                  <a:schemeClr val="dk1"/>
                </a:solidFill>
                <a:highlight>
                  <a:srgbClr val="FFFFFF"/>
                </a:highlight>
                <a:ea typeface="Roboto"/>
                <a:cs typeface="Roboto"/>
                <a:sym typeface="Roboto"/>
              </a:rPr>
              <a:t> </a:t>
            </a:r>
            <a:r>
              <a:rPr lang="en-US" sz="1012" dirty="0" err="1">
                <a:solidFill>
                  <a:schemeClr val="dk1"/>
                </a:solidFill>
                <a:highlight>
                  <a:srgbClr val="FFFFFF"/>
                </a:highlight>
                <a:ea typeface="Roboto"/>
                <a:cs typeface="Roboto"/>
                <a:sym typeface="Roboto"/>
              </a:rPr>
              <a:t>жилищно-коммунального</a:t>
            </a:r>
            <a:r>
              <a:rPr lang="en-US" sz="1012" dirty="0">
                <a:solidFill>
                  <a:schemeClr val="dk1"/>
                </a:solidFill>
                <a:highlight>
                  <a:srgbClr val="FFFFFF"/>
                </a:highlight>
                <a:ea typeface="Roboto"/>
                <a:cs typeface="Roboto"/>
                <a:sym typeface="Roboto"/>
              </a:rPr>
              <a:t> </a:t>
            </a:r>
            <a:r>
              <a:rPr lang="en-US" sz="1012" dirty="0" err="1">
                <a:solidFill>
                  <a:schemeClr val="dk1"/>
                </a:solidFill>
                <a:highlight>
                  <a:srgbClr val="FFFFFF"/>
                </a:highlight>
                <a:ea typeface="Roboto"/>
                <a:cs typeface="Roboto"/>
                <a:sym typeface="Roboto"/>
              </a:rPr>
              <a:t>хозяйства</a:t>
            </a:r>
            <a:r>
              <a:rPr lang="ru-RU" sz="1012" dirty="0">
                <a:solidFill>
                  <a:schemeClr val="dk1"/>
                </a:solidFill>
                <a:highlight>
                  <a:srgbClr val="FFFFFF"/>
                </a:highlight>
                <a:ea typeface="Roboto"/>
                <a:cs typeface="Roboto"/>
                <a:sym typeface="Roboto"/>
              </a:rPr>
              <a:t>;</a:t>
            </a:r>
          </a:p>
          <a:p>
            <a:pPr marL="275432" lvl="3" indent="-160706" algn="just">
              <a:lnSpc>
                <a:spcPct val="150000"/>
              </a:lnSpc>
              <a:buClr>
                <a:srgbClr val="F98634"/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en-US" sz="1012" dirty="0" err="1">
                <a:solidFill>
                  <a:schemeClr val="dk1"/>
                </a:solidFill>
                <a:cs typeface="Arial" charset="0"/>
              </a:rPr>
              <a:t>Федеральный</a:t>
            </a:r>
            <a:r>
              <a:rPr lang="en-US" sz="1012" dirty="0">
                <a:solidFill>
                  <a:schemeClr val="dk1"/>
                </a:solidFill>
                <a:cs typeface="Arial" charset="0"/>
              </a:rPr>
              <a:t> </a:t>
            </a:r>
            <a:r>
              <a:rPr lang="en-US" sz="1012" dirty="0" err="1">
                <a:solidFill>
                  <a:schemeClr val="dk1"/>
                </a:solidFill>
                <a:cs typeface="Arial" charset="0"/>
              </a:rPr>
              <a:t>закон</a:t>
            </a:r>
            <a:r>
              <a:rPr lang="en-US" sz="1012" dirty="0">
                <a:solidFill>
                  <a:schemeClr val="dk1"/>
                </a:solidFill>
                <a:cs typeface="Arial" charset="0"/>
              </a:rPr>
              <a:t> </a:t>
            </a:r>
            <a:r>
              <a:rPr lang="en-US" sz="1012" dirty="0" err="1">
                <a:solidFill>
                  <a:schemeClr val="dk1"/>
                </a:solidFill>
                <a:cs typeface="Arial" charset="0"/>
              </a:rPr>
              <a:t>от</a:t>
            </a:r>
            <a:r>
              <a:rPr lang="en-US" sz="1012" dirty="0">
                <a:solidFill>
                  <a:schemeClr val="dk1"/>
                </a:solidFill>
                <a:cs typeface="Arial" charset="0"/>
              </a:rPr>
              <a:t> 3 </a:t>
            </a:r>
            <a:r>
              <a:rPr lang="en-US" sz="1012" dirty="0" err="1">
                <a:solidFill>
                  <a:schemeClr val="dk1"/>
                </a:solidFill>
                <a:cs typeface="Arial" charset="0"/>
              </a:rPr>
              <a:t>ноября</a:t>
            </a:r>
            <a:r>
              <a:rPr lang="en-US" sz="1012" dirty="0">
                <a:solidFill>
                  <a:schemeClr val="dk1"/>
                </a:solidFill>
                <a:cs typeface="Arial" charset="0"/>
              </a:rPr>
              <a:t> 2015 г. № 307-ФЗ </a:t>
            </a:r>
            <a:r>
              <a:rPr lang="en-US" sz="1012" dirty="0" err="1">
                <a:solidFill>
                  <a:schemeClr val="dk1"/>
                </a:solidFill>
                <a:cs typeface="Arial" charset="0"/>
              </a:rPr>
              <a:t>описывает</a:t>
            </a:r>
            <a:r>
              <a:rPr lang="en-US" sz="1012" dirty="0">
                <a:solidFill>
                  <a:schemeClr val="dk1"/>
                </a:solidFill>
                <a:cs typeface="Arial" charset="0"/>
              </a:rPr>
              <a:t> </a:t>
            </a:r>
            <a:r>
              <a:rPr lang="en-US" sz="1012" dirty="0" err="1">
                <a:solidFill>
                  <a:schemeClr val="dk1"/>
                </a:solidFill>
                <a:cs typeface="Arial" charset="0"/>
              </a:rPr>
              <a:t>порядок</a:t>
            </a:r>
            <a:r>
              <a:rPr lang="en-US" sz="1012" dirty="0">
                <a:solidFill>
                  <a:schemeClr val="dk1"/>
                </a:solidFill>
                <a:cs typeface="Arial" charset="0"/>
              </a:rPr>
              <a:t> </a:t>
            </a:r>
            <a:r>
              <a:rPr lang="en-US" sz="1012" dirty="0" err="1">
                <a:solidFill>
                  <a:schemeClr val="dk1"/>
                </a:solidFill>
                <a:cs typeface="Arial" charset="0"/>
              </a:rPr>
              <a:t>расчета</a:t>
            </a:r>
            <a:r>
              <a:rPr lang="en-US" sz="1012" dirty="0">
                <a:solidFill>
                  <a:schemeClr val="dk1"/>
                </a:solidFill>
                <a:cs typeface="Arial" charset="0"/>
              </a:rPr>
              <a:t> </a:t>
            </a:r>
            <a:r>
              <a:rPr lang="en-US" sz="1012" dirty="0" err="1">
                <a:solidFill>
                  <a:schemeClr val="dk1"/>
                </a:solidFill>
                <a:cs typeface="Arial" charset="0"/>
              </a:rPr>
              <a:t>пени</a:t>
            </a:r>
            <a:r>
              <a:rPr lang="ru-RU" sz="1012" dirty="0">
                <a:solidFill>
                  <a:schemeClr val="dk1"/>
                </a:solidFill>
                <a:cs typeface="Arial" charset="0"/>
              </a:rPr>
              <a:t>.</a:t>
            </a:r>
            <a:endParaRPr lang="en-US" sz="1012" dirty="0">
              <a:solidFill>
                <a:schemeClr val="dk1"/>
              </a:solidFill>
              <a:cs typeface="Arial" charset="0"/>
            </a:endParaRPr>
          </a:p>
          <a:p>
            <a:pPr marL="0" lvl="3" algn="just">
              <a:lnSpc>
                <a:spcPct val="150000"/>
              </a:lnSpc>
              <a:buClr>
                <a:srgbClr val="000000"/>
              </a:buClr>
              <a:buSzPct val="25000"/>
              <a:defRPr/>
            </a:pPr>
            <a:r>
              <a:rPr lang="en-US" sz="1200" b="1" dirty="0" err="1">
                <a:cs typeface="Arial" charset="0"/>
              </a:rPr>
              <a:t>Постановления</a:t>
            </a:r>
            <a:r>
              <a:rPr lang="en-US" sz="1200" b="1" dirty="0">
                <a:cs typeface="Arial" charset="0"/>
              </a:rPr>
              <a:t> РФ</a:t>
            </a:r>
            <a:r>
              <a:rPr lang="ru-RU" sz="1200" b="1" dirty="0">
                <a:cs typeface="Arial" charset="0"/>
              </a:rPr>
              <a:t>:</a:t>
            </a:r>
            <a:endParaRPr lang="en-US" sz="1200" b="1" dirty="0">
              <a:cs typeface="Arial" charset="0"/>
            </a:endParaRPr>
          </a:p>
          <a:p>
            <a:pPr marL="275432" lvl="3" indent="-160706" algn="just">
              <a:lnSpc>
                <a:spcPct val="140000"/>
              </a:lnSpc>
              <a:buClr>
                <a:srgbClr val="F98634"/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en-US" sz="1012" dirty="0">
                <a:solidFill>
                  <a:schemeClr val="dk1"/>
                </a:solidFill>
                <a:highlight>
                  <a:srgbClr val="FFFFFF"/>
                </a:highlight>
                <a:ea typeface="Roboto"/>
                <a:cs typeface="Roboto"/>
                <a:sym typeface="Roboto"/>
              </a:rPr>
              <a:t>№ 354 </a:t>
            </a:r>
            <a:r>
              <a:rPr lang="en-US" sz="1012" dirty="0" err="1">
                <a:solidFill>
                  <a:schemeClr val="dk1"/>
                </a:solidFill>
                <a:highlight>
                  <a:srgbClr val="FFFFFF"/>
                </a:highlight>
                <a:ea typeface="Roboto"/>
                <a:cs typeface="Roboto"/>
                <a:sym typeface="Roboto"/>
              </a:rPr>
              <a:t>от</a:t>
            </a:r>
            <a:r>
              <a:rPr lang="en-US" sz="1012" dirty="0">
                <a:solidFill>
                  <a:schemeClr val="dk1"/>
                </a:solidFill>
                <a:highlight>
                  <a:srgbClr val="FFFFFF"/>
                </a:highlight>
                <a:ea typeface="Roboto"/>
                <a:cs typeface="Roboto"/>
                <a:sym typeface="Roboto"/>
              </a:rPr>
              <a:t> 06.05.2011г.</a:t>
            </a:r>
            <a:r>
              <a:rPr lang="ru-RU" sz="1012" dirty="0">
                <a:solidFill>
                  <a:schemeClr val="dk1"/>
                </a:solidFill>
                <a:highlight>
                  <a:srgbClr val="FFFFFF"/>
                </a:highlight>
                <a:ea typeface="Roboto"/>
                <a:cs typeface="Roboto"/>
                <a:sym typeface="Roboto"/>
              </a:rPr>
              <a:t>;</a:t>
            </a:r>
            <a:endParaRPr lang="en-US" sz="1012" dirty="0">
              <a:solidFill>
                <a:schemeClr val="dk1"/>
              </a:solidFill>
              <a:highlight>
                <a:srgbClr val="FFFFFF"/>
              </a:highlight>
              <a:ea typeface="Roboto"/>
              <a:cs typeface="Roboto"/>
              <a:sym typeface="Roboto"/>
            </a:endParaRPr>
          </a:p>
          <a:p>
            <a:pPr marL="275432" lvl="3" indent="-160706" algn="just">
              <a:lnSpc>
                <a:spcPct val="140000"/>
              </a:lnSpc>
              <a:buClr>
                <a:srgbClr val="F98634"/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en-US" sz="1012" dirty="0">
                <a:solidFill>
                  <a:schemeClr val="dk1"/>
                </a:solidFill>
                <a:highlight>
                  <a:srgbClr val="FFFFFF"/>
                </a:highlight>
                <a:ea typeface="Roboto"/>
                <a:cs typeface="Roboto"/>
                <a:sym typeface="Roboto"/>
              </a:rPr>
              <a:t>№ 344 </a:t>
            </a:r>
            <a:r>
              <a:rPr lang="en-US" sz="1012" dirty="0" err="1">
                <a:solidFill>
                  <a:schemeClr val="dk1"/>
                </a:solidFill>
                <a:highlight>
                  <a:srgbClr val="FFFFFF"/>
                </a:highlight>
                <a:ea typeface="Roboto"/>
                <a:cs typeface="Roboto"/>
                <a:sym typeface="Roboto"/>
              </a:rPr>
              <a:t>от</a:t>
            </a:r>
            <a:r>
              <a:rPr lang="en-US" sz="1012" dirty="0">
                <a:solidFill>
                  <a:schemeClr val="dk1"/>
                </a:solidFill>
                <a:highlight>
                  <a:srgbClr val="FFFFFF"/>
                </a:highlight>
                <a:ea typeface="Roboto"/>
                <a:cs typeface="Roboto"/>
                <a:sym typeface="Roboto"/>
              </a:rPr>
              <a:t> 16.04.2013г.</a:t>
            </a:r>
            <a:r>
              <a:rPr lang="ru-RU" sz="1012" dirty="0">
                <a:solidFill>
                  <a:schemeClr val="dk1"/>
                </a:solidFill>
                <a:highlight>
                  <a:srgbClr val="FFFFFF"/>
                </a:highlight>
                <a:ea typeface="Roboto"/>
                <a:cs typeface="Roboto"/>
                <a:sym typeface="Roboto"/>
              </a:rPr>
              <a:t>;</a:t>
            </a:r>
          </a:p>
          <a:p>
            <a:pPr marL="275432" lvl="3" indent="-160706" algn="just">
              <a:lnSpc>
                <a:spcPct val="140000"/>
              </a:lnSpc>
              <a:buClr>
                <a:srgbClr val="F98634"/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en-US" sz="1012" dirty="0">
                <a:solidFill>
                  <a:schemeClr val="dk1"/>
                </a:solidFill>
                <a:highlight>
                  <a:srgbClr val="FFFFFF"/>
                </a:highlight>
                <a:ea typeface="Roboto"/>
                <a:cs typeface="Roboto"/>
                <a:sym typeface="Roboto"/>
              </a:rPr>
              <a:t>№ 614 </a:t>
            </a:r>
            <a:r>
              <a:rPr lang="en-US" sz="1012" dirty="0" err="1">
                <a:solidFill>
                  <a:schemeClr val="dk1"/>
                </a:solidFill>
                <a:highlight>
                  <a:srgbClr val="FFFFFF"/>
                </a:highlight>
                <a:ea typeface="Roboto"/>
                <a:cs typeface="Roboto"/>
                <a:sym typeface="Roboto"/>
              </a:rPr>
              <a:t>от</a:t>
            </a:r>
            <a:r>
              <a:rPr lang="en-US" sz="1012" dirty="0">
                <a:solidFill>
                  <a:schemeClr val="dk1"/>
                </a:solidFill>
                <a:highlight>
                  <a:srgbClr val="FFFFFF"/>
                </a:highlight>
                <a:ea typeface="Roboto"/>
                <a:cs typeface="Roboto"/>
                <a:sym typeface="Roboto"/>
              </a:rPr>
              <a:t> 22.07.2013г</a:t>
            </a:r>
            <a:r>
              <a:rPr lang="ru-RU" sz="1012" dirty="0">
                <a:solidFill>
                  <a:schemeClr val="dk1"/>
                </a:solidFill>
                <a:highlight>
                  <a:srgbClr val="FFFFFF"/>
                </a:highlight>
                <a:ea typeface="Roboto"/>
                <a:cs typeface="Roboto"/>
                <a:sym typeface="Roboto"/>
              </a:rPr>
              <a:t>.;</a:t>
            </a:r>
          </a:p>
          <a:p>
            <a:pPr marL="275432" lvl="3" indent="-160706" algn="just">
              <a:lnSpc>
                <a:spcPct val="140000"/>
              </a:lnSpc>
              <a:buClr>
                <a:srgbClr val="F98634"/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en-US" sz="1012" dirty="0">
                <a:solidFill>
                  <a:schemeClr val="dk1"/>
                </a:solidFill>
                <a:highlight>
                  <a:srgbClr val="FFFFFF"/>
                </a:highlight>
                <a:ea typeface="Roboto"/>
                <a:cs typeface="Roboto"/>
              </a:rPr>
              <a:t>N 306 23.05.2006  - </a:t>
            </a:r>
            <a:r>
              <a:rPr lang="en-US" sz="1012" dirty="0" err="1">
                <a:solidFill>
                  <a:schemeClr val="dk1"/>
                </a:solidFill>
                <a:highlight>
                  <a:srgbClr val="FFFFFF"/>
                </a:highlight>
                <a:ea typeface="Roboto"/>
                <a:cs typeface="Roboto"/>
              </a:rPr>
              <a:t>правила</a:t>
            </a:r>
            <a:r>
              <a:rPr lang="en-US" sz="1012" dirty="0">
                <a:solidFill>
                  <a:schemeClr val="dk1"/>
                </a:solidFill>
                <a:highlight>
                  <a:srgbClr val="FFFFFF"/>
                </a:highlight>
                <a:ea typeface="Roboto"/>
                <a:cs typeface="Roboto"/>
              </a:rPr>
              <a:t> </a:t>
            </a:r>
            <a:r>
              <a:rPr lang="en-US" sz="1012" dirty="0" err="1">
                <a:solidFill>
                  <a:schemeClr val="dk1"/>
                </a:solidFill>
                <a:highlight>
                  <a:srgbClr val="FFFFFF"/>
                </a:highlight>
                <a:ea typeface="Roboto"/>
                <a:cs typeface="Roboto"/>
              </a:rPr>
              <a:t>установления</a:t>
            </a:r>
            <a:r>
              <a:rPr lang="en-US" sz="1012" dirty="0">
                <a:solidFill>
                  <a:schemeClr val="dk1"/>
                </a:solidFill>
                <a:highlight>
                  <a:srgbClr val="FFFFFF"/>
                </a:highlight>
                <a:ea typeface="Roboto"/>
                <a:cs typeface="Roboto"/>
              </a:rPr>
              <a:t> </a:t>
            </a:r>
            <a:r>
              <a:rPr lang="en-US" sz="1012" dirty="0" err="1">
                <a:solidFill>
                  <a:schemeClr val="dk1"/>
                </a:solidFill>
                <a:highlight>
                  <a:srgbClr val="FFFFFF"/>
                </a:highlight>
                <a:ea typeface="Roboto"/>
                <a:cs typeface="Roboto"/>
              </a:rPr>
              <a:t>нормативов</a:t>
            </a:r>
            <a:r>
              <a:rPr lang="ru-RU" sz="1012" dirty="0">
                <a:solidFill>
                  <a:schemeClr val="dk1"/>
                </a:solidFill>
                <a:highlight>
                  <a:srgbClr val="FFFFFF"/>
                </a:highlight>
                <a:ea typeface="Roboto"/>
                <a:cs typeface="Roboto"/>
              </a:rPr>
              <a:t>;</a:t>
            </a:r>
            <a:endParaRPr lang="en-US" sz="1012" dirty="0">
              <a:solidFill>
                <a:schemeClr val="dk1"/>
              </a:solidFill>
              <a:highlight>
                <a:srgbClr val="FFFFFF"/>
              </a:highlight>
              <a:ea typeface="Roboto"/>
              <a:cs typeface="Roboto"/>
            </a:endParaRPr>
          </a:p>
          <a:p>
            <a:pPr marL="275432" lvl="3" indent="-160706" algn="just">
              <a:lnSpc>
                <a:spcPct val="140000"/>
              </a:lnSpc>
              <a:buClr>
                <a:srgbClr val="F98634"/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en-US" sz="1012" dirty="0">
                <a:solidFill>
                  <a:schemeClr val="dk1"/>
                </a:solidFill>
                <a:highlight>
                  <a:srgbClr val="FFFFFF"/>
                </a:highlight>
                <a:ea typeface="Roboto"/>
                <a:cs typeface="Roboto"/>
                <a:sym typeface="Roboto"/>
              </a:rPr>
              <a:t>№ 731 </a:t>
            </a:r>
            <a:r>
              <a:rPr lang="en-US" sz="1012" dirty="0" err="1">
                <a:solidFill>
                  <a:schemeClr val="dk1"/>
                </a:solidFill>
                <a:highlight>
                  <a:srgbClr val="FFFFFF"/>
                </a:highlight>
                <a:ea typeface="Roboto"/>
                <a:cs typeface="Roboto"/>
                <a:sym typeface="Roboto"/>
              </a:rPr>
              <a:t>от</a:t>
            </a:r>
            <a:r>
              <a:rPr lang="en-US" sz="1012" dirty="0">
                <a:solidFill>
                  <a:schemeClr val="dk1"/>
                </a:solidFill>
                <a:highlight>
                  <a:srgbClr val="FFFFFF"/>
                </a:highlight>
                <a:ea typeface="Roboto"/>
                <a:cs typeface="Roboto"/>
                <a:sym typeface="Roboto"/>
              </a:rPr>
              <a:t> 23 </a:t>
            </a:r>
            <a:r>
              <a:rPr lang="en-US" sz="1012" dirty="0" err="1">
                <a:solidFill>
                  <a:schemeClr val="dk1"/>
                </a:solidFill>
                <a:highlight>
                  <a:srgbClr val="FFFFFF"/>
                </a:highlight>
                <a:ea typeface="Roboto"/>
                <a:cs typeface="Roboto"/>
                <a:sym typeface="Roboto"/>
              </a:rPr>
              <a:t>сентября</a:t>
            </a:r>
            <a:r>
              <a:rPr lang="en-US" sz="1012" dirty="0">
                <a:solidFill>
                  <a:schemeClr val="dk1"/>
                </a:solidFill>
                <a:highlight>
                  <a:srgbClr val="FFFFFF"/>
                </a:highlight>
                <a:ea typeface="Roboto"/>
                <a:cs typeface="Roboto"/>
                <a:sym typeface="Roboto"/>
              </a:rPr>
              <a:t> 2010г.</a:t>
            </a:r>
            <a:r>
              <a:rPr lang="ru-RU" sz="1012" dirty="0">
                <a:solidFill>
                  <a:schemeClr val="dk1"/>
                </a:solidFill>
                <a:highlight>
                  <a:srgbClr val="FFFFFF"/>
                </a:highlight>
                <a:ea typeface="Roboto"/>
                <a:cs typeface="Roboto"/>
                <a:sym typeface="Roboto"/>
              </a:rPr>
              <a:t>;</a:t>
            </a:r>
            <a:endParaRPr lang="en-US" sz="1012" dirty="0">
              <a:solidFill>
                <a:schemeClr val="dk1"/>
              </a:solidFill>
              <a:highlight>
                <a:srgbClr val="FFFFFF"/>
              </a:highlight>
              <a:ea typeface="Roboto"/>
              <a:cs typeface="Roboto"/>
              <a:sym typeface="Roboto"/>
            </a:endParaRPr>
          </a:p>
          <a:p>
            <a:pPr marL="275432" lvl="3" indent="-160706" algn="just">
              <a:lnSpc>
                <a:spcPct val="140000"/>
              </a:lnSpc>
              <a:buClr>
                <a:srgbClr val="F98634"/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en-US" sz="1012" dirty="0">
                <a:solidFill>
                  <a:schemeClr val="dk1"/>
                </a:solidFill>
                <a:highlight>
                  <a:srgbClr val="FFFFFF"/>
                </a:highlight>
                <a:ea typeface="Roboto"/>
                <a:cs typeface="Roboto"/>
                <a:sym typeface="Roboto"/>
              </a:rPr>
              <a:t>№ 1468 </a:t>
            </a:r>
            <a:r>
              <a:rPr lang="en-US" sz="1012" dirty="0" err="1">
                <a:solidFill>
                  <a:schemeClr val="dk1"/>
                </a:solidFill>
                <a:highlight>
                  <a:srgbClr val="FFFFFF"/>
                </a:highlight>
                <a:ea typeface="Roboto"/>
                <a:cs typeface="Roboto"/>
                <a:sym typeface="Roboto"/>
              </a:rPr>
              <a:t>от</a:t>
            </a:r>
            <a:r>
              <a:rPr lang="en-US" sz="1012" dirty="0">
                <a:solidFill>
                  <a:schemeClr val="dk1"/>
                </a:solidFill>
                <a:highlight>
                  <a:srgbClr val="FFFFFF"/>
                </a:highlight>
                <a:ea typeface="Roboto"/>
                <a:cs typeface="Roboto"/>
                <a:sym typeface="Roboto"/>
              </a:rPr>
              <a:t> 28.12.2012г.</a:t>
            </a:r>
            <a:r>
              <a:rPr lang="ru-RU" sz="1012" dirty="0">
                <a:solidFill>
                  <a:schemeClr val="dk1"/>
                </a:solidFill>
                <a:highlight>
                  <a:srgbClr val="FFFFFF"/>
                </a:highlight>
                <a:ea typeface="Roboto"/>
                <a:cs typeface="Roboto"/>
                <a:sym typeface="Roboto"/>
              </a:rPr>
              <a:t>;</a:t>
            </a:r>
            <a:endParaRPr lang="en-US" sz="1012" dirty="0">
              <a:solidFill>
                <a:schemeClr val="dk1"/>
              </a:solidFill>
              <a:highlight>
                <a:srgbClr val="FFFFFF"/>
              </a:highlight>
              <a:ea typeface="Roboto"/>
              <a:cs typeface="Roboto"/>
              <a:sym typeface="Roboto"/>
            </a:endParaRPr>
          </a:p>
          <a:p>
            <a:pPr marL="275432" lvl="3" indent="-160706" algn="just">
              <a:lnSpc>
                <a:spcPct val="140000"/>
              </a:lnSpc>
              <a:buClr>
                <a:srgbClr val="F98634"/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en-US" sz="1012" dirty="0">
                <a:solidFill>
                  <a:schemeClr val="dk1"/>
                </a:solidFill>
                <a:highlight>
                  <a:srgbClr val="FFFFFF"/>
                </a:highlight>
                <a:ea typeface="Roboto"/>
                <a:cs typeface="Roboto"/>
                <a:sym typeface="Roboto"/>
              </a:rPr>
              <a:t>№ 307 </a:t>
            </a:r>
            <a:r>
              <a:rPr lang="en-US" sz="1012" dirty="0" err="1">
                <a:solidFill>
                  <a:schemeClr val="dk1"/>
                </a:solidFill>
                <a:highlight>
                  <a:srgbClr val="FFFFFF"/>
                </a:highlight>
                <a:ea typeface="Roboto"/>
                <a:cs typeface="Roboto"/>
                <a:sym typeface="Roboto"/>
              </a:rPr>
              <a:t>от</a:t>
            </a:r>
            <a:r>
              <a:rPr lang="en-US" sz="1012" dirty="0">
                <a:solidFill>
                  <a:schemeClr val="dk1"/>
                </a:solidFill>
                <a:highlight>
                  <a:srgbClr val="FFFFFF"/>
                </a:highlight>
                <a:ea typeface="Roboto"/>
                <a:cs typeface="Roboto"/>
                <a:sym typeface="Roboto"/>
              </a:rPr>
              <a:t> 23.05.2006г. </a:t>
            </a:r>
            <a:r>
              <a:rPr lang="en-US" sz="1012" dirty="0" err="1">
                <a:solidFill>
                  <a:schemeClr val="dk1"/>
                </a:solidFill>
                <a:highlight>
                  <a:srgbClr val="FFFFFF"/>
                </a:highlight>
                <a:ea typeface="Roboto"/>
                <a:cs typeface="Roboto"/>
                <a:sym typeface="Roboto"/>
              </a:rPr>
              <a:t>Правила</a:t>
            </a:r>
            <a:r>
              <a:rPr lang="en-US" sz="1012" dirty="0">
                <a:solidFill>
                  <a:schemeClr val="dk1"/>
                </a:solidFill>
                <a:highlight>
                  <a:srgbClr val="FFFFFF"/>
                </a:highlight>
                <a:ea typeface="Roboto"/>
                <a:cs typeface="Roboto"/>
                <a:sym typeface="Roboto"/>
              </a:rPr>
              <a:t> </a:t>
            </a:r>
            <a:r>
              <a:rPr lang="en-US" sz="1012" dirty="0" err="1">
                <a:solidFill>
                  <a:schemeClr val="dk1"/>
                </a:solidFill>
                <a:highlight>
                  <a:srgbClr val="FFFFFF"/>
                </a:highlight>
                <a:ea typeface="Roboto"/>
                <a:cs typeface="Roboto"/>
                <a:sym typeface="Roboto"/>
              </a:rPr>
              <a:t>предоставления</a:t>
            </a:r>
            <a:r>
              <a:rPr lang="en-US" sz="1012" dirty="0">
                <a:solidFill>
                  <a:schemeClr val="dk1"/>
                </a:solidFill>
                <a:highlight>
                  <a:srgbClr val="FFFFFF"/>
                </a:highlight>
                <a:ea typeface="Roboto"/>
                <a:cs typeface="Roboto"/>
                <a:sym typeface="Roboto"/>
              </a:rPr>
              <a:t> </a:t>
            </a:r>
            <a:r>
              <a:rPr lang="en-US" sz="1012" dirty="0" err="1">
                <a:solidFill>
                  <a:schemeClr val="dk1"/>
                </a:solidFill>
                <a:highlight>
                  <a:srgbClr val="FFFFFF"/>
                </a:highlight>
                <a:ea typeface="Roboto"/>
                <a:cs typeface="Roboto"/>
                <a:sym typeface="Roboto"/>
              </a:rPr>
              <a:t>коммунальных</a:t>
            </a:r>
            <a:r>
              <a:rPr lang="en-US" sz="1012" dirty="0">
                <a:solidFill>
                  <a:schemeClr val="dk1"/>
                </a:solidFill>
                <a:highlight>
                  <a:srgbClr val="FFFFFF"/>
                </a:highlight>
                <a:ea typeface="Roboto"/>
                <a:cs typeface="Roboto"/>
                <a:sym typeface="Roboto"/>
              </a:rPr>
              <a:t> </a:t>
            </a:r>
            <a:r>
              <a:rPr lang="en-US" sz="1012" dirty="0" err="1">
                <a:solidFill>
                  <a:schemeClr val="dk1"/>
                </a:solidFill>
                <a:highlight>
                  <a:srgbClr val="FFFFFF"/>
                </a:highlight>
                <a:ea typeface="Roboto"/>
                <a:cs typeface="Roboto"/>
                <a:sym typeface="Roboto"/>
              </a:rPr>
              <a:t>услуг</a:t>
            </a:r>
            <a:r>
              <a:rPr lang="en-US" sz="1012" dirty="0">
                <a:solidFill>
                  <a:schemeClr val="dk1"/>
                </a:solidFill>
                <a:highlight>
                  <a:srgbClr val="FFFFFF"/>
                </a:highlight>
                <a:ea typeface="Roboto"/>
                <a:cs typeface="Roboto"/>
                <a:sym typeface="Roboto"/>
              </a:rPr>
              <a:t> </a:t>
            </a:r>
            <a:r>
              <a:rPr lang="en-US" sz="1012" dirty="0" err="1">
                <a:solidFill>
                  <a:schemeClr val="dk1"/>
                </a:solidFill>
                <a:highlight>
                  <a:srgbClr val="FFFFFF"/>
                </a:highlight>
                <a:ea typeface="Roboto"/>
                <a:cs typeface="Roboto"/>
                <a:sym typeface="Roboto"/>
              </a:rPr>
              <a:t>гражданам</a:t>
            </a:r>
            <a:r>
              <a:rPr lang="ru-RU" sz="1012" dirty="0">
                <a:solidFill>
                  <a:schemeClr val="dk1"/>
                </a:solidFill>
                <a:highlight>
                  <a:srgbClr val="FFFFFF"/>
                </a:highlight>
                <a:ea typeface="Roboto"/>
                <a:cs typeface="Roboto"/>
                <a:sym typeface="Roboto"/>
              </a:rPr>
              <a:t>;</a:t>
            </a:r>
          </a:p>
          <a:p>
            <a:pPr marL="275432" lvl="3" indent="-160706" algn="just">
              <a:lnSpc>
                <a:spcPct val="140000"/>
              </a:lnSpc>
              <a:buClr>
                <a:srgbClr val="F98634"/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ru-RU" sz="1012" dirty="0">
                <a:solidFill>
                  <a:schemeClr val="dk1"/>
                </a:solidFill>
                <a:highlight>
                  <a:srgbClr val="FFFFFF"/>
                </a:highlight>
                <a:ea typeface="Roboto"/>
                <a:cs typeface="Roboto"/>
                <a:sym typeface="Roboto"/>
              </a:rPr>
              <a:t>Постановление №1498 от 26.12.2016</a:t>
            </a:r>
            <a:endParaRPr lang="en-US" sz="1012" dirty="0">
              <a:solidFill>
                <a:schemeClr val="dk1"/>
              </a:solidFill>
              <a:highlight>
                <a:srgbClr val="FFFFFF"/>
              </a:highlight>
              <a:ea typeface="Roboto"/>
              <a:cs typeface="Roboto"/>
              <a:sym typeface="Roboto"/>
            </a:endParaRPr>
          </a:p>
          <a:p>
            <a:pPr marL="275432" lvl="3" indent="-160706" algn="just">
              <a:lnSpc>
                <a:spcPct val="140000"/>
              </a:lnSpc>
              <a:buClr>
                <a:srgbClr val="F98634"/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en-US" sz="1012" dirty="0" err="1">
                <a:solidFill>
                  <a:schemeClr val="dk1"/>
                </a:solidFill>
                <a:highlight>
                  <a:srgbClr val="FFFFFF"/>
                </a:highlight>
                <a:ea typeface="Roboto"/>
                <a:cs typeface="Roboto"/>
              </a:rPr>
              <a:t>Постановление</a:t>
            </a:r>
            <a:r>
              <a:rPr lang="en-US" sz="1012" dirty="0">
                <a:solidFill>
                  <a:schemeClr val="dk1"/>
                </a:solidFill>
                <a:highlight>
                  <a:srgbClr val="FFFFFF"/>
                </a:highlight>
                <a:ea typeface="Roboto"/>
                <a:cs typeface="Roboto"/>
              </a:rPr>
              <a:t> </a:t>
            </a:r>
            <a:r>
              <a:rPr lang="en-US" sz="1012" dirty="0" err="1">
                <a:solidFill>
                  <a:schemeClr val="dk1"/>
                </a:solidFill>
                <a:highlight>
                  <a:srgbClr val="FFFFFF"/>
                </a:highlight>
                <a:ea typeface="Roboto"/>
                <a:cs typeface="Roboto"/>
              </a:rPr>
              <a:t>Правительства</a:t>
            </a:r>
            <a:r>
              <a:rPr lang="en-US" sz="1012" dirty="0">
                <a:solidFill>
                  <a:schemeClr val="dk1"/>
                </a:solidFill>
                <a:highlight>
                  <a:srgbClr val="FFFFFF"/>
                </a:highlight>
                <a:ea typeface="Roboto"/>
                <a:cs typeface="Roboto"/>
              </a:rPr>
              <a:t> МО </a:t>
            </a:r>
            <a:r>
              <a:rPr lang="en-US" sz="1012" dirty="0" err="1">
                <a:solidFill>
                  <a:schemeClr val="dk1"/>
                </a:solidFill>
                <a:highlight>
                  <a:srgbClr val="FFFFFF"/>
                </a:highlight>
                <a:ea typeface="Roboto"/>
                <a:cs typeface="Roboto"/>
              </a:rPr>
              <a:t>от</a:t>
            </a:r>
            <a:r>
              <a:rPr lang="en-US" sz="1012" dirty="0">
                <a:solidFill>
                  <a:schemeClr val="dk1"/>
                </a:solidFill>
                <a:highlight>
                  <a:srgbClr val="FFFFFF"/>
                </a:highlight>
                <a:ea typeface="Roboto"/>
                <a:cs typeface="Roboto"/>
              </a:rPr>
              <a:t> 27.12.2013 N 1161/57  </a:t>
            </a:r>
            <a:r>
              <a:rPr lang="en-US" sz="1012" dirty="0" err="1">
                <a:solidFill>
                  <a:schemeClr val="dk1"/>
                </a:solidFill>
                <a:highlight>
                  <a:srgbClr val="FFFFFF"/>
                </a:highlight>
                <a:ea typeface="Roboto"/>
                <a:cs typeface="Roboto"/>
              </a:rPr>
              <a:t>Описывает</a:t>
            </a:r>
            <a:r>
              <a:rPr lang="en-US" sz="1012" dirty="0">
                <a:solidFill>
                  <a:schemeClr val="dk1"/>
                </a:solidFill>
                <a:highlight>
                  <a:srgbClr val="FFFFFF"/>
                </a:highlight>
                <a:ea typeface="Roboto"/>
                <a:cs typeface="Roboto"/>
              </a:rPr>
              <a:t> </a:t>
            </a:r>
            <a:r>
              <a:rPr lang="en-US" sz="1012" dirty="0" err="1">
                <a:solidFill>
                  <a:schemeClr val="dk1"/>
                </a:solidFill>
                <a:highlight>
                  <a:srgbClr val="FFFFFF"/>
                </a:highlight>
                <a:ea typeface="Roboto"/>
                <a:cs typeface="Roboto"/>
              </a:rPr>
              <a:t>форму</a:t>
            </a:r>
            <a:r>
              <a:rPr lang="en-US" sz="1012" dirty="0">
                <a:solidFill>
                  <a:schemeClr val="dk1"/>
                </a:solidFill>
                <a:highlight>
                  <a:srgbClr val="FFFFFF"/>
                </a:highlight>
                <a:ea typeface="Roboto"/>
                <a:cs typeface="Roboto"/>
              </a:rPr>
              <a:t> </a:t>
            </a:r>
            <a:r>
              <a:rPr lang="en-US" sz="1012" dirty="0" err="1">
                <a:solidFill>
                  <a:schemeClr val="dk1"/>
                </a:solidFill>
                <a:highlight>
                  <a:srgbClr val="FFFFFF"/>
                </a:highlight>
                <a:ea typeface="Roboto"/>
                <a:cs typeface="Roboto"/>
              </a:rPr>
              <a:t>Единого</a:t>
            </a:r>
            <a:r>
              <a:rPr lang="en-US" sz="1012" dirty="0">
                <a:solidFill>
                  <a:schemeClr val="dk1"/>
                </a:solidFill>
                <a:highlight>
                  <a:srgbClr val="FFFFFF"/>
                </a:highlight>
                <a:ea typeface="Roboto"/>
                <a:cs typeface="Roboto"/>
              </a:rPr>
              <a:t> </a:t>
            </a:r>
            <a:r>
              <a:rPr lang="en-US" sz="1012" dirty="0" err="1">
                <a:solidFill>
                  <a:schemeClr val="dk1"/>
                </a:solidFill>
                <a:highlight>
                  <a:srgbClr val="FFFFFF"/>
                </a:highlight>
                <a:ea typeface="Roboto"/>
                <a:cs typeface="Roboto"/>
              </a:rPr>
              <a:t>платежного</a:t>
            </a:r>
            <a:r>
              <a:rPr lang="en-US" sz="1012" dirty="0">
                <a:solidFill>
                  <a:schemeClr val="dk1"/>
                </a:solidFill>
                <a:highlight>
                  <a:srgbClr val="FFFFFF"/>
                </a:highlight>
                <a:ea typeface="Roboto"/>
                <a:cs typeface="Roboto"/>
              </a:rPr>
              <a:t> </a:t>
            </a:r>
            <a:r>
              <a:rPr lang="en-US" sz="1012" dirty="0" err="1">
                <a:solidFill>
                  <a:schemeClr val="dk1"/>
                </a:solidFill>
                <a:highlight>
                  <a:srgbClr val="FFFFFF"/>
                </a:highlight>
                <a:ea typeface="Roboto"/>
                <a:cs typeface="Roboto"/>
              </a:rPr>
              <a:t>документа</a:t>
            </a:r>
            <a:r>
              <a:rPr lang="en-US" sz="1012" dirty="0">
                <a:solidFill>
                  <a:schemeClr val="dk1"/>
                </a:solidFill>
                <a:highlight>
                  <a:srgbClr val="FFFFFF"/>
                </a:highlight>
                <a:ea typeface="Roboto"/>
                <a:cs typeface="Roboto"/>
              </a:rPr>
              <a:t> </a:t>
            </a:r>
            <a:r>
              <a:rPr lang="en-US" sz="1012" dirty="0" err="1">
                <a:solidFill>
                  <a:schemeClr val="dk1"/>
                </a:solidFill>
                <a:highlight>
                  <a:srgbClr val="FFFFFF"/>
                </a:highlight>
                <a:ea typeface="Roboto"/>
                <a:cs typeface="Roboto"/>
              </a:rPr>
              <a:t>по</a:t>
            </a:r>
            <a:r>
              <a:rPr lang="en-US" sz="1012" dirty="0">
                <a:solidFill>
                  <a:schemeClr val="dk1"/>
                </a:solidFill>
                <a:highlight>
                  <a:srgbClr val="FFFFFF"/>
                </a:highlight>
                <a:ea typeface="Roboto"/>
                <a:cs typeface="Roboto"/>
              </a:rPr>
              <a:t> </a:t>
            </a:r>
            <a:r>
              <a:rPr lang="en-US" sz="1012" dirty="0" err="1">
                <a:solidFill>
                  <a:schemeClr val="dk1"/>
                </a:solidFill>
                <a:highlight>
                  <a:srgbClr val="FFFFFF"/>
                </a:highlight>
                <a:ea typeface="Roboto"/>
                <a:cs typeface="Roboto"/>
              </a:rPr>
              <a:t>Московской</a:t>
            </a:r>
            <a:r>
              <a:rPr lang="en-US" sz="1012" dirty="0">
                <a:solidFill>
                  <a:schemeClr val="dk1"/>
                </a:solidFill>
                <a:highlight>
                  <a:srgbClr val="FFFFFF"/>
                </a:highlight>
                <a:ea typeface="Roboto"/>
                <a:cs typeface="Roboto"/>
              </a:rPr>
              <a:t> </a:t>
            </a:r>
            <a:r>
              <a:rPr lang="en-US" sz="1012" dirty="0" err="1">
                <a:solidFill>
                  <a:schemeClr val="dk1"/>
                </a:solidFill>
                <a:highlight>
                  <a:srgbClr val="FFFFFF"/>
                </a:highlight>
                <a:ea typeface="Roboto"/>
                <a:cs typeface="Roboto"/>
              </a:rPr>
              <a:t>области</a:t>
            </a:r>
            <a:r>
              <a:rPr lang="ru-RU" sz="1012" dirty="0">
                <a:solidFill>
                  <a:schemeClr val="dk1"/>
                </a:solidFill>
                <a:highlight>
                  <a:srgbClr val="FFFFFF"/>
                </a:highlight>
                <a:ea typeface="Roboto"/>
                <a:cs typeface="Roboto"/>
              </a:rPr>
              <a:t>;</a:t>
            </a:r>
          </a:p>
          <a:p>
            <a:pPr marL="0" lvl="3" algn="just">
              <a:lnSpc>
                <a:spcPct val="150000"/>
              </a:lnSpc>
              <a:buClr>
                <a:srgbClr val="000000"/>
              </a:buClr>
              <a:buSzPct val="25000"/>
              <a:defRPr/>
            </a:pPr>
            <a:endParaRPr lang="en-US" b="1" dirty="0">
              <a:cs typeface="Arial" charset="0"/>
            </a:endParaRPr>
          </a:p>
        </p:txBody>
      </p:sp>
      <p:sp>
        <p:nvSpPr>
          <p:cNvPr id="100" name="Shape 100">
            <a:extLst>
              <a:ext uri="{FF2B5EF4-FFF2-40B4-BE49-F238E27FC236}">
                <a16:creationId xmlns:a16="http://schemas.microsoft.com/office/drawing/2014/main" id="{ADC3D854-2DD9-4D41-910D-CEEE826916B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lIns="51420" tIns="25703" rIns="51420" bIns="25703" anchor="t">
            <a:no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buClr>
                <a:srgbClr val="FFFFFF"/>
              </a:buClr>
              <a:buSzPct val="25000"/>
            </a:pPr>
            <a:fld id="{CDE69E9B-7B22-4511-8906-53244BDDC394}" type="slidenum">
              <a:rPr lang="en-US" altLang="ru-RU" sz="700" b="1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pPr>
                <a:buClr>
                  <a:srgbClr val="FFFFFF"/>
                </a:buClr>
                <a:buSzPct val="25000"/>
              </a:pPr>
              <a:t>6</a:t>
            </a:fld>
            <a:endParaRPr lang="en-US" altLang="ru-RU" sz="700" b="1">
              <a:solidFill>
                <a:srgbClr val="FFFFFF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01" name="Shape 101">
            <a:extLst>
              <a:ext uri="{FF2B5EF4-FFF2-40B4-BE49-F238E27FC236}">
                <a16:creationId xmlns:a16="http://schemas.microsoft.com/office/drawing/2014/main" id="{87B28AFB-B1B1-4DCA-8585-60FDAA5ADFF1}"/>
              </a:ext>
            </a:extLst>
          </p:cNvPr>
          <p:cNvSpPr txBox="1"/>
          <p:nvPr/>
        </p:nvSpPr>
        <p:spPr>
          <a:xfrm>
            <a:off x="1450975" y="266700"/>
            <a:ext cx="3956050" cy="309563"/>
          </a:xfrm>
          <a:prstGeom prst="rect">
            <a:avLst/>
          </a:prstGeom>
          <a:noFill/>
          <a:ln>
            <a:noFill/>
          </a:ln>
        </p:spPr>
        <p:txBody>
          <a:bodyPr lIns="51420" tIns="25703" rIns="51420" bIns="25703"/>
          <a:lstStyle/>
          <a:p>
            <a:pPr algn="ctr">
              <a:buClr>
                <a:srgbClr val="E36C09"/>
              </a:buClr>
              <a:buSzPct val="25000"/>
              <a:defRPr/>
            </a:pPr>
            <a:r>
              <a:rPr lang="en-US" sz="1518" b="1" dirty="0" err="1">
                <a:solidFill>
                  <a:srgbClr val="F98634"/>
                </a:solidFill>
                <a:sym typeface="Calibri"/>
              </a:rPr>
              <a:t>Постановления</a:t>
            </a:r>
            <a:r>
              <a:rPr lang="en-US" sz="1518" b="1" dirty="0">
                <a:solidFill>
                  <a:srgbClr val="F98634"/>
                </a:solidFill>
                <a:sym typeface="Calibri"/>
              </a:rPr>
              <a:t>, </a:t>
            </a:r>
            <a:r>
              <a:rPr lang="en-US" sz="1518" b="1" dirty="0" err="1">
                <a:solidFill>
                  <a:srgbClr val="F98634"/>
                </a:solidFill>
                <a:sym typeface="Calibri"/>
              </a:rPr>
              <a:t>законодательства</a:t>
            </a:r>
            <a:endParaRPr lang="en-US" sz="1518" b="1" dirty="0">
              <a:solidFill>
                <a:srgbClr val="F98634"/>
              </a:solidFill>
              <a:sym typeface="Calibri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Shape 610">
            <a:extLst>
              <a:ext uri="{FF2B5EF4-FFF2-40B4-BE49-F238E27FC236}">
                <a16:creationId xmlns:a16="http://schemas.microsoft.com/office/drawing/2014/main" id="{4FC4574A-EC4B-44D6-A521-3905F9933E5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lIns="51420" tIns="25703" rIns="51420" bIns="25703" anchor="t">
            <a:no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buClr>
                <a:srgbClr val="FFFFFF"/>
              </a:buClr>
              <a:buSzPct val="25000"/>
            </a:pPr>
            <a:fld id="{477F8C0B-BE24-4B84-87A0-9F664D8DB643}" type="slidenum">
              <a:rPr lang="en-US" altLang="ru-RU" sz="700" b="1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pPr>
                <a:buClr>
                  <a:srgbClr val="FFFFFF"/>
                </a:buClr>
                <a:buSzPct val="25000"/>
              </a:pPr>
              <a:t>60</a:t>
            </a:fld>
            <a:endParaRPr lang="en-US" altLang="ru-RU" sz="700" b="1">
              <a:solidFill>
                <a:srgbClr val="FFFFFF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131074" name="Shape 614">
            <a:extLst>
              <a:ext uri="{FF2B5EF4-FFF2-40B4-BE49-F238E27FC236}">
                <a16:creationId xmlns:a16="http://schemas.microsoft.com/office/drawing/2014/main" id="{65238561-4782-4BB7-B95A-2D8C5AC45015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30338" y="1673225"/>
            <a:ext cx="3997325" cy="264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" name="Shape 615">
            <a:extLst>
              <a:ext uri="{FF2B5EF4-FFF2-40B4-BE49-F238E27FC236}">
                <a16:creationId xmlns:a16="http://schemas.microsoft.com/office/drawing/2014/main" id="{77CD323A-9CA7-4303-894E-C163D259FD76}"/>
              </a:ext>
            </a:extLst>
          </p:cNvPr>
          <p:cNvSpPr txBox="1"/>
          <p:nvPr/>
        </p:nvSpPr>
        <p:spPr>
          <a:xfrm>
            <a:off x="765175" y="987425"/>
            <a:ext cx="4310063" cy="309563"/>
          </a:xfrm>
          <a:prstGeom prst="rect">
            <a:avLst/>
          </a:prstGeom>
          <a:noFill/>
          <a:ln>
            <a:noFill/>
          </a:ln>
        </p:spPr>
        <p:txBody>
          <a:bodyPr lIns="51420" tIns="51420" rIns="51420" bIns="51420"/>
          <a:lstStyle>
            <a:defPPr>
              <a:defRPr lang="en-US"/>
            </a:defPPr>
            <a:lvl1pPr>
              <a:defRPr sz="3600" b="0"/>
            </a:lvl1pPr>
          </a:lstStyle>
          <a:p>
            <a:pPr>
              <a:defRPr/>
            </a:pPr>
            <a:r>
              <a:rPr lang="en-US" sz="1012" dirty="0" err="1">
                <a:cs typeface="Arial" charset="0"/>
              </a:rPr>
              <a:t>Отчеты</a:t>
            </a:r>
            <a:r>
              <a:rPr lang="en-US" sz="1012" dirty="0">
                <a:cs typeface="Arial" charset="0"/>
              </a:rPr>
              <a:t> </a:t>
            </a:r>
            <a:r>
              <a:rPr lang="en-US" sz="1012" dirty="0" err="1">
                <a:cs typeface="Arial" charset="0"/>
              </a:rPr>
              <a:t>программы</a:t>
            </a:r>
            <a:r>
              <a:rPr lang="en-US" sz="1012" dirty="0">
                <a:cs typeface="Arial" charset="0"/>
              </a:rPr>
              <a:t> </a:t>
            </a:r>
            <a:r>
              <a:rPr lang="en-US" sz="1012" dirty="0" err="1">
                <a:cs typeface="Arial" charset="0"/>
              </a:rPr>
              <a:t>можно</a:t>
            </a:r>
            <a:r>
              <a:rPr lang="en-US" sz="1012" dirty="0">
                <a:cs typeface="Arial" charset="0"/>
              </a:rPr>
              <a:t> </a:t>
            </a:r>
            <a:r>
              <a:rPr lang="en-US" sz="1012" dirty="0" err="1">
                <a:cs typeface="Arial" charset="0"/>
              </a:rPr>
              <a:t>самостоятельно</a:t>
            </a:r>
            <a:r>
              <a:rPr lang="en-US" sz="1012" dirty="0">
                <a:cs typeface="Arial" charset="0"/>
              </a:rPr>
              <a:t> </a:t>
            </a:r>
            <a:r>
              <a:rPr lang="en-US" sz="1012" dirty="0" err="1">
                <a:cs typeface="Arial" charset="0"/>
              </a:rPr>
              <a:t>изменять</a:t>
            </a:r>
            <a:r>
              <a:rPr lang="en-US" sz="1012" dirty="0">
                <a:cs typeface="Arial" charset="0"/>
              </a:rPr>
              <a:t> и </a:t>
            </a:r>
            <a:r>
              <a:rPr lang="en-US" sz="1012" dirty="0" err="1">
                <a:cs typeface="Arial" charset="0"/>
              </a:rPr>
              <a:t>настраивать</a:t>
            </a:r>
            <a:r>
              <a:rPr lang="en-US" sz="1012" dirty="0">
                <a:cs typeface="Arial" charset="0"/>
              </a:rPr>
              <a:t> </a:t>
            </a:r>
          </a:p>
        </p:txBody>
      </p:sp>
      <p:sp>
        <p:nvSpPr>
          <p:cNvPr id="8" name="Shape 588">
            <a:extLst>
              <a:ext uri="{FF2B5EF4-FFF2-40B4-BE49-F238E27FC236}">
                <a16:creationId xmlns:a16="http://schemas.microsoft.com/office/drawing/2014/main" id="{D633513D-C6A2-4A60-8500-E838F13FAD32}"/>
              </a:ext>
            </a:extLst>
          </p:cNvPr>
          <p:cNvSpPr txBox="1"/>
          <p:nvPr/>
        </p:nvSpPr>
        <p:spPr>
          <a:xfrm>
            <a:off x="1450975" y="215900"/>
            <a:ext cx="3956050" cy="307975"/>
          </a:xfrm>
          <a:prstGeom prst="rect">
            <a:avLst/>
          </a:prstGeom>
          <a:noFill/>
          <a:ln>
            <a:noFill/>
          </a:ln>
        </p:spPr>
        <p:txBody>
          <a:bodyPr lIns="51420" tIns="25703" rIns="51420" bIns="25703"/>
          <a:lstStyle>
            <a:defPPr>
              <a:defRPr lang="en-US"/>
            </a:defPPr>
            <a:lvl1pPr algn="ctr">
              <a:lnSpc>
                <a:spcPct val="114000"/>
              </a:lnSpc>
              <a:buClr>
                <a:srgbClr val="E36C09"/>
              </a:buClr>
              <a:buSzPct val="25000"/>
              <a:defRPr sz="5400" b="1">
                <a:solidFill>
                  <a:srgbClr val="0070C0"/>
                </a:solidFill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z="1518" dirty="0" err="1">
                <a:solidFill>
                  <a:srgbClr val="F98634"/>
                </a:solidFill>
                <a:sym typeface="Calibri"/>
              </a:rPr>
              <a:t>Построение</a:t>
            </a:r>
            <a:r>
              <a:rPr lang="en-US" sz="1518" dirty="0">
                <a:solidFill>
                  <a:srgbClr val="F98634"/>
                </a:solidFill>
                <a:sym typeface="Calibri"/>
              </a:rPr>
              <a:t> и </a:t>
            </a:r>
            <a:r>
              <a:rPr lang="en-US" sz="1518" dirty="0" err="1">
                <a:solidFill>
                  <a:srgbClr val="F98634"/>
                </a:solidFill>
                <a:sym typeface="Calibri"/>
              </a:rPr>
              <a:t>анализ</a:t>
            </a:r>
            <a:r>
              <a:rPr lang="en-US" sz="1518" dirty="0">
                <a:solidFill>
                  <a:srgbClr val="F98634"/>
                </a:solidFill>
                <a:sym typeface="Calibri"/>
              </a:rPr>
              <a:t> </a:t>
            </a:r>
            <a:r>
              <a:rPr lang="en-US" sz="1518" dirty="0" err="1">
                <a:solidFill>
                  <a:srgbClr val="F98634"/>
                </a:solidFill>
                <a:sym typeface="Calibri"/>
              </a:rPr>
              <a:t>информации</a:t>
            </a:r>
            <a:endParaRPr lang="en-US" sz="1518" dirty="0">
              <a:solidFill>
                <a:srgbClr val="F98634"/>
              </a:solidFill>
              <a:sym typeface="Calibri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Shape 621">
            <a:extLst>
              <a:ext uri="{FF2B5EF4-FFF2-40B4-BE49-F238E27FC236}">
                <a16:creationId xmlns:a16="http://schemas.microsoft.com/office/drawing/2014/main" id="{2DA8927C-6682-4C1F-8BFB-4EAFB7E7CEE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lIns="51420" tIns="25703" rIns="51420" bIns="25703" anchor="t">
            <a:no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buClr>
                <a:srgbClr val="FFFFFF"/>
              </a:buClr>
              <a:buSzPct val="25000"/>
            </a:pPr>
            <a:fld id="{08496652-8B00-49F4-984D-0F1AC537A175}" type="slidenum">
              <a:rPr lang="en-US" altLang="ru-RU" sz="700" b="1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pPr>
                <a:buClr>
                  <a:srgbClr val="FFFFFF"/>
                </a:buClr>
                <a:buSzPct val="25000"/>
              </a:pPr>
              <a:t>61</a:t>
            </a:fld>
            <a:endParaRPr lang="en-US" altLang="ru-RU" sz="700" b="1">
              <a:solidFill>
                <a:srgbClr val="FFFFFF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22" name="Shape 622">
            <a:extLst>
              <a:ext uri="{FF2B5EF4-FFF2-40B4-BE49-F238E27FC236}">
                <a16:creationId xmlns:a16="http://schemas.microsoft.com/office/drawing/2014/main" id="{55A54FC2-A859-47B9-885C-A647C11E5152}"/>
              </a:ext>
            </a:extLst>
          </p:cNvPr>
          <p:cNvSpPr txBox="1"/>
          <p:nvPr/>
        </p:nvSpPr>
        <p:spPr>
          <a:xfrm>
            <a:off x="1450975" y="220663"/>
            <a:ext cx="3956050" cy="307975"/>
          </a:xfrm>
          <a:prstGeom prst="rect">
            <a:avLst/>
          </a:prstGeom>
          <a:noFill/>
          <a:ln>
            <a:noFill/>
          </a:ln>
        </p:spPr>
        <p:txBody>
          <a:bodyPr lIns="51420" tIns="25703" rIns="51420" bIns="25703"/>
          <a:lstStyle>
            <a:defPPr>
              <a:defRPr lang="en-US"/>
            </a:defPPr>
            <a:lvl1pPr algn="ctr">
              <a:lnSpc>
                <a:spcPct val="114000"/>
              </a:lnSpc>
              <a:buClr>
                <a:srgbClr val="E36C09"/>
              </a:buClr>
              <a:buSzPct val="25000"/>
              <a:defRPr sz="5400" b="1">
                <a:solidFill>
                  <a:srgbClr val="0070C0"/>
                </a:solidFill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z="1518" dirty="0" err="1">
                <a:solidFill>
                  <a:srgbClr val="F98634"/>
                </a:solidFill>
                <a:sym typeface="Calibri"/>
              </a:rPr>
              <a:t>Работа</a:t>
            </a:r>
            <a:r>
              <a:rPr lang="en-US" sz="1518" dirty="0">
                <a:solidFill>
                  <a:srgbClr val="F98634"/>
                </a:solidFill>
                <a:sym typeface="Calibri"/>
              </a:rPr>
              <a:t> </a:t>
            </a:r>
            <a:r>
              <a:rPr lang="en-US" sz="1518" dirty="0" err="1">
                <a:solidFill>
                  <a:srgbClr val="F98634"/>
                </a:solidFill>
                <a:sym typeface="Calibri"/>
              </a:rPr>
              <a:t>через</a:t>
            </a:r>
            <a:r>
              <a:rPr lang="en-US" sz="1518" dirty="0">
                <a:solidFill>
                  <a:srgbClr val="F98634"/>
                </a:solidFill>
                <a:sym typeface="Calibri"/>
              </a:rPr>
              <a:t> </a:t>
            </a:r>
            <a:r>
              <a:rPr lang="en-US" sz="1518" dirty="0" err="1">
                <a:solidFill>
                  <a:srgbClr val="F98634"/>
                </a:solidFill>
                <a:sym typeface="Calibri"/>
              </a:rPr>
              <a:t>интернет</a:t>
            </a:r>
            <a:endParaRPr lang="en-US" sz="1518" dirty="0">
              <a:solidFill>
                <a:srgbClr val="F98634"/>
              </a:solidFill>
              <a:sym typeface="Calibri"/>
            </a:endParaRPr>
          </a:p>
        </p:txBody>
      </p:sp>
      <p:sp>
        <p:nvSpPr>
          <p:cNvPr id="623" name="Shape 623">
            <a:extLst>
              <a:ext uri="{FF2B5EF4-FFF2-40B4-BE49-F238E27FC236}">
                <a16:creationId xmlns:a16="http://schemas.microsoft.com/office/drawing/2014/main" id="{98D378DB-1C8D-4958-AFD8-D53797989617}"/>
              </a:ext>
            </a:extLst>
          </p:cNvPr>
          <p:cNvSpPr txBox="1"/>
          <p:nvPr/>
        </p:nvSpPr>
        <p:spPr>
          <a:xfrm>
            <a:off x="476250" y="1936750"/>
            <a:ext cx="2665413" cy="1268413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51420" tIns="51420" rIns="51420" bIns="51420"/>
          <a:lstStyle>
            <a:defPPr>
              <a:defRPr lang="en-US"/>
            </a:defPPr>
            <a:lvl1pPr marL="571500" indent="-571500">
              <a:lnSpc>
                <a:spcPct val="150000"/>
              </a:lnSpc>
              <a:buClr>
                <a:srgbClr val="006B9E"/>
              </a:buClr>
              <a:buSzPct val="100000"/>
              <a:buFont typeface="Wingdings" panose="05000000000000000000" pitchFamily="2" charset="2"/>
              <a:buChar char="ü"/>
              <a:defRPr sz="3600"/>
            </a:lvl1pPr>
            <a:lvl2pPr marL="1828800" lvl="1" indent="-609600">
              <a:lnSpc>
                <a:spcPct val="125000"/>
              </a:lnSpc>
              <a:buClr>
                <a:srgbClr val="006B9E"/>
              </a:buClr>
              <a:buSzPct val="100000"/>
              <a:buFont typeface="Arial" panose="020B0604020202020204" pitchFamily="34" charset="0"/>
              <a:buChar char="•"/>
              <a:defRPr sz="3600">
                <a:solidFill>
                  <a:schemeClr val="dk1"/>
                </a:solidFill>
                <a:ea typeface="Roboto"/>
                <a:cs typeface="Roboto"/>
              </a:defRPr>
            </a:lvl2pPr>
          </a:lstStyle>
          <a:p>
            <a:pPr marL="180975" indent="-180975">
              <a:buClr>
                <a:srgbClr val="F98634"/>
              </a:buClr>
              <a:defRPr/>
            </a:pPr>
            <a:r>
              <a:rPr lang="en-US" sz="1012" dirty="0" err="1">
                <a:cs typeface="Arial" charset="0"/>
                <a:sym typeface="Roboto"/>
              </a:rPr>
              <a:t>Работа</a:t>
            </a:r>
            <a:r>
              <a:rPr lang="en-US" sz="1012" dirty="0">
                <a:cs typeface="Arial" charset="0"/>
                <a:sym typeface="Roboto"/>
              </a:rPr>
              <a:t> с </a:t>
            </a:r>
            <a:r>
              <a:rPr lang="en-US" sz="1012" dirty="0" err="1">
                <a:cs typeface="Arial" charset="0"/>
                <a:sym typeface="Roboto"/>
              </a:rPr>
              <a:t>использованием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тонкого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клиента</a:t>
            </a:r>
            <a:r>
              <a:rPr lang="ru-RU" sz="1012" dirty="0">
                <a:cs typeface="Arial" charset="0"/>
                <a:sym typeface="Roboto"/>
              </a:rPr>
              <a:t>;</a:t>
            </a:r>
            <a:endParaRPr lang="en-US" sz="1012" dirty="0">
              <a:cs typeface="Arial" charset="0"/>
              <a:sym typeface="Roboto"/>
            </a:endParaRPr>
          </a:p>
          <a:p>
            <a:pPr marL="180975" indent="-180975">
              <a:buClr>
                <a:srgbClr val="F98634"/>
              </a:buClr>
              <a:defRPr/>
            </a:pPr>
            <a:r>
              <a:rPr lang="en-US" sz="1012" dirty="0" err="1">
                <a:cs typeface="Arial" charset="0"/>
                <a:sym typeface="Roboto"/>
              </a:rPr>
              <a:t>Работа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через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браузер</a:t>
            </a:r>
            <a:r>
              <a:rPr lang="ru-RU" sz="1012" dirty="0">
                <a:cs typeface="Arial" charset="0"/>
                <a:sym typeface="Roboto"/>
              </a:rPr>
              <a:t>;</a:t>
            </a:r>
            <a:endParaRPr lang="en-US" sz="1012" dirty="0">
              <a:cs typeface="Arial" charset="0"/>
              <a:sym typeface="Roboto"/>
            </a:endParaRPr>
          </a:p>
          <a:p>
            <a:pPr marL="180975" indent="-180975">
              <a:buClr>
                <a:srgbClr val="F98634"/>
              </a:buClr>
              <a:defRPr/>
            </a:pPr>
            <a:r>
              <a:rPr lang="en-US" sz="1012" dirty="0" err="1">
                <a:cs typeface="Arial" charset="0"/>
                <a:sym typeface="Roboto"/>
              </a:rPr>
              <a:t>Использование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распределенных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информационных</a:t>
            </a:r>
            <a:r>
              <a:rPr lang="en-US" sz="1012" dirty="0">
                <a:cs typeface="Arial" charset="0"/>
                <a:sym typeface="Roboto"/>
              </a:rPr>
              <a:t> </a:t>
            </a:r>
            <a:r>
              <a:rPr lang="en-US" sz="1012" dirty="0" err="1">
                <a:cs typeface="Arial" charset="0"/>
                <a:sym typeface="Roboto"/>
              </a:rPr>
              <a:t>баз</a:t>
            </a:r>
            <a:r>
              <a:rPr lang="en-US" sz="1012" dirty="0">
                <a:cs typeface="Arial" charset="0"/>
                <a:sym typeface="Roboto"/>
              </a:rPr>
              <a:t> (РИБ)</a:t>
            </a:r>
            <a:r>
              <a:rPr lang="ru-RU" sz="1012" dirty="0">
                <a:cs typeface="Arial" charset="0"/>
                <a:sym typeface="Roboto"/>
              </a:rPr>
              <a:t>;</a:t>
            </a:r>
            <a:endParaRPr lang="en-US" sz="1012" dirty="0">
              <a:cs typeface="Arial" charset="0"/>
              <a:sym typeface="Roboto"/>
            </a:endParaRPr>
          </a:p>
          <a:p>
            <a:pPr marL="180975" indent="-180975">
              <a:buClr>
                <a:srgbClr val="F98634"/>
              </a:buClr>
              <a:defRPr/>
            </a:pPr>
            <a:r>
              <a:rPr lang="ru-RU" sz="1012" dirty="0">
                <a:cs typeface="Arial" charset="0"/>
                <a:sym typeface="Roboto"/>
              </a:rPr>
              <a:t>Возможность аренды ПО.</a:t>
            </a:r>
            <a:endParaRPr lang="en-US" sz="1012" dirty="0">
              <a:cs typeface="Arial" charset="0"/>
              <a:sym typeface="Roboto"/>
            </a:endParaRPr>
          </a:p>
        </p:txBody>
      </p:sp>
      <p:pic>
        <p:nvPicPr>
          <p:cNvPr id="133124" name="Рисунок 1">
            <a:extLst>
              <a:ext uri="{FF2B5EF4-FFF2-40B4-BE49-F238E27FC236}">
                <a16:creationId xmlns:a16="http://schemas.microsoft.com/office/drawing/2014/main" id="{CEAF87C8-B39A-439B-BB00-4DC523D09F5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44900" y="641350"/>
            <a:ext cx="3213100" cy="385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Shape 631">
            <a:extLst>
              <a:ext uri="{FF2B5EF4-FFF2-40B4-BE49-F238E27FC236}">
                <a16:creationId xmlns:a16="http://schemas.microsoft.com/office/drawing/2014/main" id="{1A33890D-2436-4B5F-9A88-D93F9CA405B3}"/>
              </a:ext>
            </a:extLst>
          </p:cNvPr>
          <p:cNvSpPr txBox="1"/>
          <p:nvPr/>
        </p:nvSpPr>
        <p:spPr>
          <a:xfrm>
            <a:off x="1450975" y="212725"/>
            <a:ext cx="3956050" cy="309563"/>
          </a:xfrm>
          <a:prstGeom prst="rect">
            <a:avLst/>
          </a:prstGeom>
          <a:noFill/>
          <a:ln>
            <a:noFill/>
          </a:ln>
        </p:spPr>
        <p:txBody>
          <a:bodyPr lIns="51420" tIns="25703" rIns="51420" bIns="25703"/>
          <a:lstStyle>
            <a:defPPr>
              <a:defRPr lang="en-US"/>
            </a:defPPr>
            <a:lvl1pPr algn="ctr">
              <a:lnSpc>
                <a:spcPct val="114000"/>
              </a:lnSpc>
              <a:buClr>
                <a:srgbClr val="E36C09"/>
              </a:buClr>
              <a:buSzPct val="25000"/>
              <a:defRPr sz="5400" b="1">
                <a:solidFill>
                  <a:srgbClr val="0070C0"/>
                </a:solidFill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z="1518" dirty="0" err="1">
                <a:solidFill>
                  <a:srgbClr val="F98634"/>
                </a:solidFill>
                <a:sym typeface="Calibri"/>
              </a:rPr>
              <a:t>Обмен</a:t>
            </a:r>
            <a:r>
              <a:rPr lang="en-US" sz="1518" dirty="0">
                <a:solidFill>
                  <a:srgbClr val="F98634"/>
                </a:solidFill>
                <a:sym typeface="Calibri"/>
              </a:rPr>
              <a:t> с </a:t>
            </a:r>
            <a:r>
              <a:rPr lang="en-US" sz="1518" dirty="0" err="1">
                <a:solidFill>
                  <a:srgbClr val="F98634"/>
                </a:solidFill>
                <a:sym typeface="Calibri"/>
              </a:rPr>
              <a:t>внешними</a:t>
            </a:r>
            <a:r>
              <a:rPr lang="en-US" sz="1518" dirty="0">
                <a:solidFill>
                  <a:srgbClr val="F98634"/>
                </a:solidFill>
                <a:sym typeface="Calibri"/>
              </a:rPr>
              <a:t> </a:t>
            </a:r>
            <a:r>
              <a:rPr lang="en-US" sz="1518" dirty="0" err="1">
                <a:solidFill>
                  <a:srgbClr val="F98634"/>
                </a:solidFill>
                <a:sym typeface="Calibri"/>
              </a:rPr>
              <a:t>системами</a:t>
            </a:r>
            <a:endParaRPr lang="en-US" sz="1518" dirty="0">
              <a:solidFill>
                <a:srgbClr val="F98634"/>
              </a:solidFill>
              <a:sym typeface="Calibri"/>
            </a:endParaRPr>
          </a:p>
        </p:txBody>
      </p:sp>
      <p:sp>
        <p:nvSpPr>
          <p:cNvPr id="632" name="Shape 632">
            <a:extLst>
              <a:ext uri="{FF2B5EF4-FFF2-40B4-BE49-F238E27FC236}">
                <a16:creationId xmlns:a16="http://schemas.microsoft.com/office/drawing/2014/main" id="{4CE28CD8-AF6B-4AD0-A889-BECAEE4C51A4}"/>
              </a:ext>
            </a:extLst>
          </p:cNvPr>
          <p:cNvSpPr txBox="1"/>
          <p:nvPr/>
        </p:nvSpPr>
        <p:spPr>
          <a:xfrm>
            <a:off x="660400" y="996950"/>
            <a:ext cx="4859338" cy="250825"/>
          </a:xfrm>
          <a:prstGeom prst="rect">
            <a:avLst/>
          </a:prstGeom>
          <a:noFill/>
          <a:ln>
            <a:noFill/>
          </a:ln>
        </p:spPr>
        <p:txBody>
          <a:bodyPr lIns="51420" tIns="25703" rIns="51420" bIns="25703"/>
          <a:lstStyle/>
          <a:p>
            <a:pPr>
              <a:lnSpc>
                <a:spcPct val="150000"/>
              </a:lnSpc>
              <a:buClr>
                <a:srgbClr val="006B9E"/>
              </a:buClr>
              <a:buSzPct val="100000"/>
              <a:defRPr/>
            </a:pPr>
            <a:r>
              <a:rPr lang="en-US" sz="1012" dirty="0" err="1">
                <a:cs typeface="Arial" charset="0"/>
                <a:sym typeface="Arial"/>
              </a:rPr>
              <a:t>Программа</a:t>
            </a:r>
            <a:r>
              <a:rPr lang="en-US" sz="1012" dirty="0">
                <a:cs typeface="Arial" charset="0"/>
                <a:sym typeface="Arial"/>
              </a:rPr>
              <a:t> </a:t>
            </a:r>
            <a:r>
              <a:rPr lang="en-US" sz="1012" dirty="0" err="1">
                <a:cs typeface="Arial" charset="0"/>
                <a:sym typeface="Arial"/>
              </a:rPr>
              <a:t>взаимодействует</a:t>
            </a:r>
            <a:r>
              <a:rPr lang="en-US" sz="1012" dirty="0">
                <a:cs typeface="Arial" charset="0"/>
                <a:sym typeface="Arial"/>
              </a:rPr>
              <a:t> </a:t>
            </a:r>
            <a:r>
              <a:rPr lang="en-US" sz="1012" dirty="0" err="1">
                <a:cs typeface="Arial" charset="0"/>
                <a:sym typeface="Arial"/>
              </a:rPr>
              <a:t>со</a:t>
            </a:r>
            <a:r>
              <a:rPr lang="en-US" sz="1012" dirty="0">
                <a:cs typeface="Arial" charset="0"/>
                <a:sym typeface="Arial"/>
              </a:rPr>
              <a:t> </a:t>
            </a:r>
            <a:r>
              <a:rPr lang="en-US" sz="1012" dirty="0" err="1">
                <a:cs typeface="Arial" charset="0"/>
                <a:sym typeface="Arial"/>
              </a:rPr>
              <a:t>множеством</a:t>
            </a:r>
            <a:r>
              <a:rPr lang="en-US" sz="1012" dirty="0">
                <a:cs typeface="Arial" charset="0"/>
                <a:sym typeface="Arial"/>
              </a:rPr>
              <a:t> </a:t>
            </a:r>
            <a:r>
              <a:rPr lang="en-US" sz="1012" dirty="0" err="1">
                <a:cs typeface="Arial" charset="0"/>
                <a:sym typeface="Arial"/>
              </a:rPr>
              <a:t>различных</a:t>
            </a:r>
            <a:r>
              <a:rPr lang="en-US" sz="1012" dirty="0">
                <a:cs typeface="Arial" charset="0"/>
                <a:sym typeface="Arial"/>
              </a:rPr>
              <a:t> </a:t>
            </a:r>
            <a:r>
              <a:rPr lang="en-US" sz="1012" dirty="0" err="1">
                <a:cs typeface="Arial" charset="0"/>
                <a:sym typeface="Arial"/>
              </a:rPr>
              <a:t>внешних</a:t>
            </a:r>
            <a:r>
              <a:rPr lang="en-US" sz="1012" dirty="0">
                <a:cs typeface="Arial" charset="0"/>
                <a:sym typeface="Arial"/>
              </a:rPr>
              <a:t> </a:t>
            </a:r>
            <a:r>
              <a:rPr lang="en-US" sz="1012" dirty="0" err="1">
                <a:cs typeface="Arial" charset="0"/>
                <a:sym typeface="Arial"/>
              </a:rPr>
              <a:t>систем</a:t>
            </a:r>
            <a:endParaRPr lang="en-US" sz="1012" dirty="0">
              <a:cs typeface="Arial" charset="0"/>
              <a:sym typeface="Arial"/>
            </a:endParaRPr>
          </a:p>
        </p:txBody>
      </p:sp>
      <p:pic>
        <p:nvPicPr>
          <p:cNvPr id="135171" name="Рисунок 38">
            <a:extLst>
              <a:ext uri="{FF2B5EF4-FFF2-40B4-BE49-F238E27FC236}">
                <a16:creationId xmlns:a16="http://schemas.microsoft.com/office/drawing/2014/main" id="{FFA9BABF-A7D5-44D6-AE84-CD340651753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01913" y="1851025"/>
            <a:ext cx="1654175" cy="131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5172" name="Группа 19">
            <a:extLst>
              <a:ext uri="{FF2B5EF4-FFF2-40B4-BE49-F238E27FC236}">
                <a16:creationId xmlns:a16="http://schemas.microsoft.com/office/drawing/2014/main" id="{8C292748-3400-4177-B518-8B042ABE4EC1}"/>
              </a:ext>
            </a:extLst>
          </p:cNvPr>
          <p:cNvGrpSpPr>
            <a:grpSpLocks/>
          </p:cNvGrpSpPr>
          <p:nvPr/>
        </p:nvGrpSpPr>
        <p:grpSpPr bwMode="auto">
          <a:xfrm>
            <a:off x="627063" y="2087563"/>
            <a:ext cx="1266825" cy="914400"/>
            <a:chOff x="3135875" y="3557200"/>
            <a:chExt cx="4508500" cy="3251814"/>
          </a:xfrm>
        </p:grpSpPr>
        <p:sp>
          <p:nvSpPr>
            <p:cNvPr id="40" name="Shape 633">
              <a:extLst>
                <a:ext uri="{FF2B5EF4-FFF2-40B4-BE49-F238E27FC236}">
                  <a16:creationId xmlns:a16="http://schemas.microsoft.com/office/drawing/2014/main" id="{E6E907A5-3065-4365-A534-653240908471}"/>
                </a:ext>
              </a:extLst>
            </p:cNvPr>
            <p:cNvSpPr txBox="1"/>
            <p:nvPr/>
          </p:nvSpPr>
          <p:spPr>
            <a:xfrm>
              <a:off x="3135875" y="3557200"/>
              <a:ext cx="4508500" cy="3251814"/>
            </a:xfrm>
            <a:prstGeom prst="roundRect">
              <a:avLst>
                <a:gd name="adj" fmla="val 2644"/>
              </a:avLst>
            </a:prstGeom>
            <a:noFill/>
            <a:ln w="9525" cap="flat" cmpd="sng">
              <a:solidFill>
                <a:srgbClr val="1487B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51420" tIns="51420" rIns="51420" bIns="51420"/>
            <a:lstStyle>
              <a:defPPr>
                <a:defRPr lang="en-US"/>
              </a:defPPr>
              <a:lvl1pPr algn="ctr">
                <a:defRPr sz="3400"/>
              </a:lvl1pPr>
            </a:lstStyle>
            <a:p>
              <a:pPr>
                <a:defRPr/>
              </a:pPr>
              <a:r>
                <a:rPr lang="en-US" sz="956" dirty="0" err="1">
                  <a:cs typeface="Arial" charset="0"/>
                </a:rPr>
                <a:t>Системы</a:t>
              </a:r>
              <a:r>
                <a:rPr lang="en-US" sz="956" dirty="0">
                  <a:cs typeface="Arial" charset="0"/>
                </a:rPr>
                <a:t> </a:t>
              </a:r>
              <a:r>
                <a:rPr lang="en-US" sz="956" dirty="0" err="1">
                  <a:cs typeface="Arial" charset="0"/>
                </a:rPr>
                <a:t>сбора</a:t>
              </a:r>
              <a:r>
                <a:rPr lang="en-US" sz="956" dirty="0">
                  <a:cs typeface="Arial" charset="0"/>
                </a:rPr>
                <a:t> </a:t>
              </a:r>
              <a:r>
                <a:rPr lang="en-US" sz="956" dirty="0" err="1">
                  <a:cs typeface="Arial" charset="0"/>
                </a:rPr>
                <a:t>показаний</a:t>
              </a:r>
              <a:r>
                <a:rPr lang="en-US" sz="956" dirty="0">
                  <a:cs typeface="Arial" charset="0"/>
                </a:rPr>
                <a:t> </a:t>
              </a:r>
              <a:r>
                <a:rPr lang="en-US" sz="956" dirty="0" err="1">
                  <a:cs typeface="Arial" charset="0"/>
                </a:rPr>
                <a:t>приборов</a:t>
              </a:r>
              <a:r>
                <a:rPr lang="en-US" sz="956" dirty="0">
                  <a:cs typeface="Arial" charset="0"/>
                </a:rPr>
                <a:t> </a:t>
              </a:r>
              <a:r>
                <a:rPr lang="en-US" sz="956" dirty="0" err="1">
                  <a:cs typeface="Arial" charset="0"/>
                </a:rPr>
                <a:t>учета</a:t>
              </a:r>
              <a:endParaRPr lang="en-US" sz="956" dirty="0">
                <a:cs typeface="Arial" charset="0"/>
              </a:endParaRPr>
            </a:p>
          </p:txBody>
        </p:sp>
        <p:pic>
          <p:nvPicPr>
            <p:cNvPr id="2" name="Рисунок 1">
              <a:extLst>
                <a:ext uri="{FF2B5EF4-FFF2-40B4-BE49-F238E27FC236}">
                  <a16:creationId xmlns:a16="http://schemas.microsoft.com/office/drawing/2014/main" id="{6FBADC4D-F13F-4E5E-9693-F327E47FAE9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43126" y="5573570"/>
              <a:ext cx="1074863" cy="85989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B7C372E8-BFBE-46CE-80DF-8F3F1F45301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64769" y="5600786"/>
              <a:ext cx="840695" cy="840695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135173" name="Группа 13">
            <a:extLst>
              <a:ext uri="{FF2B5EF4-FFF2-40B4-BE49-F238E27FC236}">
                <a16:creationId xmlns:a16="http://schemas.microsoft.com/office/drawing/2014/main" id="{F0D79F0D-220F-4FFE-B6D7-908FFB83BA81}"/>
              </a:ext>
            </a:extLst>
          </p:cNvPr>
          <p:cNvGrpSpPr>
            <a:grpSpLocks/>
          </p:cNvGrpSpPr>
          <p:nvPr/>
        </p:nvGrpSpPr>
        <p:grpSpPr bwMode="auto">
          <a:xfrm>
            <a:off x="2087563" y="3487738"/>
            <a:ext cx="1266825" cy="590550"/>
            <a:chOff x="20711407" y="4096881"/>
            <a:chExt cx="4505324" cy="2098012"/>
          </a:xfrm>
        </p:grpSpPr>
        <p:sp>
          <p:nvSpPr>
            <p:cNvPr id="44" name="Shape 665">
              <a:extLst>
                <a:ext uri="{FF2B5EF4-FFF2-40B4-BE49-F238E27FC236}">
                  <a16:creationId xmlns:a16="http://schemas.microsoft.com/office/drawing/2014/main" id="{EC6110D0-E85D-4860-A5E6-4E240947B076}"/>
                </a:ext>
              </a:extLst>
            </p:cNvPr>
            <p:cNvSpPr txBox="1"/>
            <p:nvPr/>
          </p:nvSpPr>
          <p:spPr>
            <a:xfrm>
              <a:off x="20711407" y="4096881"/>
              <a:ext cx="4505324" cy="2098012"/>
            </a:xfrm>
            <a:prstGeom prst="roundRect">
              <a:avLst>
                <a:gd name="adj" fmla="val 2186"/>
              </a:avLst>
            </a:prstGeom>
            <a:noFill/>
            <a:ln w="9525" cap="flat" cmpd="sng">
              <a:solidFill>
                <a:srgbClr val="1487B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51420" tIns="51420" rIns="51420" bIns="51420"/>
            <a:lstStyle>
              <a:defPPr>
                <a:defRPr lang="en-US"/>
              </a:defPPr>
              <a:lvl1pPr algn="ctr">
                <a:defRPr sz="3400"/>
              </a:lvl1pPr>
            </a:lstStyle>
            <a:p>
              <a:pPr>
                <a:defRPr/>
              </a:pPr>
              <a:r>
                <a:rPr lang="en-US" sz="956" dirty="0">
                  <a:cs typeface="Arial" charset="0"/>
                </a:rPr>
                <a:t>ГИС ЖКХ</a:t>
              </a:r>
            </a:p>
          </p:txBody>
        </p:sp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F6F0A931-667B-494E-A408-D795DA911D2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504616" y="5015499"/>
              <a:ext cx="918905" cy="878155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135174" name="Группа 17">
            <a:extLst>
              <a:ext uri="{FF2B5EF4-FFF2-40B4-BE49-F238E27FC236}">
                <a16:creationId xmlns:a16="http://schemas.microsoft.com/office/drawing/2014/main" id="{B66580EF-1FE8-4931-A907-C0AFB9388028}"/>
              </a:ext>
            </a:extLst>
          </p:cNvPr>
          <p:cNvGrpSpPr>
            <a:grpSpLocks/>
          </p:cNvGrpSpPr>
          <p:nvPr/>
        </p:nvGrpSpPr>
        <p:grpSpPr bwMode="auto">
          <a:xfrm>
            <a:off x="4945063" y="2087563"/>
            <a:ext cx="1268412" cy="914400"/>
            <a:chOff x="15298020" y="3658035"/>
            <a:chExt cx="4505324" cy="3251814"/>
          </a:xfrm>
        </p:grpSpPr>
        <p:sp>
          <p:nvSpPr>
            <p:cNvPr id="43" name="Shape 660">
              <a:extLst>
                <a:ext uri="{FF2B5EF4-FFF2-40B4-BE49-F238E27FC236}">
                  <a16:creationId xmlns:a16="http://schemas.microsoft.com/office/drawing/2014/main" id="{E8EC8101-EA77-4F83-ADA7-C4934C3CF010}"/>
                </a:ext>
              </a:extLst>
            </p:cNvPr>
            <p:cNvSpPr txBox="1"/>
            <p:nvPr/>
          </p:nvSpPr>
          <p:spPr>
            <a:xfrm>
              <a:off x="15298020" y="3658035"/>
              <a:ext cx="4505324" cy="3251814"/>
            </a:xfrm>
            <a:prstGeom prst="roundRect">
              <a:avLst>
                <a:gd name="adj" fmla="val 3144"/>
              </a:avLst>
            </a:prstGeom>
            <a:noFill/>
            <a:ln w="9525" cap="flat" cmpd="sng">
              <a:solidFill>
                <a:srgbClr val="1487B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51420" tIns="51420" rIns="51420" bIns="51420"/>
            <a:lstStyle>
              <a:defPPr>
                <a:defRPr lang="en-US"/>
              </a:defPPr>
              <a:lvl1pPr algn="ctr">
                <a:defRPr sz="3400"/>
              </a:lvl1pPr>
            </a:lstStyle>
            <a:p>
              <a:pPr>
                <a:defRPr/>
              </a:pPr>
              <a:r>
                <a:rPr lang="en-US" sz="956" dirty="0" err="1">
                  <a:cs typeface="Arial" charset="0"/>
                </a:rPr>
                <a:t>Платежные</a:t>
              </a:r>
              <a:r>
                <a:rPr lang="en-US" sz="956" dirty="0">
                  <a:cs typeface="Arial" charset="0"/>
                </a:rPr>
                <a:t> </a:t>
              </a:r>
              <a:r>
                <a:rPr lang="en-US" sz="956" dirty="0" err="1">
                  <a:cs typeface="Arial" charset="0"/>
                </a:rPr>
                <a:t>системы</a:t>
              </a:r>
              <a:r>
                <a:rPr lang="en-US" sz="956" dirty="0">
                  <a:cs typeface="Arial" charset="0"/>
                </a:rPr>
                <a:t> и </a:t>
              </a:r>
              <a:r>
                <a:rPr lang="en-US" sz="956" dirty="0" err="1">
                  <a:cs typeface="Arial" charset="0"/>
                </a:rPr>
                <a:t>банки</a:t>
              </a:r>
              <a:endParaRPr lang="en-US" sz="956" dirty="0">
                <a:cs typeface="Arial" charset="0"/>
              </a:endParaRPr>
            </a:p>
            <a:p>
              <a:pPr>
                <a:defRPr/>
              </a:pPr>
              <a:endParaRPr lang="en-US" sz="956" dirty="0">
                <a:cs typeface="Arial" charset="0"/>
              </a:endParaRPr>
            </a:p>
          </p:txBody>
        </p:sp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AE3C1FBB-48CD-4F25-B80E-9C8C66673BC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671572" y="5321314"/>
              <a:ext cx="873579" cy="873579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6B7FBDF4-E812-4E68-9128-EF45E3C0839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136531" y="5510207"/>
              <a:ext cx="1330088" cy="43338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254E0D71-EAE4-42C4-A5CC-80A8F706163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867211" y="5361917"/>
              <a:ext cx="1019126" cy="792371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135175" name="Группа 18">
            <a:extLst>
              <a:ext uri="{FF2B5EF4-FFF2-40B4-BE49-F238E27FC236}">
                <a16:creationId xmlns:a16="http://schemas.microsoft.com/office/drawing/2014/main" id="{F72258BB-DCC5-412D-AC9A-05B2DDC31028}"/>
              </a:ext>
            </a:extLst>
          </p:cNvPr>
          <p:cNvGrpSpPr>
            <a:grpSpLocks/>
          </p:cNvGrpSpPr>
          <p:nvPr/>
        </p:nvGrpSpPr>
        <p:grpSpPr bwMode="auto">
          <a:xfrm>
            <a:off x="627063" y="3163888"/>
            <a:ext cx="1266825" cy="914400"/>
            <a:chOff x="15265854" y="7454740"/>
            <a:chExt cx="4508500" cy="3251814"/>
          </a:xfrm>
        </p:grpSpPr>
        <p:sp>
          <p:nvSpPr>
            <p:cNvPr id="54" name="Shape 633">
              <a:extLst>
                <a:ext uri="{FF2B5EF4-FFF2-40B4-BE49-F238E27FC236}">
                  <a16:creationId xmlns:a16="http://schemas.microsoft.com/office/drawing/2014/main" id="{596EA182-162F-44EC-9B06-ACE45D17A54F}"/>
                </a:ext>
              </a:extLst>
            </p:cNvPr>
            <p:cNvSpPr txBox="1"/>
            <p:nvPr/>
          </p:nvSpPr>
          <p:spPr>
            <a:xfrm>
              <a:off x="15265854" y="7454740"/>
              <a:ext cx="4508500" cy="3251814"/>
            </a:xfrm>
            <a:prstGeom prst="roundRect">
              <a:avLst>
                <a:gd name="adj" fmla="val 2644"/>
              </a:avLst>
            </a:prstGeom>
            <a:noFill/>
            <a:ln w="9525" cap="flat" cmpd="sng">
              <a:solidFill>
                <a:srgbClr val="1487B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51420" tIns="51420" rIns="51420" bIns="51420"/>
            <a:lstStyle>
              <a:defPPr>
                <a:defRPr lang="en-US"/>
              </a:defPPr>
              <a:lvl1pPr algn="ctr">
                <a:defRPr sz="3400"/>
              </a:lvl1pPr>
            </a:lstStyle>
            <a:p>
              <a:pPr>
                <a:defRPr/>
              </a:pPr>
              <a:r>
                <a:rPr lang="en-US" sz="956" dirty="0" err="1">
                  <a:cs typeface="Arial" charset="0"/>
                </a:rPr>
                <a:t>Органы</a:t>
              </a:r>
              <a:r>
                <a:rPr lang="en-US" sz="956" dirty="0">
                  <a:cs typeface="Arial" charset="0"/>
                </a:rPr>
                <a:t> </a:t>
              </a:r>
            </a:p>
            <a:p>
              <a:pPr>
                <a:defRPr/>
              </a:pPr>
              <a:r>
                <a:rPr lang="en-US" sz="956" dirty="0" err="1">
                  <a:cs typeface="Arial" charset="0"/>
                </a:rPr>
                <a:t>социальной</a:t>
              </a:r>
              <a:r>
                <a:rPr lang="en-US" sz="956" dirty="0">
                  <a:cs typeface="Arial" charset="0"/>
                </a:rPr>
                <a:t> </a:t>
              </a:r>
              <a:r>
                <a:rPr lang="en-US" sz="956" dirty="0" err="1">
                  <a:cs typeface="Arial" charset="0"/>
                </a:rPr>
                <a:t>защиты</a:t>
              </a:r>
              <a:endParaRPr lang="en-US" sz="956" dirty="0">
                <a:cs typeface="Arial" charset="0"/>
              </a:endParaRPr>
            </a:p>
          </p:txBody>
        </p:sp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3221C61D-AD7E-40DD-BCBA-E9933986C00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139767" y="9201028"/>
              <a:ext cx="873579" cy="873579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E273367B-507A-4FC3-9813-3FF0947F841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951771" y="9164464"/>
              <a:ext cx="873579" cy="873579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FDA044F6-DD17-42AF-AF1A-AEEA7F3CE3E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screen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327763" y="9201028"/>
              <a:ext cx="800453" cy="800453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135176" name="Группа 16">
            <a:extLst>
              <a:ext uri="{FF2B5EF4-FFF2-40B4-BE49-F238E27FC236}">
                <a16:creationId xmlns:a16="http://schemas.microsoft.com/office/drawing/2014/main" id="{AAFE319F-3DA4-4F9F-9232-7FE8A680A446}"/>
              </a:ext>
            </a:extLst>
          </p:cNvPr>
          <p:cNvGrpSpPr>
            <a:grpSpLocks/>
          </p:cNvGrpSpPr>
          <p:nvPr/>
        </p:nvGrpSpPr>
        <p:grpSpPr bwMode="auto">
          <a:xfrm>
            <a:off x="3486150" y="3490913"/>
            <a:ext cx="1268413" cy="617537"/>
            <a:chOff x="3081001" y="11352280"/>
            <a:chExt cx="4508500" cy="2194519"/>
          </a:xfrm>
        </p:grpSpPr>
        <p:sp>
          <p:nvSpPr>
            <p:cNvPr id="53" name="Shape 633">
              <a:extLst>
                <a:ext uri="{FF2B5EF4-FFF2-40B4-BE49-F238E27FC236}">
                  <a16:creationId xmlns:a16="http://schemas.microsoft.com/office/drawing/2014/main" id="{5AF60F48-0426-48E2-B574-0FA1CAC40C39}"/>
                </a:ext>
              </a:extLst>
            </p:cNvPr>
            <p:cNvSpPr txBox="1"/>
            <p:nvPr/>
          </p:nvSpPr>
          <p:spPr>
            <a:xfrm>
              <a:off x="3081001" y="11352280"/>
              <a:ext cx="4508500" cy="2098616"/>
            </a:xfrm>
            <a:prstGeom prst="roundRect">
              <a:avLst>
                <a:gd name="adj" fmla="val 2644"/>
              </a:avLst>
            </a:prstGeom>
            <a:noFill/>
            <a:ln w="9525" cap="flat" cmpd="sng">
              <a:solidFill>
                <a:srgbClr val="1487B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51420" tIns="51420" rIns="51420" bIns="51420"/>
            <a:lstStyle>
              <a:defPPr>
                <a:defRPr lang="en-US"/>
              </a:defPPr>
              <a:lvl1pPr algn="ctr">
                <a:defRPr sz="3400"/>
              </a:lvl1pPr>
            </a:lstStyle>
            <a:p>
              <a:pPr>
                <a:defRPr/>
              </a:pPr>
              <a:r>
                <a:rPr lang="en-US" sz="956" dirty="0" err="1">
                  <a:cs typeface="Arial" charset="0"/>
                </a:rPr>
                <a:t>Сайт</a:t>
              </a:r>
              <a:r>
                <a:rPr lang="en-US" sz="956" dirty="0">
                  <a:cs typeface="Arial" charset="0"/>
                </a:rPr>
                <a:t> ЖКХ</a:t>
              </a:r>
            </a:p>
          </p:txBody>
        </p:sp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8D226F9C-0A4B-4EA0-91B0-4DA1247A55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screen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51703" y="12179703"/>
              <a:ext cx="1367096" cy="1367096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135177" name="Группа 15">
            <a:extLst>
              <a:ext uri="{FF2B5EF4-FFF2-40B4-BE49-F238E27FC236}">
                <a16:creationId xmlns:a16="http://schemas.microsoft.com/office/drawing/2014/main" id="{94103153-6065-4B53-95F1-DD2B6C8BBAC9}"/>
              </a:ext>
            </a:extLst>
          </p:cNvPr>
          <p:cNvGrpSpPr>
            <a:grpSpLocks/>
          </p:cNvGrpSpPr>
          <p:nvPr/>
        </p:nvGrpSpPr>
        <p:grpSpPr bwMode="auto">
          <a:xfrm>
            <a:off x="4945063" y="3163888"/>
            <a:ext cx="1268412" cy="914400"/>
            <a:chOff x="3135875" y="7454740"/>
            <a:chExt cx="4508500" cy="3251814"/>
          </a:xfrm>
        </p:grpSpPr>
        <p:sp>
          <p:nvSpPr>
            <p:cNvPr id="60" name="Shape 633">
              <a:extLst>
                <a:ext uri="{FF2B5EF4-FFF2-40B4-BE49-F238E27FC236}">
                  <a16:creationId xmlns:a16="http://schemas.microsoft.com/office/drawing/2014/main" id="{B10A759F-6D2E-483D-A899-8B2879390E11}"/>
                </a:ext>
              </a:extLst>
            </p:cNvPr>
            <p:cNvSpPr txBox="1"/>
            <p:nvPr/>
          </p:nvSpPr>
          <p:spPr>
            <a:xfrm>
              <a:off x="3135875" y="7454740"/>
              <a:ext cx="4508500" cy="3251814"/>
            </a:xfrm>
            <a:prstGeom prst="roundRect">
              <a:avLst>
                <a:gd name="adj" fmla="val 2644"/>
              </a:avLst>
            </a:prstGeom>
            <a:noFill/>
            <a:ln w="9525" cap="flat" cmpd="sng">
              <a:solidFill>
                <a:srgbClr val="1487B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51420" tIns="51420" rIns="51420" bIns="51420"/>
            <a:lstStyle>
              <a:defPPr>
                <a:defRPr lang="en-US"/>
              </a:defPPr>
              <a:lvl1pPr algn="ctr">
                <a:defRPr sz="3400"/>
              </a:lvl1pPr>
            </a:lstStyle>
            <a:p>
              <a:pPr>
                <a:defRPr/>
              </a:pPr>
              <a:r>
                <a:rPr lang="en-US" sz="956" dirty="0" err="1">
                  <a:cs typeface="Arial" charset="0"/>
                </a:rPr>
                <a:t>Мобильные</a:t>
              </a:r>
              <a:r>
                <a:rPr lang="en-US" sz="956" dirty="0">
                  <a:cs typeface="Arial" charset="0"/>
                </a:rPr>
                <a:t> </a:t>
              </a:r>
              <a:r>
                <a:rPr lang="en-US" sz="956" dirty="0" err="1">
                  <a:cs typeface="Arial" charset="0"/>
                </a:rPr>
                <a:t>приложения</a:t>
              </a:r>
              <a:endParaRPr lang="en-US" sz="956" dirty="0">
                <a:cs typeface="Arial" charset="0"/>
              </a:endParaRPr>
            </a:p>
          </p:txBody>
        </p:sp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AD7A9DF7-37CD-4437-8452-D3F41EA701FD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screen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49725" y="9211960"/>
              <a:ext cx="966394" cy="96639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1" name="Рисунок 60">
              <a:extLst>
                <a:ext uri="{FF2B5EF4-FFF2-40B4-BE49-F238E27FC236}">
                  <a16:creationId xmlns:a16="http://schemas.microsoft.com/office/drawing/2014/main" id="{5A9888C1-200D-4A8B-BC3B-0474E012A467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screen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5335251" y="9364360"/>
              <a:ext cx="966394" cy="966394"/>
            </a:xfrm>
            <a:prstGeom prst="rect">
              <a:avLst/>
            </a:prstGeom>
            <a:ln>
              <a:noFill/>
            </a:ln>
          </p:spPr>
        </p:pic>
      </p:grpSp>
      <p:cxnSp>
        <p:nvCxnSpPr>
          <p:cNvPr id="22" name="Прямая со стрелкой 21">
            <a:extLst>
              <a:ext uri="{FF2B5EF4-FFF2-40B4-BE49-F238E27FC236}">
                <a16:creationId xmlns:a16="http://schemas.microsoft.com/office/drawing/2014/main" id="{7D6740A0-CB0C-40EE-9C55-BF2BCC471250}"/>
              </a:ext>
            </a:extLst>
          </p:cNvPr>
          <p:cNvCxnSpPr>
            <a:stCxn id="40" idx="3"/>
          </p:cNvCxnSpPr>
          <p:nvPr/>
        </p:nvCxnSpPr>
        <p:spPr>
          <a:xfrm flipV="1">
            <a:off x="1893888" y="2428875"/>
            <a:ext cx="708025" cy="115888"/>
          </a:xfrm>
          <a:prstGeom prst="straightConnector1">
            <a:avLst/>
          </a:prstGeom>
          <a:ln w="6350">
            <a:solidFill>
              <a:srgbClr val="1487B1"/>
            </a:solidFill>
            <a:headEnd w="lg" len="lg"/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 стрелкой 70">
            <a:extLst>
              <a:ext uri="{FF2B5EF4-FFF2-40B4-BE49-F238E27FC236}">
                <a16:creationId xmlns:a16="http://schemas.microsoft.com/office/drawing/2014/main" id="{07D5D2A4-DF06-4420-A8DE-32A560FAD87B}"/>
              </a:ext>
            </a:extLst>
          </p:cNvPr>
          <p:cNvCxnSpPr/>
          <p:nvPr/>
        </p:nvCxnSpPr>
        <p:spPr>
          <a:xfrm flipV="1">
            <a:off x="1893888" y="2655888"/>
            <a:ext cx="708025" cy="979487"/>
          </a:xfrm>
          <a:prstGeom prst="straightConnector1">
            <a:avLst/>
          </a:prstGeom>
          <a:ln w="6350">
            <a:solidFill>
              <a:srgbClr val="1487B1"/>
            </a:solidFill>
            <a:headEnd w="lg" len="lg"/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 стрелкой 72">
            <a:extLst>
              <a:ext uri="{FF2B5EF4-FFF2-40B4-BE49-F238E27FC236}">
                <a16:creationId xmlns:a16="http://schemas.microsoft.com/office/drawing/2014/main" id="{AE2D18E8-4B42-4D78-B792-07D1EA3DC3E9}"/>
              </a:ext>
            </a:extLst>
          </p:cNvPr>
          <p:cNvCxnSpPr/>
          <p:nvPr/>
        </p:nvCxnSpPr>
        <p:spPr>
          <a:xfrm flipH="1" flipV="1">
            <a:off x="4252913" y="2428875"/>
            <a:ext cx="706437" cy="115888"/>
          </a:xfrm>
          <a:prstGeom prst="straightConnector1">
            <a:avLst/>
          </a:prstGeom>
          <a:ln w="6350">
            <a:solidFill>
              <a:srgbClr val="1487B1"/>
            </a:solidFill>
            <a:headEnd w="lg" len="lg"/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 стрелкой 73">
            <a:extLst>
              <a:ext uri="{FF2B5EF4-FFF2-40B4-BE49-F238E27FC236}">
                <a16:creationId xmlns:a16="http://schemas.microsoft.com/office/drawing/2014/main" id="{F85E09A8-DC4E-4F49-91A5-774EE9215DA7}"/>
              </a:ext>
            </a:extLst>
          </p:cNvPr>
          <p:cNvCxnSpPr>
            <a:stCxn id="53" idx="0"/>
          </p:cNvCxnSpPr>
          <p:nvPr/>
        </p:nvCxnSpPr>
        <p:spPr>
          <a:xfrm flipH="1" flipV="1">
            <a:off x="3870325" y="2955925"/>
            <a:ext cx="249238" cy="534988"/>
          </a:xfrm>
          <a:prstGeom prst="straightConnector1">
            <a:avLst/>
          </a:prstGeom>
          <a:ln w="6350">
            <a:solidFill>
              <a:srgbClr val="1487B1"/>
            </a:solidFill>
            <a:headEnd w="lg" len="lg"/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 стрелкой 77">
            <a:extLst>
              <a:ext uri="{FF2B5EF4-FFF2-40B4-BE49-F238E27FC236}">
                <a16:creationId xmlns:a16="http://schemas.microsoft.com/office/drawing/2014/main" id="{E4C33FC7-A78A-42CC-904F-7A332F3B3CD1}"/>
              </a:ext>
            </a:extLst>
          </p:cNvPr>
          <p:cNvCxnSpPr/>
          <p:nvPr/>
        </p:nvCxnSpPr>
        <p:spPr>
          <a:xfrm flipH="1">
            <a:off x="2714625" y="2967038"/>
            <a:ext cx="250825" cy="533400"/>
          </a:xfrm>
          <a:prstGeom prst="straightConnector1">
            <a:avLst/>
          </a:prstGeom>
          <a:ln w="6350">
            <a:solidFill>
              <a:srgbClr val="1487B1"/>
            </a:solidFill>
            <a:headEnd w="lg" len="lg"/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 стрелкой 78">
            <a:extLst>
              <a:ext uri="{FF2B5EF4-FFF2-40B4-BE49-F238E27FC236}">
                <a16:creationId xmlns:a16="http://schemas.microsoft.com/office/drawing/2014/main" id="{B640467A-8D87-4C85-B221-D0DD8DB218C8}"/>
              </a:ext>
            </a:extLst>
          </p:cNvPr>
          <p:cNvCxnSpPr/>
          <p:nvPr/>
        </p:nvCxnSpPr>
        <p:spPr>
          <a:xfrm>
            <a:off x="4246563" y="2655888"/>
            <a:ext cx="708025" cy="979487"/>
          </a:xfrm>
          <a:prstGeom prst="straightConnector1">
            <a:avLst/>
          </a:prstGeom>
          <a:ln w="6350">
            <a:solidFill>
              <a:srgbClr val="1487B1"/>
            </a:solidFill>
            <a:headEnd w="lg" len="lg"/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Shape 631">
            <a:extLst>
              <a:ext uri="{FF2B5EF4-FFF2-40B4-BE49-F238E27FC236}">
                <a16:creationId xmlns:a16="http://schemas.microsoft.com/office/drawing/2014/main" id="{96FECA81-A972-46AC-A9CB-84585B7D8C86}"/>
              </a:ext>
            </a:extLst>
          </p:cNvPr>
          <p:cNvSpPr txBox="1"/>
          <p:nvPr/>
        </p:nvSpPr>
        <p:spPr>
          <a:xfrm>
            <a:off x="1450975" y="268288"/>
            <a:ext cx="3956050" cy="307975"/>
          </a:xfrm>
          <a:prstGeom prst="rect">
            <a:avLst/>
          </a:prstGeom>
          <a:noFill/>
          <a:ln>
            <a:noFill/>
          </a:ln>
        </p:spPr>
        <p:txBody>
          <a:bodyPr lIns="51420" tIns="25703" rIns="51420" bIns="25703"/>
          <a:lstStyle>
            <a:defPPr>
              <a:defRPr lang="en-US"/>
            </a:defPPr>
            <a:lvl1pPr algn="ctr">
              <a:lnSpc>
                <a:spcPct val="114000"/>
              </a:lnSpc>
              <a:buClr>
                <a:srgbClr val="E36C09"/>
              </a:buClr>
              <a:buSzPct val="25000"/>
              <a:defRPr sz="5400" b="1">
                <a:solidFill>
                  <a:srgbClr val="0070C0"/>
                </a:solidFill>
                <a:cs typeface="Arial" pitchFamily="34" charset="0"/>
              </a:defRPr>
            </a:lvl1pPr>
          </a:lstStyle>
          <a:p>
            <a:pPr>
              <a:defRPr/>
            </a:pPr>
            <a:r>
              <a:rPr lang="ru-RU" sz="1518" dirty="0">
                <a:solidFill>
                  <a:srgbClr val="F98634"/>
                </a:solidFill>
                <a:sym typeface="Calibri"/>
              </a:rPr>
              <a:t>Выгрузки в ОСЗН</a:t>
            </a:r>
            <a:endParaRPr lang="en-US" sz="1518" dirty="0">
              <a:solidFill>
                <a:srgbClr val="F98634"/>
              </a:solidFill>
              <a:sym typeface="Calibri"/>
            </a:endParaRPr>
          </a:p>
        </p:txBody>
      </p:sp>
      <p:sp>
        <p:nvSpPr>
          <p:cNvPr id="632" name="Shape 632">
            <a:extLst>
              <a:ext uri="{FF2B5EF4-FFF2-40B4-BE49-F238E27FC236}">
                <a16:creationId xmlns:a16="http://schemas.microsoft.com/office/drawing/2014/main" id="{03397433-CC25-414E-A1DE-41653A5DCC72}"/>
              </a:ext>
            </a:extLst>
          </p:cNvPr>
          <p:cNvSpPr txBox="1"/>
          <p:nvPr/>
        </p:nvSpPr>
        <p:spPr>
          <a:xfrm>
            <a:off x="620713" y="928688"/>
            <a:ext cx="4859337" cy="520700"/>
          </a:xfrm>
          <a:prstGeom prst="rect">
            <a:avLst/>
          </a:prstGeom>
          <a:noFill/>
          <a:ln>
            <a:noFill/>
          </a:ln>
        </p:spPr>
        <p:txBody>
          <a:bodyPr lIns="51420" tIns="25703" rIns="51420" bIns="25703"/>
          <a:lstStyle/>
          <a:p>
            <a:pPr marL="160706" indent="-160706">
              <a:lnSpc>
                <a:spcPct val="150000"/>
              </a:lnSpc>
              <a:buClr>
                <a:srgbClr val="F98634"/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ru-RU" sz="1012" dirty="0">
                <a:cs typeface="Arial" charset="0"/>
                <a:sym typeface="Arial"/>
              </a:rPr>
              <a:t>Реализованы выгрузки в ОСЗН по различным регионам</a:t>
            </a:r>
          </a:p>
          <a:p>
            <a:pPr marL="160706" indent="-160706">
              <a:lnSpc>
                <a:spcPct val="150000"/>
              </a:lnSpc>
              <a:buClr>
                <a:srgbClr val="F98634"/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ru-RU" sz="1012" dirty="0">
                <a:cs typeface="Arial" charset="0"/>
                <a:sym typeface="Arial"/>
              </a:rPr>
              <a:t>Доступна разработка обмена для других регионов по Вашей заявке</a:t>
            </a:r>
            <a:endParaRPr lang="en-US" sz="1012" dirty="0">
              <a:cs typeface="Arial" charset="0"/>
              <a:sym typeface="Arial"/>
            </a:endParaRPr>
          </a:p>
        </p:txBody>
      </p:sp>
      <p:pic>
        <p:nvPicPr>
          <p:cNvPr id="137219" name="Рисунок 3">
            <a:extLst>
              <a:ext uri="{FF2B5EF4-FFF2-40B4-BE49-F238E27FC236}">
                <a16:creationId xmlns:a16="http://schemas.microsoft.com/office/drawing/2014/main" id="{4CD78508-A985-4605-BC26-06170A56AF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9575" y="1824038"/>
            <a:ext cx="6038850" cy="257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Shape 673">
            <a:extLst>
              <a:ext uri="{FF2B5EF4-FFF2-40B4-BE49-F238E27FC236}">
                <a16:creationId xmlns:a16="http://schemas.microsoft.com/office/drawing/2014/main" id="{CE372996-34F3-47A2-AC64-D5A5D51B259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lIns="51420" tIns="25703" rIns="51420" bIns="25703" anchor="t">
            <a:no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buClr>
                <a:srgbClr val="FFFFFF"/>
              </a:buClr>
              <a:buSzPct val="25000"/>
            </a:pPr>
            <a:fld id="{BBC31C9B-02A3-43E6-BA17-755D03F25C91}" type="slidenum">
              <a:rPr lang="en-US" altLang="ru-RU" sz="700" b="1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pPr>
                <a:buClr>
                  <a:srgbClr val="FFFFFF"/>
                </a:buClr>
                <a:buSzPct val="25000"/>
              </a:pPr>
              <a:t>64</a:t>
            </a:fld>
            <a:endParaRPr lang="en-US" altLang="ru-RU" sz="700" b="1">
              <a:solidFill>
                <a:srgbClr val="FFFFFF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74" name="Shape 674">
            <a:extLst>
              <a:ext uri="{FF2B5EF4-FFF2-40B4-BE49-F238E27FC236}">
                <a16:creationId xmlns:a16="http://schemas.microsoft.com/office/drawing/2014/main" id="{28DC8062-D61C-4B0E-AFA3-520DB8C25F95}"/>
              </a:ext>
            </a:extLst>
          </p:cNvPr>
          <p:cNvSpPr txBox="1"/>
          <p:nvPr/>
        </p:nvSpPr>
        <p:spPr>
          <a:xfrm>
            <a:off x="1450975" y="198438"/>
            <a:ext cx="3956050" cy="309562"/>
          </a:xfrm>
          <a:prstGeom prst="rect">
            <a:avLst/>
          </a:prstGeom>
          <a:noFill/>
          <a:ln>
            <a:noFill/>
          </a:ln>
        </p:spPr>
        <p:txBody>
          <a:bodyPr lIns="51420" tIns="25703" rIns="51420" bIns="25703"/>
          <a:lstStyle>
            <a:defPPr>
              <a:defRPr lang="en-US"/>
            </a:defPPr>
            <a:lvl1pPr algn="ctr">
              <a:lnSpc>
                <a:spcPct val="114000"/>
              </a:lnSpc>
              <a:buClr>
                <a:srgbClr val="E36C09"/>
              </a:buClr>
              <a:buSzPct val="25000"/>
              <a:defRPr sz="5400" b="1">
                <a:solidFill>
                  <a:srgbClr val="0070C0"/>
                </a:solidFill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z="1518" dirty="0" err="1">
                <a:solidFill>
                  <a:srgbClr val="F98634"/>
                </a:solidFill>
                <a:sym typeface="Calibri"/>
              </a:rPr>
              <a:t>Личные</a:t>
            </a:r>
            <a:r>
              <a:rPr lang="en-US" sz="1518" dirty="0">
                <a:solidFill>
                  <a:srgbClr val="F98634"/>
                </a:solidFill>
                <a:sym typeface="Calibri"/>
              </a:rPr>
              <a:t> </a:t>
            </a:r>
            <a:r>
              <a:rPr lang="en-US" sz="1518" dirty="0" err="1">
                <a:solidFill>
                  <a:srgbClr val="F98634"/>
                </a:solidFill>
                <a:sym typeface="Calibri"/>
              </a:rPr>
              <a:t>кабинеты</a:t>
            </a:r>
            <a:r>
              <a:rPr lang="en-US" sz="1518" dirty="0">
                <a:solidFill>
                  <a:srgbClr val="F98634"/>
                </a:solidFill>
                <a:sym typeface="Calibri"/>
              </a:rPr>
              <a:t> </a:t>
            </a:r>
            <a:r>
              <a:rPr lang="en-US" sz="1518" dirty="0" err="1">
                <a:solidFill>
                  <a:srgbClr val="F98634"/>
                </a:solidFill>
                <a:sym typeface="Calibri"/>
              </a:rPr>
              <a:t>для</a:t>
            </a:r>
            <a:r>
              <a:rPr lang="en-US" sz="1518" dirty="0">
                <a:solidFill>
                  <a:srgbClr val="F98634"/>
                </a:solidFill>
                <a:sym typeface="Calibri"/>
              </a:rPr>
              <a:t> </a:t>
            </a:r>
            <a:r>
              <a:rPr lang="en-US" sz="1518" dirty="0" err="1">
                <a:solidFill>
                  <a:srgbClr val="F98634"/>
                </a:solidFill>
                <a:sym typeface="Calibri"/>
              </a:rPr>
              <a:t>жильцов</a:t>
            </a:r>
            <a:endParaRPr lang="en-US" sz="1518" dirty="0">
              <a:solidFill>
                <a:srgbClr val="F98634"/>
              </a:solidFill>
              <a:sym typeface="Calibri"/>
            </a:endParaRPr>
          </a:p>
        </p:txBody>
      </p:sp>
      <p:sp>
        <p:nvSpPr>
          <p:cNvPr id="676" name="Shape 676">
            <a:extLst>
              <a:ext uri="{FF2B5EF4-FFF2-40B4-BE49-F238E27FC236}">
                <a16:creationId xmlns:a16="http://schemas.microsoft.com/office/drawing/2014/main" id="{CCCB99FD-E3E2-4C85-A10B-163F3718D8A2}"/>
              </a:ext>
            </a:extLst>
          </p:cNvPr>
          <p:cNvSpPr txBox="1"/>
          <p:nvPr/>
        </p:nvSpPr>
        <p:spPr>
          <a:xfrm>
            <a:off x="260350" y="1130300"/>
            <a:ext cx="3327400" cy="830263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51420" tIns="51420" rIns="51420" bIns="51420"/>
          <a:lstStyle>
            <a:defPPr>
              <a:defRPr lang="en-US"/>
            </a:defPPr>
            <a:lvl1pPr marL="571500" indent="-571500">
              <a:lnSpc>
                <a:spcPct val="150000"/>
              </a:lnSpc>
              <a:buClr>
                <a:srgbClr val="006B9E"/>
              </a:buClr>
              <a:buSzPct val="100000"/>
              <a:buFont typeface="Wingdings" panose="05000000000000000000" pitchFamily="2" charset="2"/>
              <a:buChar char="ü"/>
              <a:defRPr sz="3600"/>
            </a:lvl1pPr>
            <a:lvl2pPr marL="1828800" lvl="1" indent="-609600">
              <a:lnSpc>
                <a:spcPct val="125000"/>
              </a:lnSpc>
              <a:buClr>
                <a:srgbClr val="006B9E"/>
              </a:buClr>
              <a:buSzPct val="100000"/>
              <a:buFont typeface="Arial" panose="020B0604020202020204" pitchFamily="34" charset="0"/>
              <a:buChar char="•"/>
              <a:defRPr sz="3600">
                <a:solidFill>
                  <a:schemeClr val="dk1"/>
                </a:solidFill>
                <a:ea typeface="Roboto"/>
                <a:cs typeface="Roboto"/>
              </a:defRPr>
            </a:lvl2pPr>
          </a:lstStyle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1012" b="1" dirty="0" err="1">
                <a:cs typeface="Arial" charset="0"/>
                <a:sym typeface="Roboto"/>
              </a:rPr>
              <a:t>Возможность</a:t>
            </a:r>
            <a:r>
              <a:rPr lang="en-US" sz="1012" b="1" dirty="0">
                <a:cs typeface="Arial" charset="0"/>
                <a:sym typeface="Roboto"/>
              </a:rPr>
              <a:t> </a:t>
            </a:r>
            <a:r>
              <a:rPr lang="en-US" sz="1012" b="1" dirty="0" err="1">
                <a:cs typeface="Arial" charset="0"/>
                <a:sym typeface="Roboto"/>
              </a:rPr>
              <a:t>предоставить</a:t>
            </a:r>
            <a:r>
              <a:rPr lang="en-US" sz="1012" b="1" dirty="0">
                <a:cs typeface="Arial" charset="0"/>
                <a:sym typeface="Roboto"/>
              </a:rPr>
              <a:t> </a:t>
            </a:r>
            <a:r>
              <a:rPr lang="en-US" sz="1012" b="1" dirty="0" err="1">
                <a:cs typeface="Arial" charset="0"/>
                <a:sym typeface="Roboto"/>
              </a:rPr>
              <a:t>жителям</a:t>
            </a:r>
            <a:r>
              <a:rPr lang="en-US" sz="1012" b="1" dirty="0">
                <a:cs typeface="Arial" charset="0"/>
                <a:sym typeface="Roboto"/>
              </a:rPr>
              <a:t> </a:t>
            </a:r>
            <a:r>
              <a:rPr lang="en-US" sz="1012" b="1" dirty="0" err="1">
                <a:cs typeface="Arial" charset="0"/>
                <a:sym typeface="Roboto"/>
              </a:rPr>
              <a:t>личные</a:t>
            </a:r>
            <a:r>
              <a:rPr lang="en-US" sz="1012" b="1" dirty="0">
                <a:cs typeface="Arial" charset="0"/>
                <a:sym typeface="Roboto"/>
              </a:rPr>
              <a:t> </a:t>
            </a:r>
            <a:r>
              <a:rPr lang="en-US" sz="1012" b="1" dirty="0" err="1">
                <a:cs typeface="Arial" charset="0"/>
                <a:sym typeface="Roboto"/>
              </a:rPr>
              <a:t>кабинеты</a:t>
            </a:r>
            <a:r>
              <a:rPr lang="en-US" sz="1012" b="1" dirty="0">
                <a:cs typeface="Arial" charset="0"/>
                <a:sym typeface="Roboto"/>
              </a:rPr>
              <a:t>:</a:t>
            </a:r>
          </a:p>
          <a:p>
            <a:pPr marL="180975" lvl="1" indent="-180975">
              <a:lnSpc>
                <a:spcPct val="150000"/>
              </a:lnSpc>
              <a:buClr>
                <a:srgbClr val="F98634"/>
              </a:buClr>
              <a:buFont typeface="Wingdings" panose="05000000000000000000" pitchFamily="2" charset="2"/>
              <a:buChar char="ü"/>
              <a:tabLst>
                <a:tab pos="1076325" algn="l"/>
              </a:tabLst>
              <a:defRPr/>
            </a:pPr>
            <a:r>
              <a:rPr lang="ru-RU" sz="1012" dirty="0">
                <a:sym typeface="Roboto"/>
              </a:rPr>
              <a:t>Ч</a:t>
            </a:r>
            <a:r>
              <a:rPr lang="en-US" sz="1012" dirty="0" err="1">
                <a:sym typeface="Roboto"/>
              </a:rPr>
              <a:t>ерез</a:t>
            </a:r>
            <a:r>
              <a:rPr lang="en-US" sz="1012" dirty="0">
                <a:sym typeface="Roboto"/>
              </a:rPr>
              <a:t> 1С:Сайт ЖКХ</a:t>
            </a:r>
            <a:r>
              <a:rPr lang="ru-RU" sz="1012" dirty="0">
                <a:sym typeface="Roboto"/>
                <a:hlinkClick r:id="rId3"/>
              </a:rPr>
              <a:t>.</a:t>
            </a:r>
            <a:endParaRPr lang="en-US" sz="1012" dirty="0">
              <a:sym typeface="Roboto"/>
              <a:hlinkClick r:id="rId3"/>
            </a:endParaRPr>
          </a:p>
          <a:p>
            <a:pPr>
              <a:defRPr/>
            </a:pPr>
            <a:endParaRPr sz="1012" dirty="0">
              <a:cs typeface="Arial" charset="0"/>
            </a:endParaRPr>
          </a:p>
        </p:txBody>
      </p:sp>
      <p:sp>
        <p:nvSpPr>
          <p:cNvPr id="678" name="Shape 678">
            <a:extLst>
              <a:ext uri="{FF2B5EF4-FFF2-40B4-BE49-F238E27FC236}">
                <a16:creationId xmlns:a16="http://schemas.microsoft.com/office/drawing/2014/main" id="{623FC22B-F4E8-43E5-8010-D398B0092DA5}"/>
              </a:ext>
            </a:extLst>
          </p:cNvPr>
          <p:cNvSpPr txBox="1"/>
          <p:nvPr/>
        </p:nvSpPr>
        <p:spPr>
          <a:xfrm>
            <a:off x="260350" y="1960563"/>
            <a:ext cx="2936875" cy="2344737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51420" tIns="51420" rIns="51420" bIns="51420"/>
          <a:lstStyle>
            <a:defPPr>
              <a:defRPr lang="en-US"/>
            </a:defPPr>
            <a:lvl1pPr indent="0">
              <a:lnSpc>
                <a:spcPct val="150000"/>
              </a:lnSpc>
              <a:buClr>
                <a:srgbClr val="006B9E"/>
              </a:buClr>
              <a:buSzPct val="100000"/>
              <a:buFont typeface="Wingdings" panose="05000000000000000000" pitchFamily="2" charset="2"/>
              <a:buNone/>
              <a:defRPr sz="3600"/>
            </a:lvl1pPr>
            <a:lvl2pPr marL="979488" lvl="1" indent="-609600">
              <a:lnSpc>
                <a:spcPct val="125000"/>
              </a:lnSpc>
              <a:buClr>
                <a:srgbClr val="006B9E"/>
              </a:buClr>
              <a:buSzPct val="100000"/>
              <a:buFont typeface="Wingdings" panose="05000000000000000000" pitchFamily="2" charset="2"/>
              <a:buChar char="ü"/>
              <a:tabLst>
                <a:tab pos="1976438" algn="l"/>
              </a:tabLst>
              <a:defRPr sz="3600">
                <a:solidFill>
                  <a:schemeClr val="dk1"/>
                </a:solidFill>
                <a:ea typeface="Roboto"/>
                <a:cs typeface="Roboto"/>
              </a:defRPr>
            </a:lvl2pPr>
          </a:lstStyle>
          <a:p>
            <a:pPr>
              <a:defRPr/>
            </a:pPr>
            <a:r>
              <a:rPr lang="en-US" sz="1012" b="1" dirty="0" err="1">
                <a:cs typeface="Arial" charset="0"/>
                <a:sym typeface="Roboto"/>
              </a:rPr>
              <a:t>Организация</a:t>
            </a:r>
            <a:r>
              <a:rPr lang="en-US" sz="1012" b="1" dirty="0">
                <a:cs typeface="Arial" charset="0"/>
                <a:sym typeface="Roboto"/>
              </a:rPr>
              <a:t> ЖКХ </a:t>
            </a:r>
            <a:r>
              <a:rPr lang="en-US" sz="1012" b="1" dirty="0" err="1">
                <a:cs typeface="Arial" charset="0"/>
                <a:sym typeface="Roboto"/>
              </a:rPr>
              <a:t>сможет</a:t>
            </a:r>
            <a:r>
              <a:rPr lang="en-US" sz="1012" b="1" dirty="0">
                <a:cs typeface="Arial" charset="0"/>
                <a:sym typeface="Roboto"/>
              </a:rPr>
              <a:t>:</a:t>
            </a:r>
          </a:p>
          <a:p>
            <a:pPr marL="180975" lvl="1" indent="-180975">
              <a:lnSpc>
                <a:spcPct val="150000"/>
              </a:lnSpc>
              <a:buClr>
                <a:srgbClr val="F98634"/>
              </a:buClr>
              <a:defRPr/>
            </a:pPr>
            <a:r>
              <a:rPr lang="ru-RU" sz="1012" dirty="0">
                <a:sym typeface="Roboto"/>
              </a:rPr>
              <a:t>А</a:t>
            </a:r>
            <a:r>
              <a:rPr lang="en-US" sz="1012" dirty="0" err="1">
                <a:sym typeface="Roboto"/>
              </a:rPr>
              <a:t>втоматически</a:t>
            </a:r>
            <a:r>
              <a:rPr lang="en-US" sz="1012" dirty="0">
                <a:sym typeface="Roboto"/>
              </a:rPr>
              <a:t> </a:t>
            </a:r>
            <a:r>
              <a:rPr lang="en-US" sz="1012" dirty="0" err="1">
                <a:sym typeface="Roboto"/>
              </a:rPr>
              <a:t>загружать</a:t>
            </a:r>
            <a:r>
              <a:rPr lang="en-US" sz="1012" dirty="0">
                <a:sym typeface="Roboto"/>
              </a:rPr>
              <a:t> </a:t>
            </a:r>
            <a:r>
              <a:rPr lang="en-US" sz="1012" dirty="0" err="1">
                <a:sym typeface="Roboto"/>
              </a:rPr>
              <a:t>данные</a:t>
            </a:r>
            <a:r>
              <a:rPr lang="en-US" sz="1012" dirty="0">
                <a:sym typeface="Roboto"/>
              </a:rPr>
              <a:t> </a:t>
            </a:r>
            <a:r>
              <a:rPr lang="en-US" sz="1012" dirty="0" err="1">
                <a:sym typeface="Roboto"/>
              </a:rPr>
              <a:t>из</a:t>
            </a:r>
            <a:r>
              <a:rPr lang="en-US" sz="1012" dirty="0">
                <a:sym typeface="Roboto"/>
              </a:rPr>
              <a:t> </a:t>
            </a:r>
            <a:r>
              <a:rPr lang="en-US" sz="1012" dirty="0" err="1">
                <a:sym typeface="Roboto"/>
              </a:rPr>
              <a:t>личных</a:t>
            </a:r>
            <a:r>
              <a:rPr lang="en-US" sz="1012" dirty="0">
                <a:sym typeface="Roboto"/>
              </a:rPr>
              <a:t> </a:t>
            </a:r>
            <a:r>
              <a:rPr lang="en-US" sz="1012" dirty="0" err="1">
                <a:sym typeface="Roboto"/>
              </a:rPr>
              <a:t>кабинетов</a:t>
            </a:r>
            <a:r>
              <a:rPr lang="en-US" sz="1012" dirty="0">
                <a:sym typeface="Roboto"/>
              </a:rPr>
              <a:t> в </a:t>
            </a:r>
            <a:r>
              <a:rPr lang="en-US" sz="1012" dirty="0" err="1">
                <a:sym typeface="Roboto"/>
              </a:rPr>
              <a:t>программу</a:t>
            </a:r>
            <a:r>
              <a:rPr lang="en-US" sz="1012" dirty="0">
                <a:sym typeface="Roboto"/>
              </a:rPr>
              <a:t> 1С</a:t>
            </a:r>
            <a:r>
              <a:rPr lang="ru-RU" sz="1012" dirty="0">
                <a:sym typeface="Roboto"/>
              </a:rPr>
              <a:t>;</a:t>
            </a:r>
            <a:endParaRPr lang="en-US" sz="1012" dirty="0">
              <a:sym typeface="Roboto"/>
            </a:endParaRPr>
          </a:p>
          <a:p>
            <a:pPr marL="180975" lvl="1" indent="-180975">
              <a:lnSpc>
                <a:spcPct val="150000"/>
              </a:lnSpc>
              <a:buClr>
                <a:srgbClr val="F98634"/>
              </a:buClr>
              <a:defRPr/>
            </a:pPr>
            <a:r>
              <a:rPr lang="ru-RU" sz="1012" dirty="0">
                <a:sym typeface="Roboto"/>
              </a:rPr>
              <a:t>У</a:t>
            </a:r>
            <a:r>
              <a:rPr lang="en-US" sz="1012" dirty="0" err="1">
                <a:sym typeface="Roboto"/>
              </a:rPr>
              <a:t>лучшить</a:t>
            </a:r>
            <a:r>
              <a:rPr lang="en-US" sz="1012" dirty="0">
                <a:sym typeface="Roboto"/>
              </a:rPr>
              <a:t> </a:t>
            </a:r>
            <a:r>
              <a:rPr lang="en-US" sz="1012" dirty="0" err="1">
                <a:sym typeface="Roboto"/>
              </a:rPr>
              <a:t>собираемость</a:t>
            </a:r>
            <a:r>
              <a:rPr lang="en-US" sz="1012" dirty="0">
                <a:sym typeface="Roboto"/>
              </a:rPr>
              <a:t> </a:t>
            </a:r>
            <a:r>
              <a:rPr lang="en-US" sz="1012" dirty="0" err="1">
                <a:sym typeface="Roboto"/>
              </a:rPr>
              <a:t>оплат</a:t>
            </a:r>
            <a:r>
              <a:rPr lang="ru-RU" sz="1012" dirty="0">
                <a:sym typeface="Roboto"/>
              </a:rPr>
              <a:t>;</a:t>
            </a:r>
            <a:endParaRPr lang="en-US" sz="1012" dirty="0">
              <a:sym typeface="Roboto"/>
            </a:endParaRPr>
          </a:p>
          <a:p>
            <a:pPr marL="180975" lvl="1" indent="-180975">
              <a:lnSpc>
                <a:spcPct val="150000"/>
              </a:lnSpc>
              <a:buClr>
                <a:srgbClr val="F98634"/>
              </a:buClr>
              <a:defRPr/>
            </a:pPr>
            <a:r>
              <a:rPr lang="ru-RU" sz="1012" dirty="0">
                <a:sym typeface="Roboto"/>
              </a:rPr>
              <a:t>У</a:t>
            </a:r>
            <a:r>
              <a:rPr lang="en-US" sz="1012" dirty="0" err="1">
                <a:sym typeface="Roboto"/>
              </a:rPr>
              <a:t>скорить</a:t>
            </a:r>
            <a:r>
              <a:rPr lang="en-US" sz="1012" dirty="0">
                <a:sym typeface="Roboto"/>
              </a:rPr>
              <a:t> </a:t>
            </a:r>
            <a:r>
              <a:rPr lang="en-US" sz="1012" dirty="0" err="1">
                <a:sym typeface="Roboto"/>
              </a:rPr>
              <a:t>сбор</a:t>
            </a:r>
            <a:r>
              <a:rPr lang="en-US" sz="1012" dirty="0">
                <a:sym typeface="Roboto"/>
              </a:rPr>
              <a:t> </a:t>
            </a:r>
            <a:r>
              <a:rPr lang="en-US" sz="1012" dirty="0" err="1">
                <a:sym typeface="Roboto"/>
              </a:rPr>
              <a:t>показаний</a:t>
            </a:r>
            <a:r>
              <a:rPr lang="en-US" sz="1012" dirty="0">
                <a:sym typeface="Roboto"/>
              </a:rPr>
              <a:t> </a:t>
            </a:r>
            <a:r>
              <a:rPr lang="ru-RU" sz="1012" dirty="0">
                <a:sym typeface="Roboto"/>
              </a:rPr>
              <a:t>прибор</a:t>
            </a:r>
            <a:r>
              <a:rPr lang="en-US" sz="1012" dirty="0" err="1">
                <a:sym typeface="Roboto"/>
              </a:rPr>
              <a:t>ов</a:t>
            </a:r>
            <a:r>
              <a:rPr lang="ru-RU" sz="1012" dirty="0">
                <a:sym typeface="Roboto"/>
              </a:rPr>
              <a:t> учета;</a:t>
            </a:r>
            <a:endParaRPr lang="en-US" sz="1012" dirty="0">
              <a:sym typeface="Roboto"/>
            </a:endParaRPr>
          </a:p>
          <a:p>
            <a:pPr marL="180975" lvl="1" indent="-180975">
              <a:lnSpc>
                <a:spcPct val="150000"/>
              </a:lnSpc>
              <a:buClr>
                <a:srgbClr val="F98634"/>
              </a:buClr>
              <a:defRPr/>
            </a:pPr>
            <a:r>
              <a:rPr lang="ru-RU" sz="1012" dirty="0">
                <a:sym typeface="Roboto"/>
              </a:rPr>
              <a:t>У</a:t>
            </a:r>
            <a:r>
              <a:rPr lang="en-US" sz="1012" dirty="0" err="1">
                <a:sym typeface="Roboto"/>
              </a:rPr>
              <a:t>величить</a:t>
            </a:r>
            <a:r>
              <a:rPr lang="en-US" sz="1012" dirty="0">
                <a:sym typeface="Roboto"/>
              </a:rPr>
              <a:t> </a:t>
            </a:r>
            <a:r>
              <a:rPr lang="en-US" sz="1012" dirty="0" err="1">
                <a:sym typeface="Roboto"/>
              </a:rPr>
              <a:t>лояльность</a:t>
            </a:r>
            <a:r>
              <a:rPr lang="en-US" sz="1012" dirty="0">
                <a:sym typeface="Roboto"/>
              </a:rPr>
              <a:t> </a:t>
            </a:r>
            <a:r>
              <a:rPr lang="en-US" sz="1012" dirty="0" err="1">
                <a:sym typeface="Roboto"/>
              </a:rPr>
              <a:t>потребителей</a:t>
            </a:r>
            <a:r>
              <a:rPr lang="en-US" sz="1012" dirty="0">
                <a:sym typeface="Roboto"/>
              </a:rPr>
              <a:t> </a:t>
            </a:r>
            <a:r>
              <a:rPr lang="en-US" sz="1012" dirty="0" err="1">
                <a:sym typeface="Roboto"/>
              </a:rPr>
              <a:t>услуг</a:t>
            </a:r>
            <a:r>
              <a:rPr lang="en-US" sz="1012" dirty="0">
                <a:sym typeface="Roboto"/>
              </a:rPr>
              <a:t> ЖКХ</a:t>
            </a:r>
            <a:r>
              <a:rPr lang="ru-RU" sz="1012" dirty="0">
                <a:sym typeface="Roboto"/>
              </a:rPr>
              <a:t>;</a:t>
            </a:r>
            <a:endParaRPr lang="en-US" sz="1012" dirty="0">
              <a:sym typeface="Roboto"/>
            </a:endParaRPr>
          </a:p>
          <a:p>
            <a:pPr marL="180975" lvl="1" indent="-180975">
              <a:lnSpc>
                <a:spcPct val="150000"/>
              </a:lnSpc>
              <a:buClr>
                <a:srgbClr val="F98634"/>
              </a:buClr>
              <a:defRPr/>
            </a:pPr>
            <a:r>
              <a:rPr lang="ru-RU" sz="1012" dirty="0">
                <a:sym typeface="Roboto"/>
              </a:rPr>
              <a:t>О</a:t>
            </a:r>
            <a:r>
              <a:rPr lang="en-US" sz="1012" dirty="0" err="1">
                <a:sym typeface="Roboto"/>
              </a:rPr>
              <a:t>беспечить</a:t>
            </a:r>
            <a:r>
              <a:rPr lang="en-US" sz="1012" dirty="0">
                <a:sym typeface="Roboto"/>
              </a:rPr>
              <a:t> </a:t>
            </a:r>
            <a:r>
              <a:rPr lang="en-US" sz="1012" dirty="0" err="1">
                <a:sym typeface="Roboto"/>
              </a:rPr>
              <a:t>более</a:t>
            </a:r>
            <a:r>
              <a:rPr lang="en-US" sz="1012" dirty="0">
                <a:sym typeface="Roboto"/>
              </a:rPr>
              <a:t> </a:t>
            </a:r>
            <a:r>
              <a:rPr lang="en-US" sz="1012" dirty="0" err="1">
                <a:sym typeface="Roboto"/>
              </a:rPr>
              <a:t>качественный</a:t>
            </a:r>
            <a:r>
              <a:rPr lang="en-US" sz="1012" dirty="0">
                <a:sym typeface="Roboto"/>
              </a:rPr>
              <a:t> </a:t>
            </a:r>
            <a:r>
              <a:rPr lang="en-US" sz="1012" dirty="0" err="1">
                <a:sym typeface="Roboto"/>
              </a:rPr>
              <a:t>сервис</a:t>
            </a:r>
            <a:r>
              <a:rPr lang="ru-RU" sz="1012" dirty="0">
                <a:sym typeface="Roboto"/>
              </a:rPr>
              <a:t>.</a:t>
            </a:r>
            <a:endParaRPr lang="en-US" sz="1012" dirty="0">
              <a:sym typeface="Roboto"/>
            </a:endParaRPr>
          </a:p>
          <a:p>
            <a:pPr>
              <a:defRPr/>
            </a:pPr>
            <a:endParaRPr sz="1012" dirty="0">
              <a:cs typeface="Arial" charset="0"/>
              <a:sym typeface="Roboto"/>
            </a:endParaRPr>
          </a:p>
        </p:txBody>
      </p:sp>
      <p:pic>
        <p:nvPicPr>
          <p:cNvPr id="139269" name="Рисунок 4">
            <a:extLst>
              <a:ext uri="{FF2B5EF4-FFF2-40B4-BE49-F238E27FC236}">
                <a16:creationId xmlns:a16="http://schemas.microsoft.com/office/drawing/2014/main" id="{F66A653E-A3BB-4CEA-A7B7-10F87CC3D38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5363" y="2998788"/>
            <a:ext cx="2049462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7" name="Shape 677">
            <a:extLst>
              <a:ext uri="{FF2B5EF4-FFF2-40B4-BE49-F238E27FC236}">
                <a16:creationId xmlns:a16="http://schemas.microsoft.com/office/drawing/2014/main" id="{241DA8E3-0181-4E6B-BF5A-BE555934315E}"/>
              </a:ext>
            </a:extLst>
          </p:cNvPr>
          <p:cNvSpPr txBox="1"/>
          <p:nvPr/>
        </p:nvSpPr>
        <p:spPr>
          <a:xfrm>
            <a:off x="3944938" y="1131888"/>
            <a:ext cx="2600325" cy="1965325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51420" tIns="51420" rIns="51420" bIns="51420"/>
          <a:lstStyle>
            <a:defPPr>
              <a:defRPr lang="en-US"/>
            </a:defPPr>
            <a:lvl1pPr indent="0">
              <a:lnSpc>
                <a:spcPct val="150000"/>
              </a:lnSpc>
              <a:buClr>
                <a:srgbClr val="006B9E"/>
              </a:buClr>
              <a:buSzPct val="100000"/>
              <a:buFont typeface="Wingdings" panose="05000000000000000000" pitchFamily="2" charset="2"/>
              <a:buNone/>
              <a:defRPr sz="3600"/>
            </a:lvl1pPr>
            <a:lvl2pPr marL="979488" lvl="1" indent="-609600">
              <a:lnSpc>
                <a:spcPct val="125000"/>
              </a:lnSpc>
              <a:buClr>
                <a:srgbClr val="006B9E"/>
              </a:buClr>
              <a:buSzPct val="100000"/>
              <a:buFont typeface="Wingdings" panose="05000000000000000000" pitchFamily="2" charset="2"/>
              <a:buChar char="ü"/>
              <a:tabLst>
                <a:tab pos="1976438" algn="l"/>
              </a:tabLst>
              <a:defRPr sz="3600">
                <a:solidFill>
                  <a:schemeClr val="dk1"/>
                </a:solidFill>
                <a:ea typeface="Roboto"/>
                <a:cs typeface="Roboto"/>
              </a:defRPr>
            </a:lvl2pPr>
          </a:lstStyle>
          <a:p>
            <a:pPr>
              <a:defRPr/>
            </a:pPr>
            <a:r>
              <a:rPr lang="en-US" sz="1012" b="1" dirty="0" err="1">
                <a:cs typeface="Arial" charset="0"/>
                <a:sym typeface="Roboto"/>
              </a:rPr>
              <a:t>Личный</a:t>
            </a:r>
            <a:r>
              <a:rPr lang="en-US" sz="1012" b="1" dirty="0">
                <a:cs typeface="Arial" charset="0"/>
                <a:sym typeface="Roboto"/>
              </a:rPr>
              <a:t> </a:t>
            </a:r>
            <a:r>
              <a:rPr lang="en-US" sz="1012" b="1" dirty="0" err="1">
                <a:cs typeface="Arial" charset="0"/>
                <a:sym typeface="Roboto"/>
              </a:rPr>
              <a:t>кабинет</a:t>
            </a:r>
            <a:r>
              <a:rPr lang="en-US" sz="1012" b="1" dirty="0">
                <a:cs typeface="Arial" charset="0"/>
                <a:sym typeface="Roboto"/>
              </a:rPr>
              <a:t> </a:t>
            </a:r>
            <a:r>
              <a:rPr lang="en-US" sz="1012" b="1" dirty="0" err="1">
                <a:cs typeface="Arial" charset="0"/>
                <a:sym typeface="Roboto"/>
              </a:rPr>
              <a:t>позволит</a:t>
            </a:r>
            <a:r>
              <a:rPr lang="en-US" sz="1012" b="1" dirty="0">
                <a:cs typeface="Arial" charset="0"/>
                <a:sym typeface="Roboto"/>
              </a:rPr>
              <a:t> </a:t>
            </a:r>
            <a:r>
              <a:rPr lang="en-US" sz="1012" b="1" dirty="0" err="1">
                <a:cs typeface="Arial" charset="0"/>
                <a:sym typeface="Roboto"/>
              </a:rPr>
              <a:t>жильцам</a:t>
            </a:r>
            <a:r>
              <a:rPr lang="en-US" sz="1012" b="1" dirty="0">
                <a:cs typeface="Arial" charset="0"/>
                <a:sym typeface="Roboto"/>
              </a:rPr>
              <a:t>:</a:t>
            </a:r>
          </a:p>
          <a:p>
            <a:pPr marL="180975" lvl="1" indent="-180975">
              <a:lnSpc>
                <a:spcPct val="150000"/>
              </a:lnSpc>
              <a:buClr>
                <a:srgbClr val="F98634"/>
              </a:buClr>
              <a:defRPr/>
            </a:pPr>
            <a:r>
              <a:rPr lang="ru-RU" sz="1012" dirty="0">
                <a:sym typeface="Roboto"/>
              </a:rPr>
              <a:t>П</a:t>
            </a:r>
            <a:r>
              <a:rPr lang="en-US" sz="1012" dirty="0" err="1">
                <a:sym typeface="Roboto"/>
              </a:rPr>
              <a:t>ередать</a:t>
            </a:r>
            <a:r>
              <a:rPr lang="en-US" sz="1012" dirty="0">
                <a:sym typeface="Roboto"/>
              </a:rPr>
              <a:t> </a:t>
            </a:r>
            <a:r>
              <a:rPr lang="en-US" sz="1012" dirty="0" err="1">
                <a:sym typeface="Roboto"/>
              </a:rPr>
              <a:t>показания</a:t>
            </a:r>
            <a:r>
              <a:rPr lang="en-US" sz="1012" dirty="0">
                <a:sym typeface="Roboto"/>
              </a:rPr>
              <a:t> </a:t>
            </a:r>
            <a:r>
              <a:rPr lang="ru-RU" sz="1012" dirty="0">
                <a:sym typeface="Roboto"/>
              </a:rPr>
              <a:t>прибор</a:t>
            </a:r>
            <a:r>
              <a:rPr lang="en-US" sz="1012" dirty="0" err="1">
                <a:sym typeface="Roboto"/>
              </a:rPr>
              <a:t>ов</a:t>
            </a:r>
            <a:r>
              <a:rPr lang="ru-RU" sz="1012" dirty="0">
                <a:sym typeface="Roboto"/>
              </a:rPr>
              <a:t> учета;</a:t>
            </a:r>
            <a:endParaRPr lang="en-US" sz="1012" dirty="0">
              <a:sym typeface="Roboto"/>
            </a:endParaRPr>
          </a:p>
          <a:p>
            <a:pPr marL="180975" lvl="1" indent="-180975">
              <a:lnSpc>
                <a:spcPct val="150000"/>
              </a:lnSpc>
              <a:buClr>
                <a:srgbClr val="F98634"/>
              </a:buClr>
              <a:defRPr/>
            </a:pPr>
            <a:r>
              <a:rPr lang="ru-RU" sz="1012" dirty="0">
                <a:sym typeface="Roboto"/>
              </a:rPr>
              <a:t>О</a:t>
            </a:r>
            <a:r>
              <a:rPr lang="en-US" sz="1012" dirty="0" err="1">
                <a:sym typeface="Roboto"/>
              </a:rPr>
              <a:t>платить</a:t>
            </a:r>
            <a:r>
              <a:rPr lang="en-US" sz="1012" dirty="0">
                <a:sym typeface="Roboto"/>
              </a:rPr>
              <a:t> </a:t>
            </a:r>
            <a:r>
              <a:rPr lang="en-US" sz="1012" dirty="0" err="1">
                <a:sym typeface="Roboto"/>
              </a:rPr>
              <a:t>услуги</a:t>
            </a:r>
            <a:r>
              <a:rPr lang="en-US" sz="1012" dirty="0">
                <a:sym typeface="Roboto"/>
              </a:rPr>
              <a:t> </a:t>
            </a:r>
            <a:r>
              <a:rPr lang="en-US" sz="1012" dirty="0" err="1">
                <a:sym typeface="Roboto"/>
              </a:rPr>
              <a:t>онлайн</a:t>
            </a:r>
            <a:r>
              <a:rPr lang="ru-RU" sz="1012" dirty="0">
                <a:sym typeface="Roboto"/>
              </a:rPr>
              <a:t>;</a:t>
            </a:r>
            <a:endParaRPr lang="en-US" sz="1012" dirty="0">
              <a:sym typeface="Roboto"/>
            </a:endParaRPr>
          </a:p>
          <a:p>
            <a:pPr marL="180975" lvl="1" indent="-180975">
              <a:lnSpc>
                <a:spcPct val="150000"/>
              </a:lnSpc>
              <a:buClr>
                <a:srgbClr val="F98634"/>
              </a:buClr>
              <a:defRPr/>
            </a:pPr>
            <a:r>
              <a:rPr lang="ru-RU" sz="1012" dirty="0">
                <a:sym typeface="Roboto"/>
              </a:rPr>
              <a:t>С</a:t>
            </a:r>
            <a:r>
              <a:rPr lang="en-US" sz="1012" dirty="0" err="1">
                <a:sym typeface="Roboto"/>
              </a:rPr>
              <a:t>формировать</a:t>
            </a:r>
            <a:r>
              <a:rPr lang="en-US" sz="1012" dirty="0">
                <a:sym typeface="Roboto"/>
              </a:rPr>
              <a:t> </a:t>
            </a:r>
            <a:r>
              <a:rPr lang="en-US" sz="1012" dirty="0" err="1">
                <a:sym typeface="Roboto"/>
              </a:rPr>
              <a:t>квитанцию</a:t>
            </a:r>
            <a:r>
              <a:rPr lang="ru-RU" sz="1012" dirty="0">
                <a:sym typeface="Roboto"/>
              </a:rPr>
              <a:t>;</a:t>
            </a:r>
            <a:endParaRPr lang="en-US" sz="1012" dirty="0">
              <a:sym typeface="Roboto"/>
            </a:endParaRPr>
          </a:p>
          <a:p>
            <a:pPr marL="180975" lvl="1" indent="-180975">
              <a:lnSpc>
                <a:spcPct val="150000"/>
              </a:lnSpc>
              <a:buClr>
                <a:srgbClr val="F98634"/>
              </a:buClr>
              <a:defRPr/>
            </a:pPr>
            <a:r>
              <a:rPr lang="ru-RU" sz="1012" dirty="0">
                <a:sym typeface="Roboto"/>
              </a:rPr>
              <a:t>П</a:t>
            </a:r>
            <a:r>
              <a:rPr lang="en-US" sz="1012" dirty="0" err="1">
                <a:sym typeface="Roboto"/>
              </a:rPr>
              <a:t>осмотреть</a:t>
            </a:r>
            <a:r>
              <a:rPr lang="en-US" sz="1012" dirty="0">
                <a:sym typeface="Roboto"/>
              </a:rPr>
              <a:t> </a:t>
            </a:r>
            <a:r>
              <a:rPr lang="en-US" sz="1012" dirty="0" err="1">
                <a:sym typeface="Roboto"/>
              </a:rPr>
              <a:t>историю</a:t>
            </a:r>
            <a:r>
              <a:rPr lang="en-US" sz="1012" dirty="0">
                <a:sym typeface="Roboto"/>
              </a:rPr>
              <a:t> </a:t>
            </a:r>
            <a:r>
              <a:rPr lang="en-US" sz="1012" dirty="0" err="1">
                <a:sym typeface="Roboto"/>
              </a:rPr>
              <a:t>начислений</a:t>
            </a:r>
            <a:r>
              <a:rPr lang="en-US" sz="1012" dirty="0">
                <a:sym typeface="Roboto"/>
              </a:rPr>
              <a:t> и </a:t>
            </a:r>
            <a:r>
              <a:rPr lang="en-US" sz="1012" dirty="0" err="1">
                <a:sym typeface="Roboto"/>
              </a:rPr>
              <a:t>оплат</a:t>
            </a:r>
            <a:r>
              <a:rPr lang="ru-RU" sz="1012" dirty="0">
                <a:sym typeface="Roboto"/>
              </a:rPr>
              <a:t>;</a:t>
            </a:r>
            <a:endParaRPr lang="en-US" sz="1012" dirty="0">
              <a:sym typeface="Roboto"/>
            </a:endParaRPr>
          </a:p>
          <a:p>
            <a:pPr marL="180975" lvl="1" indent="-180975">
              <a:lnSpc>
                <a:spcPct val="150000"/>
              </a:lnSpc>
              <a:buClr>
                <a:srgbClr val="F98634"/>
              </a:buClr>
              <a:defRPr/>
            </a:pPr>
            <a:r>
              <a:rPr lang="ru-RU" sz="1012" dirty="0">
                <a:sym typeface="Roboto"/>
              </a:rPr>
              <a:t>П</a:t>
            </a:r>
            <a:r>
              <a:rPr lang="en-US" sz="1012" dirty="0" err="1">
                <a:sym typeface="Roboto"/>
              </a:rPr>
              <a:t>осмотреть</a:t>
            </a:r>
            <a:r>
              <a:rPr lang="en-US" sz="1012" dirty="0">
                <a:sym typeface="Roboto"/>
              </a:rPr>
              <a:t> </a:t>
            </a:r>
            <a:r>
              <a:rPr lang="en-US" sz="1012" dirty="0" err="1">
                <a:sym typeface="Roboto"/>
              </a:rPr>
              <a:t>новости</a:t>
            </a:r>
            <a:r>
              <a:rPr lang="en-US" sz="1012" dirty="0">
                <a:sym typeface="Roboto"/>
              </a:rPr>
              <a:t> и </a:t>
            </a:r>
            <a:r>
              <a:rPr lang="en-US" sz="1012" dirty="0" err="1">
                <a:sym typeface="Roboto"/>
              </a:rPr>
              <a:t>другую</a:t>
            </a:r>
            <a:r>
              <a:rPr lang="en-US" sz="1012" dirty="0">
                <a:sym typeface="Roboto"/>
              </a:rPr>
              <a:t> </a:t>
            </a:r>
            <a:r>
              <a:rPr lang="en-US" sz="1012" dirty="0" err="1">
                <a:sym typeface="Roboto"/>
              </a:rPr>
              <a:t>полезную</a:t>
            </a:r>
            <a:r>
              <a:rPr lang="en-US" sz="1012" dirty="0">
                <a:sym typeface="Roboto"/>
              </a:rPr>
              <a:t> </a:t>
            </a:r>
            <a:r>
              <a:rPr lang="en-US" sz="1012" dirty="0" err="1">
                <a:sym typeface="Roboto"/>
              </a:rPr>
              <a:t>информацию</a:t>
            </a:r>
            <a:r>
              <a:rPr lang="ru-RU" sz="1012" dirty="0">
                <a:sym typeface="Roboto"/>
              </a:rPr>
              <a:t>;</a:t>
            </a:r>
            <a:endParaRPr lang="en-US" sz="1012" dirty="0">
              <a:sym typeface="Roboto"/>
            </a:endParaRPr>
          </a:p>
          <a:p>
            <a:pPr marL="180975" lvl="1" indent="-180975">
              <a:lnSpc>
                <a:spcPct val="150000"/>
              </a:lnSpc>
              <a:buClr>
                <a:srgbClr val="F98634"/>
              </a:buClr>
              <a:defRPr/>
            </a:pPr>
            <a:r>
              <a:rPr lang="en-US" sz="1012" dirty="0">
                <a:sym typeface="Roboto"/>
              </a:rPr>
              <a:t>и </a:t>
            </a:r>
            <a:r>
              <a:rPr lang="en-US" sz="1012" dirty="0" err="1">
                <a:sym typeface="Roboto"/>
              </a:rPr>
              <a:t>другое</a:t>
            </a:r>
            <a:r>
              <a:rPr lang="ru-RU" sz="1012" dirty="0">
                <a:sym typeface="Roboto"/>
              </a:rPr>
              <a:t>.</a:t>
            </a:r>
            <a:endParaRPr lang="en-US" sz="1012" dirty="0">
              <a:sym typeface="Roboto"/>
            </a:endParaRPr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F1E8264B-D9DF-4A7F-8419-78737234EE16}"/>
              </a:ext>
            </a:extLst>
          </p:cNvPr>
          <p:cNvCxnSpPr/>
          <p:nvPr/>
        </p:nvCxnSpPr>
        <p:spPr>
          <a:xfrm>
            <a:off x="3740150" y="1185863"/>
            <a:ext cx="0" cy="2854325"/>
          </a:xfrm>
          <a:prstGeom prst="line">
            <a:avLst/>
          </a:prstGeom>
          <a:ln w="635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ABC9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Shape 382">
            <a:extLst>
              <a:ext uri="{FF2B5EF4-FFF2-40B4-BE49-F238E27FC236}">
                <a16:creationId xmlns:a16="http://schemas.microsoft.com/office/drawing/2014/main" id="{99C220B9-1C2D-47EB-AD40-8F15F0AE6D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350" y="2133600"/>
            <a:ext cx="2592388" cy="876300"/>
          </a:xfrm>
        </p:spPr>
        <p:txBody>
          <a:bodyPr lIns="68560" tIns="68560" rIns="68560" bIns="68560"/>
          <a:lstStyle/>
          <a:p>
            <a:pPr>
              <a:lnSpc>
                <a:spcPct val="114000"/>
              </a:lnSpc>
              <a:spcBef>
                <a:spcPct val="0"/>
              </a:spcBef>
              <a:buClr>
                <a:srgbClr val="E36C09"/>
              </a:buClr>
              <a:buSzPct val="25000"/>
            </a:pPr>
            <a:r>
              <a:rPr lang="ru-RU" altLang="ru-RU" sz="1600" b="1">
                <a:solidFill>
                  <a:srgbClr val="1ABC9C"/>
                </a:solidFill>
                <a:sym typeface="Calibri" panose="020F0502020204030204" pitchFamily="34" charset="0"/>
              </a:rPr>
              <a:t>Автоматический прием показаний счетчиков и автообзвон должников</a:t>
            </a:r>
          </a:p>
        </p:txBody>
      </p:sp>
      <p:pic>
        <p:nvPicPr>
          <p:cNvPr id="141315" name="Рисунок 2">
            <a:extLst>
              <a:ext uri="{FF2B5EF4-FFF2-40B4-BE49-F238E27FC236}">
                <a16:creationId xmlns:a16="http://schemas.microsoft.com/office/drawing/2014/main" id="{A5A4CB0F-5836-4B23-88E4-6F194969122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19500" y="874713"/>
            <a:ext cx="32385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ut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43">
            <a:extLst>
              <a:ext uri="{FF2B5EF4-FFF2-40B4-BE49-F238E27FC236}">
                <a16:creationId xmlns:a16="http://schemas.microsoft.com/office/drawing/2014/main" id="{18194A54-6C5A-459D-96A5-FFDD779F1BF5}"/>
              </a:ext>
            </a:extLst>
          </p:cNvPr>
          <p:cNvSpPr txBox="1"/>
          <p:nvPr/>
        </p:nvSpPr>
        <p:spPr>
          <a:xfrm>
            <a:off x="1243013" y="284163"/>
            <a:ext cx="4371975" cy="271462"/>
          </a:xfrm>
          <a:prstGeom prst="rect">
            <a:avLst/>
          </a:prstGeom>
          <a:noFill/>
          <a:ln>
            <a:noFill/>
          </a:ln>
        </p:spPr>
        <p:txBody>
          <a:bodyPr lIns="25710" tIns="12851" rIns="25710" bIns="12851"/>
          <a:lstStyle/>
          <a:p>
            <a:pPr defTabSz="292117" fontAlgn="auto">
              <a:spcBef>
                <a:spcPts val="0"/>
              </a:spcBef>
              <a:spcAft>
                <a:spcPts val="0"/>
              </a:spcAft>
              <a:buClr>
                <a:srgbClr val="E36C09"/>
              </a:buClr>
              <a:buSzPct val="25000"/>
              <a:defRPr/>
            </a:pPr>
            <a:r>
              <a:rPr lang="ru-RU" sz="1518" b="1" dirty="0">
                <a:solidFill>
                  <a:srgbClr val="1ABC9C"/>
                </a:solidFill>
                <a:latin typeface="Calibri"/>
                <a:sym typeface="Calibri"/>
              </a:rPr>
              <a:t>ЖКХ: Автоматический прием показаний счетчиков</a:t>
            </a:r>
          </a:p>
        </p:txBody>
      </p:sp>
      <p:sp>
        <p:nvSpPr>
          <p:cNvPr id="9" name="Shape 919">
            <a:extLst>
              <a:ext uri="{FF2B5EF4-FFF2-40B4-BE49-F238E27FC236}">
                <a16:creationId xmlns:a16="http://schemas.microsoft.com/office/drawing/2014/main" id="{9864EFCD-8194-486F-8676-38D83AE7BC7F}"/>
              </a:ext>
            </a:extLst>
          </p:cNvPr>
          <p:cNvSpPr txBox="1"/>
          <p:nvPr/>
        </p:nvSpPr>
        <p:spPr>
          <a:xfrm>
            <a:off x="742950" y="833438"/>
            <a:ext cx="5372100" cy="506412"/>
          </a:xfrm>
          <a:prstGeom prst="rect">
            <a:avLst/>
          </a:prstGeom>
          <a:noFill/>
          <a:ln>
            <a:noFill/>
          </a:ln>
        </p:spPr>
        <p:txBody>
          <a:bodyPr lIns="25710" tIns="12851" rIns="25710" bIns="12851"/>
          <a:lstStyle>
            <a:lvl1pPr defTabSz="2921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2921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2921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2921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2921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2921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2921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2921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2921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ru-RU" altLang="ru-RU" sz="1000">
                <a:solidFill>
                  <a:srgbClr val="000000"/>
                </a:solidFill>
              </a:rPr>
              <a:t>Облачный сервис, осуществляющий сбор показаний приборов учета (электроэнергия, вода, газ и др.) от потребителей услуг (жителей) через телефон. </a:t>
            </a:r>
          </a:p>
        </p:txBody>
      </p:sp>
      <p:pic>
        <p:nvPicPr>
          <p:cNvPr id="143363" name="Рисунок 4">
            <a:extLst>
              <a:ext uri="{FF2B5EF4-FFF2-40B4-BE49-F238E27FC236}">
                <a16:creationId xmlns:a16="http://schemas.microsoft.com/office/drawing/2014/main" id="{5CFA579D-3D23-44BF-9D31-8B5306476B2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9488" y="1617663"/>
            <a:ext cx="4899025" cy="2487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43">
            <a:extLst>
              <a:ext uri="{FF2B5EF4-FFF2-40B4-BE49-F238E27FC236}">
                <a16:creationId xmlns:a16="http://schemas.microsoft.com/office/drawing/2014/main" id="{79305190-0B7D-43B8-BD1F-A1383C1F0A06}"/>
              </a:ext>
            </a:extLst>
          </p:cNvPr>
          <p:cNvSpPr txBox="1"/>
          <p:nvPr/>
        </p:nvSpPr>
        <p:spPr>
          <a:xfrm>
            <a:off x="2138363" y="284163"/>
            <a:ext cx="2581275" cy="271462"/>
          </a:xfrm>
          <a:prstGeom prst="rect">
            <a:avLst/>
          </a:prstGeom>
          <a:noFill/>
          <a:ln>
            <a:noFill/>
          </a:ln>
        </p:spPr>
        <p:txBody>
          <a:bodyPr lIns="25710" tIns="12851" rIns="25710" bIns="12851"/>
          <a:lstStyle/>
          <a:p>
            <a:pPr defTabSz="292117" fontAlgn="auto">
              <a:spcBef>
                <a:spcPts val="0"/>
              </a:spcBef>
              <a:spcAft>
                <a:spcPts val="0"/>
              </a:spcAft>
              <a:buClr>
                <a:srgbClr val="E36C09"/>
              </a:buClr>
              <a:buSzPct val="25000"/>
              <a:defRPr/>
            </a:pPr>
            <a:r>
              <a:rPr lang="ru-RU" sz="1518" b="1" dirty="0">
                <a:solidFill>
                  <a:srgbClr val="1ABC9C"/>
                </a:solidFill>
                <a:latin typeface="Calibri"/>
                <a:sym typeface="Calibri"/>
              </a:rPr>
              <a:t>ЖКХ: </a:t>
            </a:r>
            <a:r>
              <a:rPr lang="ru-RU" sz="1518" b="1" dirty="0" err="1">
                <a:solidFill>
                  <a:srgbClr val="1ABC9C"/>
                </a:solidFill>
                <a:latin typeface="Calibri"/>
                <a:sym typeface="Calibri"/>
              </a:rPr>
              <a:t>Автообзвон</a:t>
            </a:r>
            <a:r>
              <a:rPr lang="ru-RU" sz="1518" b="1" dirty="0">
                <a:solidFill>
                  <a:srgbClr val="1ABC9C"/>
                </a:solidFill>
                <a:latin typeface="Calibri"/>
                <a:sym typeface="Calibri"/>
              </a:rPr>
              <a:t> должников</a:t>
            </a:r>
          </a:p>
        </p:txBody>
      </p:sp>
      <p:sp>
        <p:nvSpPr>
          <p:cNvPr id="9" name="Shape 919">
            <a:extLst>
              <a:ext uri="{FF2B5EF4-FFF2-40B4-BE49-F238E27FC236}">
                <a16:creationId xmlns:a16="http://schemas.microsoft.com/office/drawing/2014/main" id="{7567CDE4-6E2B-4230-B601-E11A7735DC64}"/>
              </a:ext>
            </a:extLst>
          </p:cNvPr>
          <p:cNvSpPr txBox="1"/>
          <p:nvPr/>
        </p:nvSpPr>
        <p:spPr>
          <a:xfrm>
            <a:off x="923925" y="850900"/>
            <a:ext cx="5010150" cy="530225"/>
          </a:xfrm>
          <a:prstGeom prst="rect">
            <a:avLst/>
          </a:prstGeom>
          <a:noFill/>
          <a:ln>
            <a:noFill/>
          </a:ln>
        </p:spPr>
        <p:txBody>
          <a:bodyPr lIns="25710" tIns="12851" rIns="25710" bIns="12851"/>
          <a:lstStyle>
            <a:lvl1pPr defTabSz="2921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2921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2921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2921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2921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2921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2921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2921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2921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ru-RU" altLang="ru-RU" sz="1000">
                <a:solidFill>
                  <a:srgbClr val="000000"/>
                </a:solidFill>
              </a:rPr>
              <a:t>Облачный сервис, осуществляющий автоматические телефонные звонки потребителям услуг (жильцам) с напоминаниями об оплате. </a:t>
            </a:r>
          </a:p>
        </p:txBody>
      </p:sp>
      <p:pic>
        <p:nvPicPr>
          <p:cNvPr id="145411" name="Рисунок 5">
            <a:extLst>
              <a:ext uri="{FF2B5EF4-FFF2-40B4-BE49-F238E27FC236}">
                <a16:creationId xmlns:a16="http://schemas.microsoft.com/office/drawing/2014/main" id="{F02B5FB4-4EA2-400E-A26E-D2F6BCE1BE2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2175" y="1643063"/>
            <a:ext cx="5073650" cy="2389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>
            <a:extLst>
              <a:ext uri="{FF2B5EF4-FFF2-40B4-BE49-F238E27FC236}">
                <a16:creationId xmlns:a16="http://schemas.microsoft.com/office/drawing/2014/main" id="{8F844577-EE56-4A75-BD47-1D1484D5B6DF}"/>
              </a:ext>
            </a:extLst>
          </p:cNvPr>
          <p:cNvSpPr txBox="1"/>
          <p:nvPr/>
        </p:nvSpPr>
        <p:spPr>
          <a:xfrm>
            <a:off x="259089" y="1041758"/>
            <a:ext cx="6339821" cy="2754128"/>
          </a:xfrm>
          <a:prstGeom prst="rect">
            <a:avLst/>
          </a:prstGeom>
          <a:noFill/>
          <a:ln>
            <a:noFill/>
          </a:ln>
        </p:spPr>
        <p:txBody>
          <a:bodyPr lIns="51420" tIns="25703" rIns="51420" bIns="25703"/>
          <a:lstStyle/>
          <a:p>
            <a:pPr marL="0" lvl="3" algn="just">
              <a:lnSpc>
                <a:spcPct val="150000"/>
              </a:lnSpc>
              <a:buClr>
                <a:srgbClr val="000000"/>
              </a:buClr>
              <a:buSzPct val="25000"/>
              <a:defRPr/>
            </a:pPr>
            <a:r>
              <a:rPr lang="en-US" sz="1200" b="1" dirty="0" err="1">
                <a:cs typeface="Arial" charset="0"/>
              </a:rPr>
              <a:t>Приказы</a:t>
            </a:r>
            <a:r>
              <a:rPr lang="en-US" sz="1200" b="1" dirty="0">
                <a:cs typeface="Arial" charset="0"/>
              </a:rPr>
              <a:t> </a:t>
            </a:r>
            <a:r>
              <a:rPr lang="en-US" sz="1200" b="1" dirty="0" err="1">
                <a:cs typeface="Arial" charset="0"/>
              </a:rPr>
              <a:t>ведомств</a:t>
            </a:r>
            <a:r>
              <a:rPr lang="ru-RU" sz="1200" b="1" dirty="0">
                <a:cs typeface="Arial" charset="0"/>
              </a:rPr>
              <a:t>:</a:t>
            </a:r>
            <a:endParaRPr lang="en-US" sz="1200" b="1" dirty="0">
              <a:cs typeface="Arial" charset="0"/>
            </a:endParaRPr>
          </a:p>
          <a:p>
            <a:pPr marL="275432" lvl="3" indent="-160706" algn="just">
              <a:lnSpc>
                <a:spcPct val="150000"/>
              </a:lnSpc>
              <a:buClr>
                <a:srgbClr val="F98634"/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ru-RU" sz="1012" dirty="0" err="1">
                <a:solidFill>
                  <a:schemeClr val="dk1"/>
                </a:solidFill>
                <a:highlight>
                  <a:srgbClr val="FFFFFF"/>
                </a:highlight>
                <a:ea typeface="Roboto"/>
                <a:cs typeface="Roboto"/>
              </a:rPr>
              <a:t>П</a:t>
            </a:r>
            <a:r>
              <a:rPr lang="en-US" sz="1012" dirty="0" err="1">
                <a:solidFill>
                  <a:schemeClr val="dk1"/>
                </a:solidFill>
                <a:highlight>
                  <a:srgbClr val="FFFFFF"/>
                </a:highlight>
                <a:ea typeface="Roboto"/>
                <a:cs typeface="Roboto"/>
              </a:rPr>
              <a:t>риказ</a:t>
            </a:r>
            <a:r>
              <a:rPr lang="en-US" sz="1012" dirty="0">
                <a:solidFill>
                  <a:schemeClr val="dk1"/>
                </a:solidFill>
                <a:highlight>
                  <a:srgbClr val="FFFFFF"/>
                </a:highlight>
                <a:ea typeface="Roboto"/>
                <a:cs typeface="Roboto"/>
              </a:rPr>
              <a:t> ФМС №288 </a:t>
            </a:r>
            <a:r>
              <a:rPr lang="en-US" sz="1012" dirty="0" err="1">
                <a:solidFill>
                  <a:schemeClr val="dk1"/>
                </a:solidFill>
                <a:highlight>
                  <a:srgbClr val="FFFFFF"/>
                </a:highlight>
                <a:ea typeface="Roboto"/>
                <a:cs typeface="Roboto"/>
              </a:rPr>
              <a:t>от</a:t>
            </a:r>
            <a:r>
              <a:rPr lang="en-US" sz="1012" dirty="0">
                <a:solidFill>
                  <a:schemeClr val="dk1"/>
                </a:solidFill>
                <a:highlight>
                  <a:srgbClr val="FFFFFF"/>
                </a:highlight>
                <a:ea typeface="Roboto"/>
                <a:cs typeface="Roboto"/>
              </a:rPr>
              <a:t> 11.09.2012</a:t>
            </a:r>
          </a:p>
          <a:p>
            <a:pPr marL="275432" lvl="3" indent="-160706" algn="just">
              <a:lnSpc>
                <a:spcPct val="150000"/>
              </a:lnSpc>
              <a:buClr>
                <a:srgbClr val="F98634"/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en-US" sz="1012" dirty="0" err="1">
                <a:solidFill>
                  <a:schemeClr val="dk1"/>
                </a:solidFill>
                <a:highlight>
                  <a:srgbClr val="FFFFFF"/>
                </a:highlight>
                <a:ea typeface="Roboto"/>
                <a:cs typeface="Roboto"/>
              </a:rPr>
              <a:t>Приказ</a:t>
            </a:r>
            <a:r>
              <a:rPr lang="en-US" sz="1012" dirty="0">
                <a:solidFill>
                  <a:schemeClr val="dk1"/>
                </a:solidFill>
                <a:highlight>
                  <a:srgbClr val="FFFFFF"/>
                </a:highlight>
                <a:ea typeface="Roboto"/>
                <a:cs typeface="Roboto"/>
              </a:rPr>
              <a:t> </a:t>
            </a:r>
            <a:r>
              <a:rPr lang="en-US" sz="1012" dirty="0" err="1">
                <a:solidFill>
                  <a:schemeClr val="dk1"/>
                </a:solidFill>
                <a:highlight>
                  <a:srgbClr val="FFFFFF"/>
                </a:highlight>
                <a:ea typeface="Roboto"/>
                <a:cs typeface="Roboto"/>
              </a:rPr>
              <a:t>Министерства</a:t>
            </a:r>
            <a:r>
              <a:rPr lang="en-US" sz="1012" dirty="0">
                <a:solidFill>
                  <a:schemeClr val="dk1"/>
                </a:solidFill>
                <a:highlight>
                  <a:srgbClr val="FFFFFF"/>
                </a:highlight>
                <a:ea typeface="Roboto"/>
                <a:cs typeface="Roboto"/>
              </a:rPr>
              <a:t> </a:t>
            </a:r>
            <a:r>
              <a:rPr lang="en-US" sz="1012" dirty="0" err="1">
                <a:solidFill>
                  <a:schemeClr val="dk1"/>
                </a:solidFill>
                <a:highlight>
                  <a:srgbClr val="FFFFFF"/>
                </a:highlight>
                <a:ea typeface="Roboto"/>
                <a:cs typeface="Roboto"/>
              </a:rPr>
              <a:t>строительства</a:t>
            </a:r>
            <a:r>
              <a:rPr lang="en-US" sz="1012" dirty="0">
                <a:solidFill>
                  <a:schemeClr val="dk1"/>
                </a:solidFill>
                <a:highlight>
                  <a:srgbClr val="FFFFFF"/>
                </a:highlight>
                <a:ea typeface="Roboto"/>
                <a:cs typeface="Roboto"/>
              </a:rPr>
              <a:t> и </a:t>
            </a:r>
            <a:r>
              <a:rPr lang="en-US" sz="1012" dirty="0" err="1">
                <a:solidFill>
                  <a:schemeClr val="dk1"/>
                </a:solidFill>
                <a:highlight>
                  <a:srgbClr val="FFFFFF"/>
                </a:highlight>
                <a:ea typeface="Roboto"/>
                <a:cs typeface="Roboto"/>
              </a:rPr>
              <a:t>жилищно-коммунального</a:t>
            </a:r>
            <a:r>
              <a:rPr lang="en-US" sz="1012" dirty="0">
                <a:solidFill>
                  <a:schemeClr val="dk1"/>
                </a:solidFill>
                <a:highlight>
                  <a:srgbClr val="FFFFFF"/>
                </a:highlight>
                <a:ea typeface="Roboto"/>
                <a:cs typeface="Roboto"/>
              </a:rPr>
              <a:t> </a:t>
            </a:r>
            <a:r>
              <a:rPr lang="en-US" sz="1012" dirty="0" err="1">
                <a:solidFill>
                  <a:schemeClr val="dk1"/>
                </a:solidFill>
                <a:highlight>
                  <a:srgbClr val="FFFFFF"/>
                </a:highlight>
                <a:ea typeface="Roboto"/>
                <a:cs typeface="Roboto"/>
              </a:rPr>
              <a:t>хозяйства</a:t>
            </a:r>
            <a:r>
              <a:rPr lang="en-US" sz="1012" dirty="0">
                <a:solidFill>
                  <a:schemeClr val="dk1"/>
                </a:solidFill>
                <a:highlight>
                  <a:srgbClr val="FFFFFF"/>
                </a:highlight>
                <a:ea typeface="Roboto"/>
                <a:cs typeface="Roboto"/>
              </a:rPr>
              <a:t> </a:t>
            </a:r>
            <a:r>
              <a:rPr lang="en-US" sz="1012" dirty="0" err="1">
                <a:solidFill>
                  <a:schemeClr val="dk1"/>
                </a:solidFill>
                <a:highlight>
                  <a:srgbClr val="FFFFFF"/>
                </a:highlight>
                <a:ea typeface="Roboto"/>
                <a:cs typeface="Roboto"/>
              </a:rPr>
              <a:t>Российской</a:t>
            </a:r>
            <a:r>
              <a:rPr lang="en-US" sz="1012" dirty="0">
                <a:solidFill>
                  <a:schemeClr val="dk1"/>
                </a:solidFill>
                <a:highlight>
                  <a:srgbClr val="FFFFFF"/>
                </a:highlight>
                <a:ea typeface="Roboto"/>
                <a:cs typeface="Roboto"/>
              </a:rPr>
              <a:t> </a:t>
            </a:r>
            <a:r>
              <a:rPr lang="en-US" sz="1012" dirty="0" err="1">
                <a:solidFill>
                  <a:schemeClr val="dk1"/>
                </a:solidFill>
                <a:highlight>
                  <a:srgbClr val="FFFFFF"/>
                </a:highlight>
                <a:ea typeface="Roboto"/>
                <a:cs typeface="Roboto"/>
              </a:rPr>
              <a:t>Федерации</a:t>
            </a:r>
            <a:endParaRPr lang="en-US" sz="1012" dirty="0">
              <a:solidFill>
                <a:schemeClr val="dk1"/>
              </a:solidFill>
              <a:highlight>
                <a:srgbClr val="FFFFFF"/>
              </a:highlight>
              <a:ea typeface="Roboto"/>
              <a:cs typeface="Roboto"/>
            </a:endParaRPr>
          </a:p>
          <a:p>
            <a:pPr marL="275432" lvl="3" indent="-160706" algn="just">
              <a:lnSpc>
                <a:spcPct val="150000"/>
              </a:lnSpc>
              <a:buClr>
                <a:srgbClr val="F98634"/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en-US" sz="1012" dirty="0" err="1">
                <a:solidFill>
                  <a:schemeClr val="dk1"/>
                </a:solidFill>
                <a:highlight>
                  <a:srgbClr val="FFFFFF"/>
                </a:highlight>
                <a:ea typeface="Roboto"/>
                <a:cs typeface="Roboto"/>
              </a:rPr>
              <a:t>от</a:t>
            </a:r>
            <a:r>
              <a:rPr lang="en-US" sz="1012" dirty="0">
                <a:solidFill>
                  <a:schemeClr val="dk1"/>
                </a:solidFill>
                <a:highlight>
                  <a:srgbClr val="FFFFFF"/>
                </a:highlight>
                <a:ea typeface="Roboto"/>
                <a:cs typeface="Roboto"/>
              </a:rPr>
              <a:t> 29 </a:t>
            </a:r>
            <a:r>
              <a:rPr lang="en-US" sz="1012" dirty="0" err="1">
                <a:solidFill>
                  <a:schemeClr val="dk1"/>
                </a:solidFill>
                <a:highlight>
                  <a:srgbClr val="FFFFFF"/>
                </a:highlight>
                <a:ea typeface="Roboto"/>
                <a:cs typeface="Roboto"/>
              </a:rPr>
              <a:t>декабря</a:t>
            </a:r>
            <a:r>
              <a:rPr lang="en-US" sz="1012" dirty="0">
                <a:solidFill>
                  <a:schemeClr val="dk1"/>
                </a:solidFill>
                <a:highlight>
                  <a:srgbClr val="FFFFFF"/>
                </a:highlight>
                <a:ea typeface="Roboto"/>
                <a:cs typeface="Roboto"/>
              </a:rPr>
              <a:t> 2014 г. N 924/</a:t>
            </a:r>
            <a:r>
              <a:rPr lang="en-US" sz="1012" dirty="0" err="1">
                <a:solidFill>
                  <a:schemeClr val="dk1"/>
                </a:solidFill>
                <a:highlight>
                  <a:srgbClr val="FFFFFF"/>
                </a:highlight>
                <a:ea typeface="Roboto"/>
                <a:cs typeface="Roboto"/>
              </a:rPr>
              <a:t>пр</a:t>
            </a:r>
            <a:r>
              <a:rPr lang="en-US" sz="1012" dirty="0">
                <a:solidFill>
                  <a:schemeClr val="dk1"/>
                </a:solidFill>
                <a:highlight>
                  <a:srgbClr val="FFFFFF"/>
                </a:highlight>
                <a:ea typeface="Roboto"/>
                <a:cs typeface="Roboto"/>
              </a:rPr>
              <a:t> г. </a:t>
            </a:r>
            <a:r>
              <a:rPr lang="en-US" sz="1012" dirty="0" err="1">
                <a:solidFill>
                  <a:schemeClr val="dk1"/>
                </a:solidFill>
                <a:highlight>
                  <a:srgbClr val="FFFFFF"/>
                </a:highlight>
                <a:ea typeface="Roboto"/>
                <a:cs typeface="Roboto"/>
              </a:rPr>
              <a:t>Москва</a:t>
            </a:r>
            <a:r>
              <a:rPr lang="en-US" sz="1012" dirty="0">
                <a:solidFill>
                  <a:schemeClr val="dk1"/>
                </a:solidFill>
                <a:highlight>
                  <a:srgbClr val="FFFFFF"/>
                </a:highlight>
                <a:ea typeface="Roboto"/>
                <a:cs typeface="Roboto"/>
              </a:rPr>
              <a:t> - </a:t>
            </a:r>
            <a:r>
              <a:rPr lang="en-US" sz="1012" dirty="0" err="1">
                <a:solidFill>
                  <a:schemeClr val="dk1"/>
                </a:solidFill>
                <a:highlight>
                  <a:srgbClr val="FFFFFF"/>
                </a:highlight>
                <a:ea typeface="Roboto"/>
                <a:cs typeface="Roboto"/>
              </a:rPr>
              <a:t>описывает</a:t>
            </a:r>
            <a:r>
              <a:rPr lang="en-US" sz="1012" dirty="0">
                <a:solidFill>
                  <a:schemeClr val="dk1"/>
                </a:solidFill>
                <a:highlight>
                  <a:srgbClr val="FFFFFF"/>
                </a:highlight>
                <a:ea typeface="Roboto"/>
                <a:cs typeface="Roboto"/>
              </a:rPr>
              <a:t> </a:t>
            </a:r>
            <a:r>
              <a:rPr lang="en-US" sz="1012" dirty="0" err="1">
                <a:solidFill>
                  <a:schemeClr val="dk1"/>
                </a:solidFill>
                <a:highlight>
                  <a:srgbClr val="FFFFFF"/>
                </a:highlight>
                <a:ea typeface="Roboto"/>
                <a:cs typeface="Roboto"/>
              </a:rPr>
              <a:t>форму</a:t>
            </a:r>
            <a:r>
              <a:rPr lang="en-US" sz="1012" dirty="0">
                <a:solidFill>
                  <a:schemeClr val="dk1"/>
                </a:solidFill>
                <a:highlight>
                  <a:srgbClr val="FFFFFF"/>
                </a:highlight>
                <a:ea typeface="Roboto"/>
                <a:cs typeface="Roboto"/>
              </a:rPr>
              <a:t> ПД</a:t>
            </a:r>
          </a:p>
          <a:p>
            <a:pPr marL="275432" lvl="3" indent="-160706" algn="just">
              <a:lnSpc>
                <a:spcPct val="150000"/>
              </a:lnSpc>
              <a:buClr>
                <a:srgbClr val="F98634"/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en-US" sz="1012" dirty="0" err="1">
                <a:solidFill>
                  <a:schemeClr val="dk1"/>
                </a:solidFill>
                <a:highlight>
                  <a:srgbClr val="FFFFFF"/>
                </a:highlight>
                <a:ea typeface="Roboto"/>
                <a:cs typeface="Roboto"/>
              </a:rPr>
              <a:t>Приказ</a:t>
            </a:r>
            <a:r>
              <a:rPr lang="en-US" sz="1012" dirty="0">
                <a:solidFill>
                  <a:schemeClr val="dk1"/>
                </a:solidFill>
                <a:highlight>
                  <a:srgbClr val="FFFFFF"/>
                </a:highlight>
                <a:ea typeface="Roboto"/>
                <a:cs typeface="Roboto"/>
              </a:rPr>
              <a:t> </a:t>
            </a:r>
            <a:r>
              <a:rPr lang="en-US" sz="1012" dirty="0" err="1">
                <a:solidFill>
                  <a:schemeClr val="dk1"/>
                </a:solidFill>
                <a:highlight>
                  <a:srgbClr val="FFFFFF"/>
                </a:highlight>
                <a:ea typeface="Roboto"/>
                <a:cs typeface="Roboto"/>
              </a:rPr>
              <a:t>Министерства</a:t>
            </a:r>
            <a:r>
              <a:rPr lang="en-US" sz="1012" dirty="0">
                <a:solidFill>
                  <a:schemeClr val="dk1"/>
                </a:solidFill>
                <a:highlight>
                  <a:srgbClr val="FFFFFF"/>
                </a:highlight>
                <a:ea typeface="Roboto"/>
                <a:cs typeface="Roboto"/>
              </a:rPr>
              <a:t> </a:t>
            </a:r>
            <a:r>
              <a:rPr lang="en-US" sz="1012" dirty="0" err="1">
                <a:solidFill>
                  <a:schemeClr val="dk1"/>
                </a:solidFill>
                <a:highlight>
                  <a:srgbClr val="FFFFFF"/>
                </a:highlight>
                <a:ea typeface="Roboto"/>
                <a:cs typeface="Roboto"/>
              </a:rPr>
              <a:t>строительства</a:t>
            </a:r>
            <a:r>
              <a:rPr lang="en-US" sz="1012" dirty="0">
                <a:solidFill>
                  <a:schemeClr val="dk1"/>
                </a:solidFill>
                <a:highlight>
                  <a:srgbClr val="FFFFFF"/>
                </a:highlight>
                <a:ea typeface="Roboto"/>
                <a:cs typeface="Roboto"/>
              </a:rPr>
              <a:t> и </a:t>
            </a:r>
            <a:r>
              <a:rPr lang="en-US" sz="1012" dirty="0" err="1">
                <a:solidFill>
                  <a:schemeClr val="dk1"/>
                </a:solidFill>
                <a:highlight>
                  <a:srgbClr val="FFFFFF"/>
                </a:highlight>
                <a:ea typeface="Roboto"/>
                <a:cs typeface="Roboto"/>
              </a:rPr>
              <a:t>жилищно-коммунального</a:t>
            </a:r>
            <a:r>
              <a:rPr lang="en-US" sz="1012" dirty="0">
                <a:solidFill>
                  <a:schemeClr val="dk1"/>
                </a:solidFill>
                <a:highlight>
                  <a:srgbClr val="FFFFFF"/>
                </a:highlight>
                <a:ea typeface="Roboto"/>
                <a:cs typeface="Roboto"/>
              </a:rPr>
              <a:t> </a:t>
            </a:r>
            <a:r>
              <a:rPr lang="en-US" sz="1012" dirty="0" err="1">
                <a:solidFill>
                  <a:schemeClr val="dk1"/>
                </a:solidFill>
                <a:highlight>
                  <a:srgbClr val="FFFFFF"/>
                </a:highlight>
                <a:ea typeface="Roboto"/>
                <a:cs typeface="Roboto"/>
              </a:rPr>
              <a:t>хозяйства</a:t>
            </a:r>
            <a:r>
              <a:rPr lang="en-US" sz="1012" dirty="0">
                <a:solidFill>
                  <a:schemeClr val="dk1"/>
                </a:solidFill>
                <a:highlight>
                  <a:srgbClr val="FFFFFF"/>
                </a:highlight>
                <a:ea typeface="Roboto"/>
                <a:cs typeface="Roboto"/>
              </a:rPr>
              <a:t> </a:t>
            </a:r>
            <a:r>
              <a:rPr lang="en-US" sz="1012" dirty="0" err="1">
                <a:solidFill>
                  <a:schemeClr val="dk1"/>
                </a:solidFill>
                <a:highlight>
                  <a:srgbClr val="FFFFFF"/>
                </a:highlight>
                <a:ea typeface="Roboto"/>
                <a:cs typeface="Roboto"/>
              </a:rPr>
              <a:t>Российской</a:t>
            </a:r>
            <a:r>
              <a:rPr lang="en-US" sz="1012" dirty="0">
                <a:solidFill>
                  <a:schemeClr val="dk1"/>
                </a:solidFill>
                <a:highlight>
                  <a:srgbClr val="FFFFFF"/>
                </a:highlight>
                <a:ea typeface="Roboto"/>
                <a:cs typeface="Roboto"/>
              </a:rPr>
              <a:t> </a:t>
            </a:r>
            <a:r>
              <a:rPr lang="en-US" sz="1012" dirty="0" err="1">
                <a:solidFill>
                  <a:schemeClr val="dk1"/>
                </a:solidFill>
                <a:highlight>
                  <a:srgbClr val="FFFFFF"/>
                </a:highlight>
                <a:ea typeface="Roboto"/>
                <a:cs typeface="Roboto"/>
              </a:rPr>
              <a:t>Федерации</a:t>
            </a:r>
            <a:r>
              <a:rPr lang="en-US" sz="1012" dirty="0">
                <a:solidFill>
                  <a:schemeClr val="dk1"/>
                </a:solidFill>
                <a:highlight>
                  <a:srgbClr val="FFFFFF"/>
                </a:highlight>
                <a:ea typeface="Roboto"/>
                <a:cs typeface="Roboto"/>
              </a:rPr>
              <a:t> </a:t>
            </a:r>
            <a:r>
              <a:rPr lang="en-US" sz="1012" dirty="0" err="1">
                <a:solidFill>
                  <a:schemeClr val="dk1"/>
                </a:solidFill>
                <a:highlight>
                  <a:srgbClr val="FFFFFF"/>
                </a:highlight>
                <a:ea typeface="Roboto"/>
                <a:cs typeface="Roboto"/>
              </a:rPr>
              <a:t>от</a:t>
            </a:r>
            <a:r>
              <a:rPr lang="en-US" sz="1012" dirty="0">
                <a:solidFill>
                  <a:schemeClr val="dk1"/>
                </a:solidFill>
                <a:highlight>
                  <a:srgbClr val="FFFFFF"/>
                </a:highlight>
                <a:ea typeface="Roboto"/>
                <a:cs typeface="Roboto"/>
              </a:rPr>
              <a:t> 22 </a:t>
            </a:r>
            <a:r>
              <a:rPr lang="en-US" sz="1012" dirty="0" err="1">
                <a:solidFill>
                  <a:schemeClr val="dk1"/>
                </a:solidFill>
                <a:highlight>
                  <a:srgbClr val="FFFFFF"/>
                </a:highlight>
                <a:ea typeface="Roboto"/>
                <a:cs typeface="Roboto"/>
              </a:rPr>
              <a:t>декабря</a:t>
            </a:r>
            <a:r>
              <a:rPr lang="en-US" sz="1012" dirty="0">
                <a:solidFill>
                  <a:schemeClr val="dk1"/>
                </a:solidFill>
                <a:highlight>
                  <a:srgbClr val="FFFFFF"/>
                </a:highlight>
                <a:ea typeface="Roboto"/>
                <a:cs typeface="Roboto"/>
              </a:rPr>
              <a:t> 2014 г. N 882/</a:t>
            </a:r>
            <a:r>
              <a:rPr lang="en-US" sz="1012" dirty="0" err="1">
                <a:solidFill>
                  <a:schemeClr val="dk1"/>
                </a:solidFill>
                <a:highlight>
                  <a:srgbClr val="FFFFFF"/>
                </a:highlight>
                <a:ea typeface="Roboto"/>
                <a:cs typeface="Roboto"/>
              </a:rPr>
              <a:t>прописывает</a:t>
            </a:r>
            <a:r>
              <a:rPr lang="en-US" sz="1012" dirty="0">
                <a:solidFill>
                  <a:schemeClr val="dk1"/>
                </a:solidFill>
                <a:highlight>
                  <a:srgbClr val="FFFFFF"/>
                </a:highlight>
                <a:ea typeface="Roboto"/>
                <a:cs typeface="Roboto"/>
              </a:rPr>
              <a:t> </a:t>
            </a:r>
            <a:r>
              <a:rPr lang="en-US" sz="1012" dirty="0" err="1">
                <a:solidFill>
                  <a:schemeClr val="dk1"/>
                </a:solidFill>
                <a:highlight>
                  <a:srgbClr val="FFFFFF"/>
                </a:highlight>
                <a:ea typeface="Roboto"/>
                <a:cs typeface="Roboto"/>
              </a:rPr>
              <a:t>формы</a:t>
            </a:r>
            <a:r>
              <a:rPr lang="en-US" sz="1012" dirty="0">
                <a:solidFill>
                  <a:schemeClr val="dk1"/>
                </a:solidFill>
                <a:highlight>
                  <a:srgbClr val="FFFFFF"/>
                </a:highlight>
                <a:ea typeface="Roboto"/>
                <a:cs typeface="Roboto"/>
              </a:rPr>
              <a:t> </a:t>
            </a:r>
            <a:r>
              <a:rPr lang="en-US" sz="1012" dirty="0" err="1">
                <a:solidFill>
                  <a:schemeClr val="dk1"/>
                </a:solidFill>
                <a:highlight>
                  <a:srgbClr val="FFFFFF"/>
                </a:highlight>
                <a:ea typeface="Roboto"/>
                <a:cs typeface="Roboto"/>
              </a:rPr>
              <a:t>раскрытия</a:t>
            </a:r>
            <a:r>
              <a:rPr lang="en-US" sz="1012" dirty="0">
                <a:solidFill>
                  <a:schemeClr val="dk1"/>
                </a:solidFill>
                <a:highlight>
                  <a:srgbClr val="FFFFFF"/>
                </a:highlight>
                <a:ea typeface="Roboto"/>
                <a:cs typeface="Roboto"/>
              </a:rPr>
              <a:t> </a:t>
            </a:r>
            <a:r>
              <a:rPr lang="en-US" sz="1012" dirty="0" err="1">
                <a:solidFill>
                  <a:schemeClr val="dk1"/>
                </a:solidFill>
                <a:highlight>
                  <a:srgbClr val="FFFFFF"/>
                </a:highlight>
                <a:ea typeface="Roboto"/>
                <a:cs typeface="Roboto"/>
              </a:rPr>
              <a:t>информации</a:t>
            </a:r>
            <a:endParaRPr lang="ru-RU" sz="1012" dirty="0">
              <a:solidFill>
                <a:schemeClr val="dk1"/>
              </a:solidFill>
              <a:highlight>
                <a:srgbClr val="FFFFFF"/>
              </a:highlight>
              <a:ea typeface="Roboto"/>
              <a:cs typeface="Roboto"/>
            </a:endParaRPr>
          </a:p>
          <a:p>
            <a:pPr marL="275432" lvl="3" indent="-160706" algn="just">
              <a:lnSpc>
                <a:spcPct val="150000"/>
              </a:lnSpc>
              <a:buClr>
                <a:srgbClr val="F98634"/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ru-RU" sz="1012" dirty="0">
                <a:solidFill>
                  <a:schemeClr val="dk1"/>
                </a:solidFill>
                <a:cs typeface="Arial" charset="0"/>
              </a:rPr>
              <a:t>Приказ </a:t>
            </a:r>
            <a:r>
              <a:rPr lang="ru-RU" sz="1012" dirty="0" err="1">
                <a:solidFill>
                  <a:schemeClr val="dk1"/>
                </a:solidFill>
                <a:cs typeface="Arial" charset="0"/>
              </a:rPr>
              <a:t>Минрегиона</a:t>
            </a:r>
            <a:r>
              <a:rPr lang="ru-RU" sz="1012" dirty="0">
                <a:solidFill>
                  <a:schemeClr val="dk1"/>
                </a:solidFill>
                <a:cs typeface="Arial" charset="0"/>
              </a:rPr>
              <a:t> РФ от 19.09.2011 №454 об утверждении формы платежного документа</a:t>
            </a:r>
          </a:p>
          <a:p>
            <a:pPr marL="275432" lvl="3" indent="-160706" algn="just">
              <a:lnSpc>
                <a:spcPct val="150000"/>
              </a:lnSpc>
              <a:buClr>
                <a:srgbClr val="F98634"/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ru-RU" sz="1012" dirty="0">
                <a:solidFill>
                  <a:schemeClr val="dk1"/>
                </a:solidFill>
                <a:cs typeface="Arial" charset="0"/>
              </a:rPr>
              <a:t>Приказ Министерства строительства и жилищно-коммунального хозяйства №43/</a:t>
            </a:r>
            <a:r>
              <a:rPr lang="ru-RU" sz="1012" dirty="0" err="1">
                <a:solidFill>
                  <a:schemeClr val="dk1"/>
                </a:solidFill>
                <a:cs typeface="Arial" charset="0"/>
              </a:rPr>
              <a:t>пр</a:t>
            </a:r>
            <a:r>
              <a:rPr lang="ru-RU" sz="1012" dirty="0">
                <a:solidFill>
                  <a:schemeClr val="dk1"/>
                </a:solidFill>
                <a:cs typeface="Arial" charset="0"/>
              </a:rPr>
              <a:t> от 26.01.2018 об утверждении формы платежного документа</a:t>
            </a:r>
            <a:endParaRPr lang="en-US" sz="1012" dirty="0">
              <a:solidFill>
                <a:schemeClr val="dk1"/>
              </a:solidFill>
              <a:cs typeface="Arial" charset="0"/>
            </a:endParaRPr>
          </a:p>
          <a:p>
            <a:pPr marL="275432" lvl="3" indent="-160706" algn="just">
              <a:lnSpc>
                <a:spcPct val="150000"/>
              </a:lnSpc>
              <a:buClr>
                <a:srgbClr val="F98634"/>
              </a:buClr>
              <a:buSzPct val="100000"/>
              <a:buFont typeface="Wingdings" panose="05000000000000000000" pitchFamily="2" charset="2"/>
              <a:buChar char="ü"/>
              <a:defRPr/>
            </a:pPr>
            <a:endParaRPr sz="1012" dirty="0">
              <a:solidFill>
                <a:schemeClr val="dk1"/>
              </a:solidFill>
              <a:cs typeface="Arial" charset="0"/>
            </a:endParaRPr>
          </a:p>
          <a:p>
            <a:pPr marL="0" lvl="3" algn="just">
              <a:buClr>
                <a:srgbClr val="000000"/>
              </a:buClr>
              <a:buSzPct val="25000"/>
              <a:defRPr/>
            </a:pPr>
            <a:r>
              <a:rPr lang="ru-RU" sz="1200" b="1" dirty="0">
                <a:solidFill>
                  <a:srgbClr val="F98634"/>
                </a:solidFill>
                <a:cs typeface="Arial" charset="0"/>
              </a:rPr>
              <a:t>Также поддерживаются различные р</a:t>
            </a:r>
            <a:r>
              <a:rPr lang="en-US" sz="1200" b="1" dirty="0" err="1">
                <a:solidFill>
                  <a:srgbClr val="F98634"/>
                </a:solidFill>
                <a:cs typeface="Arial" charset="0"/>
              </a:rPr>
              <a:t>егиональные</a:t>
            </a:r>
            <a:endParaRPr lang="ru-RU" sz="1200" b="1" dirty="0">
              <a:solidFill>
                <a:srgbClr val="F98634"/>
              </a:solidFill>
              <a:cs typeface="Arial" charset="0"/>
            </a:endParaRPr>
          </a:p>
          <a:p>
            <a:pPr marL="0" lvl="3" algn="just">
              <a:buClr>
                <a:srgbClr val="000000"/>
              </a:buClr>
              <a:buSzPct val="25000"/>
              <a:defRPr/>
            </a:pPr>
            <a:r>
              <a:rPr lang="ru-RU" sz="1200" b="1" dirty="0">
                <a:solidFill>
                  <a:srgbClr val="F98634"/>
                </a:solidFill>
                <a:cs typeface="Arial" charset="0"/>
              </a:rPr>
              <a:t>нормативные акты</a:t>
            </a:r>
            <a:endParaRPr lang="en-US" sz="1200" b="1" dirty="0">
              <a:solidFill>
                <a:srgbClr val="F98634"/>
              </a:solidFill>
              <a:cs typeface="Arial" charset="0"/>
            </a:endParaRPr>
          </a:p>
        </p:txBody>
      </p:sp>
      <p:sp>
        <p:nvSpPr>
          <p:cNvPr id="100" name="Shape 100">
            <a:extLst>
              <a:ext uri="{FF2B5EF4-FFF2-40B4-BE49-F238E27FC236}">
                <a16:creationId xmlns:a16="http://schemas.microsoft.com/office/drawing/2014/main" id="{1791E91D-1420-4A5D-A006-ECC831CE0EB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lIns="51420" tIns="25703" rIns="51420" bIns="25703" anchor="t">
            <a:no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buClr>
                <a:srgbClr val="FFFFFF"/>
              </a:buClr>
              <a:buSzPct val="25000"/>
            </a:pPr>
            <a:fld id="{7E98C424-2689-4E0F-970F-C95AA7DB4AEA}" type="slidenum">
              <a:rPr lang="en-US" altLang="ru-RU" sz="700" b="1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pPr>
                <a:buClr>
                  <a:srgbClr val="FFFFFF"/>
                </a:buClr>
                <a:buSzPct val="25000"/>
              </a:pPr>
              <a:t>7</a:t>
            </a:fld>
            <a:endParaRPr lang="en-US" altLang="ru-RU" sz="700" b="1">
              <a:solidFill>
                <a:srgbClr val="FFFFFF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01" name="Shape 101">
            <a:extLst>
              <a:ext uri="{FF2B5EF4-FFF2-40B4-BE49-F238E27FC236}">
                <a16:creationId xmlns:a16="http://schemas.microsoft.com/office/drawing/2014/main" id="{8577B540-E4F0-4E98-93D1-48F63958E988}"/>
              </a:ext>
            </a:extLst>
          </p:cNvPr>
          <p:cNvSpPr txBox="1"/>
          <p:nvPr/>
        </p:nvSpPr>
        <p:spPr>
          <a:xfrm>
            <a:off x="1450975" y="268288"/>
            <a:ext cx="3956050" cy="307975"/>
          </a:xfrm>
          <a:prstGeom prst="rect">
            <a:avLst/>
          </a:prstGeom>
          <a:noFill/>
          <a:ln>
            <a:noFill/>
          </a:ln>
        </p:spPr>
        <p:txBody>
          <a:bodyPr lIns="51420" tIns="25703" rIns="51420" bIns="25703"/>
          <a:lstStyle/>
          <a:p>
            <a:pPr algn="ctr">
              <a:buClr>
                <a:srgbClr val="E36C09"/>
              </a:buClr>
              <a:buSzPct val="25000"/>
              <a:defRPr/>
            </a:pPr>
            <a:r>
              <a:rPr lang="en-US" sz="1518" b="1" dirty="0" err="1">
                <a:solidFill>
                  <a:srgbClr val="F98634"/>
                </a:solidFill>
                <a:sym typeface="Calibri"/>
              </a:rPr>
              <a:t>Постановления</a:t>
            </a:r>
            <a:r>
              <a:rPr lang="en-US" sz="1518" b="1" dirty="0">
                <a:solidFill>
                  <a:srgbClr val="F98634"/>
                </a:solidFill>
                <a:sym typeface="Calibri"/>
              </a:rPr>
              <a:t>, </a:t>
            </a:r>
            <a:r>
              <a:rPr lang="en-US" sz="1518" b="1" dirty="0" err="1">
                <a:solidFill>
                  <a:srgbClr val="F98634"/>
                </a:solidFill>
                <a:sym typeface="Calibri"/>
              </a:rPr>
              <a:t>законодательства</a:t>
            </a:r>
            <a:endParaRPr lang="en-US" sz="1518" b="1" dirty="0">
              <a:solidFill>
                <a:srgbClr val="F98634"/>
              </a:solidFill>
              <a:sym typeface="Calibri"/>
            </a:endParaRPr>
          </a:p>
        </p:txBody>
      </p:sp>
      <p:pic>
        <p:nvPicPr>
          <p:cNvPr id="24580" name="Рисунок 1">
            <a:extLst>
              <a:ext uri="{FF2B5EF4-FFF2-40B4-BE49-F238E27FC236}">
                <a16:creationId xmlns:a16="http://schemas.microsoft.com/office/drawing/2014/main" id="{495CEEA2-CA82-4392-96DF-08CEDAE3A45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92600" y="3292475"/>
            <a:ext cx="1928813" cy="128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86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hape 382">
            <a:extLst>
              <a:ext uri="{FF2B5EF4-FFF2-40B4-BE49-F238E27FC236}">
                <a16:creationId xmlns:a16="http://schemas.microsoft.com/office/drawing/2014/main" id="{AE2A0A57-6517-449E-9406-3404A6DD1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913" y="1812925"/>
            <a:ext cx="2952750" cy="1517650"/>
          </a:xfrm>
        </p:spPr>
        <p:txBody>
          <a:bodyPr lIns="68560" tIns="68560" rIns="68560" bIns="68560"/>
          <a:lstStyle/>
          <a:p>
            <a:pPr>
              <a:lnSpc>
                <a:spcPct val="114000"/>
              </a:lnSpc>
              <a:spcBef>
                <a:spcPct val="0"/>
              </a:spcBef>
              <a:buClr>
                <a:srgbClr val="E36C09"/>
              </a:buClr>
              <a:buSzPct val="25000"/>
            </a:pPr>
            <a:r>
              <a:rPr lang="en-US" altLang="ru-RU" sz="1600" b="1">
                <a:solidFill>
                  <a:srgbClr val="F98634"/>
                </a:solidFill>
                <a:sym typeface="Calibri" panose="020F0502020204030204" pitchFamily="34" charset="0"/>
              </a:rPr>
              <a:t>Функциональные возможности</a:t>
            </a:r>
            <a:br>
              <a:rPr lang="ru-RU" altLang="ru-RU" sz="1600" b="1">
                <a:solidFill>
                  <a:srgbClr val="F98634"/>
                </a:solidFill>
                <a:sym typeface="Calibri" panose="020F0502020204030204" pitchFamily="34" charset="0"/>
              </a:rPr>
            </a:br>
            <a:r>
              <a:rPr lang="en-US" altLang="ru-RU" sz="1600" b="1">
                <a:solidFill>
                  <a:srgbClr val="F98634"/>
                </a:solidFill>
                <a:sym typeface="Calibri" panose="020F0502020204030204" pitchFamily="34" charset="0"/>
              </a:rPr>
              <a:t>1С:Учет в управляющих компаниях ЖКХ, ТСЖ и ЖСК</a:t>
            </a:r>
          </a:p>
        </p:txBody>
      </p:sp>
      <p:pic>
        <p:nvPicPr>
          <p:cNvPr id="26627" name="Рисунок 5">
            <a:extLst>
              <a:ext uri="{FF2B5EF4-FFF2-40B4-BE49-F238E27FC236}">
                <a16:creationId xmlns:a16="http://schemas.microsoft.com/office/drawing/2014/main" id="{5498AE7C-0929-49E3-A4A5-0CAF77E8394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41663" y="1108075"/>
            <a:ext cx="3605212" cy="292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F623EF92-0E99-417D-9025-4FD5BE31F724}"/>
              </a:ext>
            </a:extLst>
          </p:cNvPr>
          <p:cNvSpPr/>
          <p:nvPr/>
        </p:nvSpPr>
        <p:spPr>
          <a:xfrm>
            <a:off x="166688" y="1100138"/>
            <a:ext cx="6524625" cy="285750"/>
          </a:xfrm>
          <a:prstGeom prst="rect">
            <a:avLst/>
          </a:prstGeom>
          <a:solidFill>
            <a:srgbClr val="1487B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292117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125">
              <a:solidFill>
                <a:prstClr val="white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518373-BF1C-4EF4-97C0-01E37402F952}"/>
              </a:ext>
            </a:extLst>
          </p:cNvPr>
          <p:cNvSpPr txBox="1">
            <a:spLocks/>
          </p:cNvSpPr>
          <p:nvPr/>
        </p:nvSpPr>
        <p:spPr>
          <a:xfrm>
            <a:off x="2108200" y="1058863"/>
            <a:ext cx="2651125" cy="346075"/>
          </a:xfrm>
          <a:prstGeom prst="rect">
            <a:avLst/>
          </a:prstGeom>
        </p:spPr>
        <p:txBody>
          <a:bodyPr lIns="0" tIns="29214" rIns="0" bIns="29214" anchor="ctr"/>
          <a:lstStyle>
            <a:lvl1pPr algn="ctr" defTabSz="1038822" rtl="0" eaLnBrk="1" latinLnBrk="0" hangingPunct="1">
              <a:spcBef>
                <a:spcPct val="0"/>
              </a:spcBef>
              <a:buNone/>
              <a:defRPr sz="10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29211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18" b="1" dirty="0">
                <a:solidFill>
                  <a:prstClr val="white"/>
                </a:solidFill>
                <a:cs typeface="Arial" pitchFamily="34" charset="0"/>
              </a:rPr>
              <a:t>Преимущества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4A345E0-97F3-4C06-858C-070B6E751154}"/>
              </a:ext>
            </a:extLst>
          </p:cNvPr>
          <p:cNvSpPr/>
          <p:nvPr/>
        </p:nvSpPr>
        <p:spPr>
          <a:xfrm>
            <a:off x="631825" y="1673225"/>
            <a:ext cx="1665288" cy="4349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defTabSz="29211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25" dirty="0">
                <a:solidFill>
                  <a:prstClr val="black"/>
                </a:solidFill>
              </a:rPr>
              <a:t>Обмен с ГИС ЖКХ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550BF3C-7E1E-44FA-A569-F0AF401C6DCB}"/>
              </a:ext>
            </a:extLst>
          </p:cNvPr>
          <p:cNvSpPr/>
          <p:nvPr/>
        </p:nvSpPr>
        <p:spPr>
          <a:xfrm>
            <a:off x="2781300" y="1673225"/>
            <a:ext cx="1619250" cy="4349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defTabSz="29211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25" dirty="0">
                <a:solidFill>
                  <a:prstClr val="black"/>
                </a:solidFill>
              </a:rPr>
              <a:t>Личные кабинеты ЖКХ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77B3776-C8A8-4A5E-A774-1E9A66E8782A}"/>
              </a:ext>
            </a:extLst>
          </p:cNvPr>
          <p:cNvSpPr/>
          <p:nvPr/>
        </p:nvSpPr>
        <p:spPr>
          <a:xfrm>
            <a:off x="4991100" y="1673225"/>
            <a:ext cx="1577975" cy="4349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defTabSz="29211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25" dirty="0">
                <a:solidFill>
                  <a:prstClr val="black"/>
                </a:solidFill>
              </a:rPr>
              <a:t>Прием платежей онлайн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ADD9E817-4F2B-4ECB-8214-C0B9BB55D4A8}"/>
              </a:ext>
            </a:extLst>
          </p:cNvPr>
          <p:cNvSpPr/>
          <p:nvPr/>
        </p:nvSpPr>
        <p:spPr>
          <a:xfrm>
            <a:off x="631825" y="2201863"/>
            <a:ext cx="1665288" cy="4365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defTabSz="29211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25" dirty="0">
                <a:solidFill>
                  <a:prstClr val="black"/>
                </a:solidFill>
              </a:rPr>
              <a:t>Расчет квартплаты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3BA147EA-0250-422F-9832-1DFC08832B20}"/>
              </a:ext>
            </a:extLst>
          </p:cNvPr>
          <p:cNvSpPr/>
          <p:nvPr/>
        </p:nvSpPr>
        <p:spPr>
          <a:xfrm>
            <a:off x="2781300" y="2200275"/>
            <a:ext cx="1619250" cy="4365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defTabSz="29211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25" dirty="0">
                <a:solidFill>
                  <a:prstClr val="black"/>
                </a:solidFill>
              </a:rPr>
              <a:t>Раскрытие информации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333FB305-1010-497F-9591-97B4981D61C7}"/>
              </a:ext>
            </a:extLst>
          </p:cNvPr>
          <p:cNvSpPr/>
          <p:nvPr/>
        </p:nvSpPr>
        <p:spPr>
          <a:xfrm>
            <a:off x="4991100" y="2200275"/>
            <a:ext cx="1577975" cy="4365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defTabSz="29211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25" dirty="0">
                <a:solidFill>
                  <a:prstClr val="black"/>
                </a:solidFill>
              </a:rPr>
              <a:t>Работа через интернет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34B86CA8-0D73-4614-9555-C5EBE6C1599B}"/>
              </a:ext>
            </a:extLst>
          </p:cNvPr>
          <p:cNvSpPr/>
          <p:nvPr/>
        </p:nvSpPr>
        <p:spPr>
          <a:xfrm>
            <a:off x="631825" y="2730500"/>
            <a:ext cx="1665288" cy="4365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defTabSz="29211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25" dirty="0">
                <a:solidFill>
                  <a:prstClr val="black"/>
                </a:solidFill>
              </a:rPr>
              <a:t>Соответствие </a:t>
            </a:r>
          </a:p>
          <a:p>
            <a:pPr defTabSz="29211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25" dirty="0">
                <a:solidFill>
                  <a:prstClr val="black"/>
                </a:solidFill>
              </a:rPr>
              <a:t>законодательству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56E00080-1734-4464-AE2A-4E98870A4A1D}"/>
              </a:ext>
            </a:extLst>
          </p:cNvPr>
          <p:cNvSpPr/>
          <p:nvPr/>
        </p:nvSpPr>
        <p:spPr>
          <a:xfrm>
            <a:off x="2781300" y="2728913"/>
            <a:ext cx="1619250" cy="4365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defTabSz="29211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25" dirty="0">
                <a:solidFill>
                  <a:prstClr val="black"/>
                </a:solidFill>
              </a:rPr>
              <a:t>Быстрый расчет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44D24918-F9ED-48DF-9F9B-CB7142960DFD}"/>
              </a:ext>
            </a:extLst>
          </p:cNvPr>
          <p:cNvSpPr/>
          <p:nvPr/>
        </p:nvSpPr>
        <p:spPr>
          <a:xfrm>
            <a:off x="4991100" y="2728913"/>
            <a:ext cx="1577975" cy="4365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defTabSz="29211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25" dirty="0">
                <a:solidFill>
                  <a:prstClr val="black"/>
                </a:solidFill>
              </a:rPr>
              <a:t>Работа с должниками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0471F54F-EA32-43C5-9E52-17EBE1D35A08}"/>
              </a:ext>
            </a:extLst>
          </p:cNvPr>
          <p:cNvSpPr/>
          <p:nvPr/>
        </p:nvSpPr>
        <p:spPr>
          <a:xfrm>
            <a:off x="631825" y="3260725"/>
            <a:ext cx="1665288" cy="4349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defTabSz="29211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25" dirty="0">
                <a:solidFill>
                  <a:prstClr val="black"/>
                </a:solidFill>
              </a:rPr>
              <a:t>Паспортный стол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AB47589E-717D-43E1-BAAE-AE79E056257F}"/>
              </a:ext>
            </a:extLst>
          </p:cNvPr>
          <p:cNvSpPr/>
          <p:nvPr/>
        </p:nvSpPr>
        <p:spPr>
          <a:xfrm>
            <a:off x="2781300" y="3259138"/>
            <a:ext cx="1619250" cy="4349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defTabSz="29211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25" dirty="0">
                <a:solidFill>
                  <a:prstClr val="black"/>
                </a:solidFill>
              </a:rPr>
              <a:t>Аварийно-диспетчерская </a:t>
            </a:r>
          </a:p>
          <a:p>
            <a:pPr defTabSz="29211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25" dirty="0">
                <a:solidFill>
                  <a:prstClr val="black"/>
                </a:solidFill>
              </a:rPr>
              <a:t>служба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5F042E6A-0BA7-4F60-9D43-84506811CCF6}"/>
              </a:ext>
            </a:extLst>
          </p:cNvPr>
          <p:cNvSpPr/>
          <p:nvPr/>
        </p:nvSpPr>
        <p:spPr>
          <a:xfrm>
            <a:off x="4991100" y="3259138"/>
            <a:ext cx="1733550" cy="4349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defTabSz="29211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25" dirty="0">
                <a:solidFill>
                  <a:prstClr val="black"/>
                </a:solidFill>
              </a:rPr>
              <a:t>Большой выбор квитанций, извещений, ЕПД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0B2A41A8-838E-4F02-BC98-788FDB5A075F}"/>
              </a:ext>
            </a:extLst>
          </p:cNvPr>
          <p:cNvSpPr/>
          <p:nvPr/>
        </p:nvSpPr>
        <p:spPr>
          <a:xfrm>
            <a:off x="631825" y="3789363"/>
            <a:ext cx="1665288" cy="4365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defTabSz="29211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25" dirty="0">
                <a:solidFill>
                  <a:prstClr val="black"/>
                </a:solidFill>
              </a:rPr>
              <a:t>Мобильные приложения </a:t>
            </a:r>
          </a:p>
          <a:p>
            <a:pPr defTabSz="29211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25" dirty="0">
                <a:solidFill>
                  <a:prstClr val="black"/>
                </a:solidFill>
              </a:rPr>
              <a:t>ЖКХ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6C3644ED-FCEE-45E3-942C-A682549CD173}"/>
              </a:ext>
            </a:extLst>
          </p:cNvPr>
          <p:cNvSpPr/>
          <p:nvPr/>
        </p:nvSpPr>
        <p:spPr>
          <a:xfrm>
            <a:off x="2781300" y="3787775"/>
            <a:ext cx="1619250" cy="4365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defTabSz="29211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25" dirty="0">
                <a:solidFill>
                  <a:prstClr val="black"/>
                </a:solidFill>
              </a:rPr>
              <a:t>Капитальный ремонт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920E2A8E-137D-409A-BBE3-EDDC6044D3D6}"/>
              </a:ext>
            </a:extLst>
          </p:cNvPr>
          <p:cNvSpPr/>
          <p:nvPr/>
        </p:nvSpPr>
        <p:spPr>
          <a:xfrm>
            <a:off x="4991100" y="3787775"/>
            <a:ext cx="1785938" cy="4365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defTabSz="29211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25" dirty="0">
                <a:solidFill>
                  <a:prstClr val="black"/>
                </a:solidFill>
              </a:rPr>
              <a:t>Бухгалтерский и налоговый учет, подготовка отчетности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19B6F2C2-5B47-49D3-9983-D992C30F174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787" y="1766936"/>
            <a:ext cx="251877" cy="241802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314E9DEE-132E-4DBE-9929-F260B903FE0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599" y="2309105"/>
            <a:ext cx="218253" cy="242503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6DE0B1BC-D625-49E4-80D2-1E660D2C4F9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931" y="2846891"/>
            <a:ext cx="263590" cy="242503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AA4651BF-B0D1-4ECC-83A2-7E3CC25384E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931" y="3359424"/>
            <a:ext cx="248903" cy="243925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8A9CEFFB-627A-4C78-9387-1BB89E00B09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4261" y="3888078"/>
            <a:ext cx="146244" cy="235877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3B4B1C73-066E-4716-8A6E-BB2A6DAA801E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5073" y="1818989"/>
            <a:ext cx="236966" cy="156397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2F96C060-ECA5-4B1B-880C-0058990D0346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6162" y="2305476"/>
            <a:ext cx="236966" cy="24180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C625BD82-9ED1-4C7B-A7E1-704B4581ACB0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6162" y="2867794"/>
            <a:ext cx="235877" cy="179267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77E5598C-32A4-4F30-B7C2-D3F8996F5290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9280" y="3351844"/>
            <a:ext cx="189642" cy="243131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C710E63D-75B1-4CFC-8BE6-5ED1AF4715AB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6162" y="3888078"/>
            <a:ext cx="235877" cy="235877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12B108BD-4A26-4D7F-8F90-F43130759401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5856" y="2832749"/>
            <a:ext cx="235291" cy="240092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00EEF117-1917-4B30-8428-45D9C66F8883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3369" y="3360930"/>
            <a:ext cx="246589" cy="231794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023AF356-E246-4C99-9855-6D859E15ED8C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6219" y="3892162"/>
            <a:ext cx="231794" cy="231794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21E2F439-63C4-4E91-9ECC-C9CCD1073916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1276" y="1789071"/>
            <a:ext cx="246737" cy="241802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1D0C36C2-23D3-4754-ACB5-A91905ADD07D}"/>
              </a:ext>
            </a:extLst>
          </p:cNvPr>
          <p:cNvPicPr>
            <a:picLocks noChangeAspect="1"/>
          </p:cNvPicPr>
          <p:nvPr/>
        </p:nvPicPr>
        <p:blipFill>
          <a:blip r:embed="rId16" cstate="screen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1276" y="2310775"/>
            <a:ext cx="239163" cy="23916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Презентация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Презентация1</Template>
  <TotalTime>0</TotalTime>
  <Words>3851</Words>
  <Application>Microsoft Office PowerPoint</Application>
  <PresentationFormat>Произвольный</PresentationFormat>
  <Paragraphs>622</Paragraphs>
  <Slides>67</Slides>
  <Notes>64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67</vt:i4>
      </vt:variant>
    </vt:vector>
  </HeadingPairs>
  <TitlesOfParts>
    <vt:vector size="75" baseType="lpstr">
      <vt:lpstr>Arial</vt:lpstr>
      <vt:lpstr>Calibri</vt:lpstr>
      <vt:lpstr>Lato</vt:lpstr>
      <vt:lpstr>Lato Light</vt:lpstr>
      <vt:lpstr>Lato Regular</vt:lpstr>
      <vt:lpstr>Roboto</vt:lpstr>
      <vt:lpstr>Wingdings</vt:lpstr>
      <vt:lpstr>Презентация1</vt:lpstr>
      <vt:lpstr>Обзор функциональных возможностей продукта 1С:Учет в управляющих компаниях ЖКХ, ТСЖ и  ЖСК</vt:lpstr>
      <vt:lpstr>Презентация PowerPoint</vt:lpstr>
      <vt:lpstr>1С:Учет в управляющих компаниях ЖКХ, ТСЖ и ЖСК</vt:lpstr>
      <vt:lpstr>Презентация PowerPoint</vt:lpstr>
      <vt:lpstr>Презентация PowerPoint</vt:lpstr>
      <vt:lpstr>Презентация PowerPoint</vt:lpstr>
      <vt:lpstr>Презентация PowerPoint</vt:lpstr>
      <vt:lpstr>Функциональные возможности 1С:Учет в управляющих компаниях ЖКХ, ТСЖ и ЖСК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Автоматический прием показаний счетчиков и автообзвон должников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Фомин Дмитрий</dc:creator>
  <cp:lastModifiedBy/>
  <cp:revision>89</cp:revision>
  <dcterms:created xsi:type="dcterms:W3CDTF">2016-01-19T10:15:57Z</dcterms:created>
  <dcterms:modified xsi:type="dcterms:W3CDTF">2022-05-26T13:51:15Z</dcterms:modified>
</cp:coreProperties>
</file>